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3" r:id="rId3"/>
    <p:sldId id="263" r:id="rId4"/>
    <p:sldId id="268" r:id="rId5"/>
    <p:sldId id="259" r:id="rId6"/>
    <p:sldId id="274" r:id="rId7"/>
    <p:sldId id="270" r:id="rId8"/>
    <p:sldId id="289" r:id="rId9"/>
    <p:sldId id="257" r:id="rId10"/>
    <p:sldId id="258" r:id="rId11"/>
    <p:sldId id="272" r:id="rId12"/>
    <p:sldId id="285" r:id="rId13"/>
    <p:sldId id="278" r:id="rId14"/>
    <p:sldId id="280" r:id="rId15"/>
    <p:sldId id="261" r:id="rId16"/>
    <p:sldId id="262" r:id="rId17"/>
    <p:sldId id="269" r:id="rId18"/>
    <p:sldId id="286" r:id="rId19"/>
    <p:sldId id="279" r:id="rId20"/>
    <p:sldId id="276" r:id="rId21"/>
    <p:sldId id="288" r:id="rId22"/>
    <p:sldId id="29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99FF"/>
    <a:srgbClr val="CC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94660"/>
  </p:normalViewPr>
  <p:slideViewPr>
    <p:cSldViewPr>
      <p:cViewPr varScale="1">
        <p:scale>
          <a:sx n="69" d="100"/>
          <a:sy n="69" d="100"/>
        </p:scale>
        <p:origin x="-13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D310A-1758-4F61-BBDD-166F89A78BCB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37E90-345A-48CE-BCC9-A48911527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76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Цивилизация в долине</a:t>
            </a:r>
            <a:r>
              <a:rPr lang="ru-RU" baseline="0" dirty="0" smtClean="0"/>
              <a:t> Нила возникла в конце 4 тыс. до н.э. </a:t>
            </a:r>
            <a:r>
              <a:rPr lang="ru-RU" dirty="0" smtClean="0"/>
              <a:t>Историю Древнего Египта принято делить</a:t>
            </a:r>
            <a:r>
              <a:rPr lang="ru-RU" baseline="0" dirty="0" smtClean="0"/>
              <a:t> на большие периоды: Раннее, Древнее, Среднее, Новое и Позднее царства.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37E90-345A-48CE-BCC9-A48911527A2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95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 2 сфинкса с изображением фараона Аменхотепа </a:t>
            </a:r>
            <a:r>
              <a:rPr lang="en-US" baseline="0" dirty="0" smtClean="0"/>
              <a:t>III </a:t>
            </a:r>
            <a:r>
              <a:rPr lang="ru-RU" baseline="0" dirty="0" smtClean="0"/>
              <a:t>прибыли в С.-П. в 1832г. </a:t>
            </a:r>
          </a:p>
          <a:p>
            <a:r>
              <a:rPr lang="ru-RU" baseline="0" dirty="0" smtClean="0"/>
              <a:t> Только через два года их подняли на высокие постаменты на Университетской набережной. Каждый 23 тонны, 5,24 м в длину и 4,5 м  в высоту из розового гранита. На головах царские платки – </a:t>
            </a:r>
            <a:r>
              <a:rPr lang="ru-RU" baseline="0" dirty="0" err="1" smtClean="0"/>
              <a:t>клафты</a:t>
            </a:r>
            <a:r>
              <a:rPr lang="ru-RU" baseline="0" dirty="0" smtClean="0"/>
              <a:t> с </a:t>
            </a:r>
            <a:r>
              <a:rPr lang="ru-RU" baseline="0" dirty="0" err="1" smtClean="0"/>
              <a:t>уреями</a:t>
            </a:r>
            <a:r>
              <a:rPr lang="ru-RU" baseline="0" dirty="0" smtClean="0"/>
              <a:t> и высокие короны. К подбородкам «привязаны» ритуальные бородки. На груди между лап иероглифические надписи. Для сохранности шедевров древнего искусства, их необходимо  переместить в Эрмитаж  из-за климатических перепадов, загрязнений и влаги.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37E90-345A-48CE-BCC9-A48911527A2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298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Создатель пирамиды </a:t>
            </a:r>
            <a:r>
              <a:rPr lang="ru-RU" dirty="0" err="1" smtClean="0"/>
              <a:t>Джосера</a:t>
            </a:r>
            <a:r>
              <a:rPr lang="ru-RU" dirty="0" smtClean="0"/>
              <a:t> –  архитектор </a:t>
            </a:r>
            <a:r>
              <a:rPr lang="ru-RU" dirty="0" err="1" smtClean="0"/>
              <a:t>Имхотеп</a:t>
            </a:r>
            <a:r>
              <a:rPr lang="ru-RU" dirty="0" smtClean="0"/>
              <a:t>. Это первый архитектор</a:t>
            </a:r>
            <a:r>
              <a:rPr lang="ru-RU" baseline="0" dirty="0" smtClean="0"/>
              <a:t> в истории, человек придумавший, как строить из камня. Имя </a:t>
            </a:r>
            <a:r>
              <a:rPr lang="ru-RU" baseline="0" dirty="0" err="1" smtClean="0"/>
              <a:t>Имхотепа</a:t>
            </a:r>
            <a:r>
              <a:rPr lang="ru-RU" baseline="0" dirty="0" smtClean="0"/>
              <a:t> пережило тысячелетия. Его причислили к богам и стали почитать как сына бога Птаха и богини </a:t>
            </a:r>
            <a:r>
              <a:rPr lang="ru-RU" baseline="0" dirty="0" err="1" smtClean="0"/>
              <a:t>Сехмет</a:t>
            </a:r>
            <a:r>
              <a:rPr lang="ru-RU" baseline="0" dirty="0" smtClean="0"/>
              <a:t> и покровителя ремесленников.</a:t>
            </a:r>
          </a:p>
          <a:p>
            <a:r>
              <a:rPr lang="ru-RU" baseline="0" dirty="0" smtClean="0"/>
              <a:t>Самая большое сооружение Древнего мира -  пирамида фараона Хеопса, или </a:t>
            </a:r>
            <a:r>
              <a:rPr lang="ru-RU" baseline="0" dirty="0" err="1" smtClean="0"/>
              <a:t>Хуфу</a:t>
            </a:r>
            <a:r>
              <a:rPr lang="ru-RU" baseline="0" dirty="0" smtClean="0"/>
              <a:t>, как назвали этого правителя древние греки.</a:t>
            </a:r>
          </a:p>
          <a:p>
            <a:r>
              <a:rPr lang="ru-RU" baseline="0" dirty="0" smtClean="0"/>
              <a:t>Пирамиды строили  не рабы, вопреки общепринятому мнению, а наемные рабочие.</a:t>
            </a:r>
          </a:p>
          <a:p>
            <a:r>
              <a:rPr lang="ru-RU" baseline="0" dirty="0" smtClean="0"/>
              <a:t>Большой сфинкс находится в городе Гиза и имеет портретное сходство с фараоном </a:t>
            </a:r>
            <a:r>
              <a:rPr lang="ru-RU" baseline="0" dirty="0" err="1" smtClean="0"/>
              <a:t>Хефреном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37E90-345A-48CE-BCC9-A48911527A2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436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Создатель пирамиды </a:t>
            </a:r>
            <a:r>
              <a:rPr lang="ru-RU" dirty="0" err="1" smtClean="0"/>
              <a:t>Джосера</a:t>
            </a:r>
            <a:r>
              <a:rPr lang="ru-RU" dirty="0" smtClean="0"/>
              <a:t> –  архитектор </a:t>
            </a:r>
            <a:r>
              <a:rPr lang="ru-RU" dirty="0" err="1" smtClean="0"/>
              <a:t>Имхотеп</a:t>
            </a:r>
            <a:r>
              <a:rPr lang="ru-RU" dirty="0" smtClean="0"/>
              <a:t>. Это первый архитектор</a:t>
            </a:r>
            <a:r>
              <a:rPr lang="ru-RU" baseline="0" dirty="0" smtClean="0"/>
              <a:t> в истории, человек придумавший, как строить из камня. Имя </a:t>
            </a:r>
            <a:r>
              <a:rPr lang="ru-RU" baseline="0" dirty="0" err="1" smtClean="0"/>
              <a:t>Имхотепа</a:t>
            </a:r>
            <a:r>
              <a:rPr lang="ru-RU" baseline="0" dirty="0" smtClean="0"/>
              <a:t> пережило тысячелетия. Его причислили к богам и стали почитать как сына бога Птаха и богини </a:t>
            </a:r>
            <a:r>
              <a:rPr lang="ru-RU" baseline="0" dirty="0" err="1" smtClean="0"/>
              <a:t>Сехмет</a:t>
            </a:r>
            <a:r>
              <a:rPr lang="ru-RU" baseline="0" dirty="0" smtClean="0"/>
              <a:t> и покровителя ремесленников.</a:t>
            </a:r>
          </a:p>
          <a:p>
            <a:r>
              <a:rPr lang="ru-RU" baseline="0" dirty="0" smtClean="0"/>
              <a:t>Самая большое сооружение Древнего мира -  пирамида фараона Хеопса, или </a:t>
            </a:r>
            <a:r>
              <a:rPr lang="ru-RU" baseline="0" dirty="0" err="1" smtClean="0"/>
              <a:t>Хуфу</a:t>
            </a:r>
            <a:r>
              <a:rPr lang="ru-RU" baseline="0" dirty="0" smtClean="0"/>
              <a:t>, как назвали этого правителя древние греки.</a:t>
            </a:r>
          </a:p>
          <a:p>
            <a:r>
              <a:rPr lang="ru-RU" baseline="0" dirty="0" smtClean="0"/>
              <a:t>Пирамиды строили  не рабы, вопреки общепринятому мнению, а наемные рабочие.</a:t>
            </a:r>
          </a:p>
          <a:p>
            <a:r>
              <a:rPr lang="ru-RU" baseline="0" dirty="0" smtClean="0"/>
              <a:t>Большой сфинкс находится в городе Гиза и имеет портретное сходство с фараоном </a:t>
            </a:r>
            <a:r>
              <a:rPr lang="ru-RU" baseline="0" dirty="0" err="1" smtClean="0"/>
              <a:t>Хефреном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37E90-345A-48CE-BCC9-A48911527A2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436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37E90-345A-48CE-BCC9-A48911527A2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624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37E90-345A-48CE-BCC9-A48911527A2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12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37E90-345A-48CE-BCC9-A48911527A2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543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Искусство Древнего царства утвердило главенствующую</a:t>
            </a:r>
            <a:r>
              <a:rPr lang="ru-RU" baseline="0" dirty="0" smtClean="0"/>
              <a:t> роль зодчества.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37E90-345A-48CE-BCC9-A48911527A2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71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Самая первая пирамида в истории Древнего Египта построена для фараона </a:t>
            </a:r>
            <a:r>
              <a:rPr lang="ru-RU" dirty="0" err="1" smtClean="0"/>
              <a:t>Джосера</a:t>
            </a:r>
            <a:r>
              <a:rPr lang="ru-RU" dirty="0" smtClean="0"/>
              <a:t>, который правил</a:t>
            </a:r>
            <a:r>
              <a:rPr lang="ru-RU" baseline="0" dirty="0" smtClean="0"/>
              <a:t> примерно в 2635-2611 годах до н.э.</a:t>
            </a:r>
            <a:endParaRPr lang="ru-RU" dirty="0" smtClean="0"/>
          </a:p>
          <a:p>
            <a:r>
              <a:rPr lang="ru-RU" dirty="0" smtClean="0"/>
              <a:t>Ступенчатая</a:t>
            </a:r>
            <a:r>
              <a:rPr lang="ru-RU" baseline="0" dirty="0" smtClean="0"/>
              <a:t> пирамида </a:t>
            </a:r>
            <a:r>
              <a:rPr lang="ru-RU" baseline="0" dirty="0" err="1" smtClean="0"/>
              <a:t>Джосера</a:t>
            </a:r>
            <a:r>
              <a:rPr lang="ru-RU" baseline="0" dirty="0" smtClean="0"/>
              <a:t> в </a:t>
            </a:r>
            <a:r>
              <a:rPr lang="ru-RU" baseline="0" dirty="0" err="1" smtClean="0"/>
              <a:t>Саккаре</a:t>
            </a:r>
            <a:r>
              <a:rPr lang="ru-RU" baseline="0" dirty="0" smtClean="0"/>
              <a:t> возвышается среди песков как «лестница к небу». Зодчие древнего Египта находились в лучшем положении, имена многих высечены в камне на памятниках, ими созданных.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37E90-345A-48CE-BCC9-A48911527A2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169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	В </a:t>
            </a:r>
            <a:r>
              <a:rPr lang="en-US" dirty="0" smtClean="0"/>
              <a:t>XIV</a:t>
            </a:r>
            <a:r>
              <a:rPr lang="en-US" baseline="0" dirty="0" smtClean="0"/>
              <a:t> </a:t>
            </a:r>
            <a:r>
              <a:rPr lang="ru-RU" dirty="0" smtClean="0"/>
              <a:t>в. до н.э. фараон Аменхотеп </a:t>
            </a:r>
            <a:r>
              <a:rPr lang="en-US" dirty="0" smtClean="0"/>
              <a:t>IV</a:t>
            </a:r>
            <a:r>
              <a:rPr lang="ru-RU" dirty="0" smtClean="0"/>
              <a:t> взошел на престол в 15 лет и начал масштабную</a:t>
            </a:r>
            <a:r>
              <a:rPr lang="ru-RU" baseline="0" dirty="0" smtClean="0"/>
              <a:t> </a:t>
            </a:r>
            <a:r>
              <a:rPr lang="ru-RU" b="1" baseline="0" dirty="0" smtClean="0"/>
              <a:t>религиозную реформу: </a:t>
            </a:r>
            <a:r>
              <a:rPr lang="ru-RU" b="0" baseline="0" dirty="0" smtClean="0"/>
              <a:t> </a:t>
            </a:r>
            <a:r>
              <a:rPr lang="ru-RU" b="1" baseline="0" dirty="0" smtClean="0"/>
              <a:t>ввел единобожие</a:t>
            </a:r>
            <a:r>
              <a:rPr lang="ru-RU" b="0" baseline="0" dirty="0" smtClean="0"/>
              <a:t>, культ </a:t>
            </a:r>
            <a:r>
              <a:rPr lang="ru-RU" b="1" baseline="0" dirty="0" smtClean="0"/>
              <a:t>божества солнечного диска </a:t>
            </a:r>
            <a:r>
              <a:rPr lang="ru-RU" b="1" baseline="0" dirty="0" err="1" smtClean="0"/>
              <a:t>Атона</a:t>
            </a:r>
            <a:r>
              <a:rPr lang="ru-RU" b="1" baseline="0" dirty="0" smtClean="0"/>
              <a:t> </a:t>
            </a:r>
            <a:r>
              <a:rPr lang="ru-RU" b="0" baseline="0" dirty="0" smtClean="0"/>
              <a:t>,  запретил почитание остальных богов. Принял имя Эхнатона, объявив себя верховным жрецом нового бога.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baseline="0" dirty="0" smtClean="0"/>
              <a:t>	Эхнатона и </a:t>
            </a:r>
            <a:r>
              <a:rPr lang="ru-RU" b="0" baseline="0" dirty="0" err="1" smtClean="0"/>
              <a:t>Нефертити</a:t>
            </a:r>
            <a:r>
              <a:rPr lang="ru-RU" b="0" baseline="0" dirty="0" smtClean="0"/>
              <a:t> соединяла глубокая любовь. Царица родила Эхнатону 6 дочерей.</a:t>
            </a:r>
            <a:endParaRPr lang="ru-R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Скульптурный портрет царицы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Нефертити</a:t>
            </a:r>
            <a:r>
              <a:rPr lang="ru-RU" baseline="0" dirty="0" smtClean="0"/>
              <a:t>, которому свыше 3300 лет – символ вечной красоты и обаяния. Жемчужина коллекции Берлинского музея.</a:t>
            </a:r>
            <a:r>
              <a:rPr lang="ru-RU" dirty="0" smtClean="0"/>
              <a:t> Изящная шея и полные алые губы,</a:t>
            </a:r>
            <a:r>
              <a:rPr lang="ru-RU" baseline="0" dirty="0" smtClean="0"/>
              <a:t> яркая окраска тела и короны царицы.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37E90-345A-48CE-BCC9-A48911527A2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566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Издревле египетские</a:t>
            </a:r>
            <a:r>
              <a:rPr lang="ru-RU" baseline="0" dirty="0" smtClean="0"/>
              <a:t> скульпторы создавали величественные статуи фараонов, изображая их сидящими на троне с руками на коленях и с непроницаемым лицом. Несмотря на всю каноничность царских изображений, ваятели все же стремились передать индивидуальные черты властелина, например, мясистый нос или толстые губы и т.д.</a:t>
            </a:r>
          </a:p>
          <a:p>
            <a:r>
              <a:rPr lang="ru-RU" baseline="0" dirty="0" smtClean="0"/>
              <a:t>В древнем Египте ваятель назывался «</a:t>
            </a:r>
            <a:r>
              <a:rPr lang="ru-RU" baseline="0" dirty="0" err="1" smtClean="0"/>
              <a:t>санх</a:t>
            </a:r>
            <a:r>
              <a:rPr lang="ru-RU" baseline="0" dirty="0" smtClean="0"/>
              <a:t>», что значит «творящий жизнь».</a:t>
            </a:r>
          </a:p>
          <a:p>
            <a:r>
              <a:rPr lang="ru-RU" b="1" baseline="0" dirty="0" smtClean="0"/>
              <a:t>«Статуя сидящего писца» </a:t>
            </a:r>
          </a:p>
          <a:p>
            <a:r>
              <a:rPr lang="ru-RU" baseline="0" dirty="0" smtClean="0"/>
              <a:t>Найдена в </a:t>
            </a:r>
            <a:r>
              <a:rPr lang="ru-RU" baseline="0" dirty="0" err="1" smtClean="0"/>
              <a:t>мастабе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Каи</a:t>
            </a:r>
            <a:r>
              <a:rPr lang="ru-RU" baseline="0" dirty="0" smtClean="0"/>
              <a:t> в </a:t>
            </a:r>
            <a:r>
              <a:rPr lang="ru-RU" baseline="0" dirty="0" err="1" smtClean="0"/>
              <a:t>Саккаре</a:t>
            </a:r>
            <a:r>
              <a:rPr lang="ru-RU" baseline="0" dirty="0" smtClean="0"/>
              <a:t>. Скульптура изображает сидящего со скрещенными ногами писца и держащего на коленях развернутый свиток папируса. Статуя из известняка, глаза из горного хрусталя. Писцы – привилегированный класс в Древнем Египте, обладающий широкими познаниями в арифметике, грамоте и в </a:t>
            </a:r>
            <a:r>
              <a:rPr lang="ru-RU" baseline="0" dirty="0" err="1" smtClean="0"/>
              <a:t>иеролифическом</a:t>
            </a:r>
            <a:r>
              <a:rPr lang="ru-RU" baseline="0" dirty="0" smtClean="0"/>
              <a:t> письме. Писцами могли быть только мальчики.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37E90-345A-48CE-BCC9-A48911527A2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169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Сюжеты настенных росписей  почерпнуты из повседневной</a:t>
            </a:r>
            <a:r>
              <a:rPr lang="ru-RU" baseline="0" dirty="0" smtClean="0"/>
              <a:t> </a:t>
            </a:r>
            <a:r>
              <a:rPr lang="ru-RU" dirty="0" smtClean="0"/>
              <a:t>жизни: крестьяне и ремесленники за работой, пастух гонит стадо, вельможа</a:t>
            </a:r>
          </a:p>
          <a:p>
            <a:r>
              <a:rPr lang="ru-RU" dirty="0" smtClean="0"/>
              <a:t>охотится в зарослях тростника</a:t>
            </a:r>
            <a:r>
              <a:rPr lang="ru-RU" baseline="0" dirty="0" smtClean="0"/>
              <a:t> и др.</a:t>
            </a:r>
            <a:endParaRPr lang="ru-RU" dirty="0" smtClean="0"/>
          </a:p>
          <a:p>
            <a:r>
              <a:rPr lang="ru-RU" b="1" dirty="0" smtClean="0"/>
              <a:t>Минеральные краски</a:t>
            </a:r>
            <a:r>
              <a:rPr lang="ru-RU" b="1" baseline="0" dirty="0" smtClean="0"/>
              <a:t>  </a:t>
            </a:r>
            <a:r>
              <a:rPr lang="ru-RU" baseline="0" dirty="0" smtClean="0"/>
              <a:t>не теряли яркости; для сохранности живописные изображения покрывались слоем смолы.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37E90-345A-48CE-BCC9-A48911527A2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079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«Тутанхамон с женой в саду» Рельеф</a:t>
            </a:r>
            <a:r>
              <a:rPr lang="ru-RU" baseline="0" dirty="0" smtClean="0"/>
              <a:t> на крышке ларца. </a:t>
            </a:r>
            <a:r>
              <a:rPr lang="en-US" baseline="0" dirty="0" smtClean="0"/>
              <a:t>XIV</a:t>
            </a:r>
            <a:r>
              <a:rPr lang="ru-RU" baseline="0" dirty="0" smtClean="0"/>
              <a:t> в. до н.э. Каир. Музей</a:t>
            </a:r>
          </a:p>
          <a:p>
            <a:r>
              <a:rPr lang="ru-RU" baseline="0" dirty="0" smtClean="0"/>
              <a:t>Сказочная роскошь погребения Тутанхамона поражает современного человека. А между тем этот фараон, преемник Эхнатона, царствовал недолго и умер, когда ему не было и 20 лет, ничем особенным себя не прославив. Слава увенчала имя Тутанхамона уже в наши дни: из всех царских усыпальниц Египта лишь его почти полностью уцелела со своими сокровищами, хоть ее и посетили грабители.</a:t>
            </a:r>
          </a:p>
          <a:p>
            <a:r>
              <a:rPr lang="ru-RU" baseline="0" dirty="0" smtClean="0"/>
              <a:t>… Они совсем юны, эти царь и царица. Оба стоят друг напротив друга в беседке, увитой виноградными лозами. Опираясь на посох, он протягивает руку, чтобы принять от жены букет лотосов.  Царица - еще совсем хрупкая девочка. Расходящиеся складки одежды подчеркивают ее грацию. Поэма юной любви и счастья на лоне цветущей природы!</a:t>
            </a:r>
          </a:p>
          <a:p>
            <a:r>
              <a:rPr lang="ru-RU" baseline="0" dirty="0" smtClean="0"/>
              <a:t>Главные персонажи всегда изображались крупнее других.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37E90-345A-48CE-BCC9-A48911527A2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478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Сфинкс – знаменитый</a:t>
            </a:r>
            <a:r>
              <a:rPr lang="ru-RU" baseline="0" dirty="0" smtClean="0"/>
              <a:t> страж пирамид в долине Гиза. </a:t>
            </a:r>
            <a:r>
              <a:rPr lang="ru-RU" dirty="0" smtClean="0"/>
              <a:t>Пирамиды Гиза</a:t>
            </a:r>
            <a:r>
              <a:rPr lang="ru-RU" baseline="0" dirty="0" smtClean="0"/>
              <a:t> -  это «дома вечности». Гигантское изваяние с головой человека и телом льва. Это самый большой сфинкс: он высечен из цельной скалы. Голова его в 30 раз больше человеческой, а длина тела 57 метров. Быть может, портрет самого </a:t>
            </a:r>
            <a:r>
              <a:rPr lang="ru-RU" baseline="0" dirty="0" err="1" smtClean="0"/>
              <a:t>Хефрена</a:t>
            </a:r>
            <a:r>
              <a:rPr lang="ru-RU" baseline="0" dirty="0" smtClean="0"/>
              <a:t> в львином образе.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37E90-345A-48CE-BCC9-A48911527A2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63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с терминами по теме «Культура и искусство Древнего Египта»  (изо 5-7 </a:t>
            </a:r>
            <a:r>
              <a:rPr lang="ru-RU" dirty="0" err="1" smtClean="0"/>
              <a:t>кл</a:t>
            </a:r>
            <a:r>
              <a:rPr lang="ru-RU" dirty="0" smtClean="0"/>
              <a:t>.)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5301208"/>
            <a:ext cx="4534272" cy="1073714"/>
          </a:xfrm>
        </p:spPr>
        <p:txBody>
          <a:bodyPr/>
          <a:lstStyle/>
          <a:p>
            <a:r>
              <a:rPr lang="ru-RU" dirty="0" smtClean="0"/>
              <a:t>Составитель: Королева </a:t>
            </a:r>
            <a:r>
              <a:rPr lang="ru-RU" dirty="0"/>
              <a:t>Г</a:t>
            </a:r>
            <a:r>
              <a:rPr lang="ru-RU" dirty="0" smtClean="0"/>
              <a:t>.П., учитель ИЗО и МХК,                  МБОУ СОШ №86, г. Екатеринбург.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08920"/>
            <a:ext cx="175282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6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850106"/>
          </a:xfrm>
        </p:spPr>
        <p:txBody>
          <a:bodyPr/>
          <a:lstStyle/>
          <a:p>
            <a:r>
              <a:rPr lang="ru-RU" dirty="0" smtClean="0"/>
              <a:t>Заупокойный культ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3744416" cy="3298304"/>
          </a:xfrm>
        </p:spPr>
      </p:pic>
      <p:sp>
        <p:nvSpPr>
          <p:cNvPr id="5" name="TextBox 4"/>
          <p:cNvSpPr txBox="1"/>
          <p:nvPr/>
        </p:nvSpPr>
        <p:spPr>
          <a:xfrm>
            <a:off x="4211960" y="1988840"/>
            <a:ext cx="468052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000" b="1" dirty="0" err="1" smtClean="0"/>
              <a:t>Ушебти</a:t>
            </a:r>
            <a:r>
              <a:rPr lang="ru-RU" sz="2000" b="1" dirty="0" smtClean="0"/>
              <a:t> </a:t>
            </a:r>
            <a:r>
              <a:rPr lang="ru-RU" sz="2000" dirty="0" smtClean="0"/>
              <a:t>– статуэтки, которые в Др. Египте помещали в могилу, по верованиям они выполняли там работу по отношению к умершему. Изготавливались из дерева, камня, терракоты.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336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768752" cy="92211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Бюст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Нефертити</a:t>
            </a:r>
            <a:r>
              <a:rPr lang="ru-RU" sz="2000" dirty="0" smtClean="0">
                <a:solidFill>
                  <a:srgbClr val="C00000"/>
                </a:solidFill>
              </a:rPr>
              <a:t>.   </a:t>
            </a:r>
            <a:r>
              <a:rPr lang="ru-RU" sz="2000" dirty="0" smtClean="0"/>
              <a:t>Скульптор  </a:t>
            </a:r>
            <a:r>
              <a:rPr lang="ru-RU" sz="2000" dirty="0" smtClean="0">
                <a:solidFill>
                  <a:srgbClr val="C00000"/>
                </a:solidFill>
              </a:rPr>
              <a:t>Тутмос Младший.  </a:t>
            </a:r>
            <a:r>
              <a:rPr lang="ru-RU" sz="2000" dirty="0" smtClean="0">
                <a:solidFill>
                  <a:schemeClr val="tx1"/>
                </a:solidFill>
              </a:rPr>
              <a:t>3300 лет до н.э.  Берлинский музей.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39" y="2455217"/>
            <a:ext cx="3924821" cy="2573983"/>
          </a:xfrm>
        </p:spPr>
      </p:pic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270247" y="1600200"/>
            <a:ext cx="3902153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Царица </a:t>
            </a:r>
            <a:r>
              <a:rPr lang="ru-RU" dirty="0" err="1" smtClean="0"/>
              <a:t>Нефертити</a:t>
            </a:r>
            <a:r>
              <a:rPr lang="ru-RU" dirty="0" smtClean="0"/>
              <a:t> была женой фараона Эхнатона, его главным советником, обладала умом, тактом, выдержкой и сильной волей.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Скульптурный портрет царицы </a:t>
            </a:r>
            <a:r>
              <a:rPr lang="ru-RU" dirty="0" err="1" smtClean="0"/>
              <a:t>Нефертити</a:t>
            </a:r>
            <a:r>
              <a:rPr lang="ru-RU" dirty="0" smtClean="0"/>
              <a:t> – символ вечной красоты и обаяния.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43" y="1196752"/>
            <a:ext cx="648072" cy="12584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69269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Ваяние</a:t>
            </a:r>
          </a:p>
        </p:txBody>
      </p:sp>
    </p:spTree>
    <p:extLst>
      <p:ext uri="{BB962C8B-B14F-4D97-AF65-F5344CB8AC3E}">
        <p14:creationId xmlns:p14="http://schemas.microsoft.com/office/powerpoint/2010/main" val="38089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048672" cy="807715"/>
          </a:xfrm>
        </p:spPr>
        <p:txBody>
          <a:bodyPr>
            <a:normAutofit/>
          </a:bodyPr>
          <a:lstStyle/>
          <a:p>
            <a:r>
              <a:rPr lang="ru-RU" dirty="0" smtClean="0"/>
              <a:t>Скульптура  Древнего Египта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4082715" cy="43776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52756"/>
            <a:ext cx="3585592" cy="4337410"/>
          </a:xfrm>
        </p:spPr>
      </p:pic>
      <p:sp>
        <p:nvSpPr>
          <p:cNvPr id="7" name="TextBox 6"/>
          <p:cNvSpPr txBox="1"/>
          <p:nvPr/>
        </p:nvSpPr>
        <p:spPr>
          <a:xfrm>
            <a:off x="323528" y="5877272"/>
            <a:ext cx="3725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Статуя фараона </a:t>
            </a:r>
            <a:r>
              <a:rPr lang="ru-RU" dirty="0" err="1" smtClean="0"/>
              <a:t>Аменемхета</a:t>
            </a:r>
            <a:r>
              <a:rPr lang="ru-RU" dirty="0" smtClean="0"/>
              <a:t> </a:t>
            </a:r>
            <a:r>
              <a:rPr lang="en-US" dirty="0" smtClean="0"/>
              <a:t>III</a:t>
            </a:r>
            <a:endParaRPr lang="ru-RU" dirty="0" smtClean="0"/>
          </a:p>
          <a:p>
            <a:pPr algn="ctr"/>
            <a:r>
              <a:rPr lang="ru-RU" dirty="0" smtClean="0"/>
              <a:t>Черный гранит. Эрмитаж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3968" y="5877272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Статуя сидящего писца. Середина</a:t>
            </a:r>
          </a:p>
          <a:p>
            <a:r>
              <a:rPr lang="en-US" dirty="0" smtClean="0"/>
              <a:t>III</a:t>
            </a:r>
            <a:r>
              <a:rPr lang="ru-RU" dirty="0" smtClean="0"/>
              <a:t> тыс. до н.э. Париж. Лувр. Франция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62068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Ваяние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1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dirty="0" smtClean="0"/>
              <a:t>Живопись Древнего </a:t>
            </a:r>
            <a:r>
              <a:rPr lang="ru-RU" dirty="0"/>
              <a:t>Е</a:t>
            </a:r>
            <a:r>
              <a:rPr lang="ru-RU" dirty="0" smtClean="0"/>
              <a:t>гипта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35168"/>
            <a:ext cx="4286250" cy="4286250"/>
          </a:xfr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91" y="1268760"/>
            <a:ext cx="3800475" cy="2857500"/>
          </a:xfrm>
          <a:prstGeom prst="rect">
            <a:avLst/>
          </a:prstGeom>
          <a:ln>
            <a:solidFill>
              <a:srgbClr val="CC66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9513" y="5589240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Сюжеты настенных росписей  почерпнуты из повседневной  жизни.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20492" y="4293096"/>
            <a:ext cx="4217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Каноны в живописи</a:t>
            </a:r>
            <a:r>
              <a:rPr lang="ru-RU" dirty="0" smtClean="0">
                <a:solidFill>
                  <a:srgbClr val="CC6600"/>
                </a:solidFill>
              </a:rPr>
              <a:t>: </a:t>
            </a:r>
            <a:r>
              <a:rPr lang="ru-RU" dirty="0" smtClean="0">
                <a:solidFill>
                  <a:srgbClr val="C00000"/>
                </a:solidFill>
              </a:rPr>
              <a:t>голова и ноги в профиль, плечи и грудь  - в фас.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Мужские тела раскрашивались в</a:t>
            </a:r>
          </a:p>
          <a:p>
            <a:r>
              <a:rPr lang="ru-RU" dirty="0">
                <a:solidFill>
                  <a:srgbClr val="C00000"/>
                </a:solidFill>
              </a:rPr>
              <a:t>к</a:t>
            </a:r>
            <a:r>
              <a:rPr lang="ru-RU" dirty="0" smtClean="0">
                <a:solidFill>
                  <a:srgbClr val="C00000"/>
                </a:solidFill>
              </a:rPr>
              <a:t>расно-коричневый цвет, женские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- в желто-розовый.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17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94122"/>
          </a:xfrm>
        </p:spPr>
        <p:txBody>
          <a:bodyPr>
            <a:normAutofit/>
          </a:bodyPr>
          <a:lstStyle/>
          <a:p>
            <a:r>
              <a:rPr lang="ru-RU" sz="2600" dirty="0" smtClean="0"/>
              <a:t>- Какие особенности в живописи </a:t>
            </a:r>
            <a:r>
              <a:rPr lang="ru-RU" sz="2600" b="1" dirty="0" smtClean="0"/>
              <a:t>противоречили</a:t>
            </a:r>
            <a:r>
              <a:rPr lang="ru-RU" sz="2600" dirty="0" smtClean="0"/>
              <a:t> </a:t>
            </a:r>
            <a:r>
              <a:rPr lang="ru-RU" sz="2600" dirty="0" smtClean="0">
                <a:solidFill>
                  <a:srgbClr val="C00000"/>
                </a:solidFill>
              </a:rPr>
              <a:t>древнеегипетским канонам?</a:t>
            </a:r>
            <a:endParaRPr lang="ru-RU" sz="2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а</a:t>
            </a:r>
            <a:r>
              <a:rPr lang="ru-RU" dirty="0" smtClean="0"/>
              <a:t>)  объемность</a:t>
            </a:r>
          </a:p>
          <a:p>
            <a:pPr marL="0" indent="0">
              <a:buNone/>
            </a:pPr>
            <a:r>
              <a:rPr lang="ru-RU" dirty="0"/>
              <a:t>б</a:t>
            </a:r>
            <a:r>
              <a:rPr lang="ru-RU" dirty="0" smtClean="0"/>
              <a:t>)  линейность</a:t>
            </a:r>
          </a:p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)  плоскостное изображение</a:t>
            </a:r>
          </a:p>
          <a:p>
            <a:pPr marL="0" indent="0">
              <a:buNone/>
            </a:pPr>
            <a:r>
              <a:rPr lang="ru-RU" dirty="0"/>
              <a:t>г</a:t>
            </a:r>
            <a:r>
              <a:rPr lang="ru-RU" dirty="0" smtClean="0"/>
              <a:t>)  пропорциональность</a:t>
            </a:r>
          </a:p>
          <a:p>
            <a:pPr marL="0" indent="0">
              <a:buNone/>
            </a:pPr>
            <a:r>
              <a:rPr lang="ru-RU" dirty="0"/>
              <a:t>д</a:t>
            </a:r>
            <a:r>
              <a:rPr lang="ru-RU" dirty="0" smtClean="0"/>
              <a:t>)  перспектива</a:t>
            </a:r>
          </a:p>
          <a:p>
            <a:pPr marL="0" indent="0">
              <a:buNone/>
            </a:pPr>
            <a:r>
              <a:rPr lang="ru-RU" dirty="0"/>
              <a:t>е</a:t>
            </a:r>
            <a:r>
              <a:rPr lang="ru-RU" dirty="0" smtClean="0"/>
              <a:t>)  декоративность</a:t>
            </a:r>
          </a:p>
          <a:p>
            <a:pPr marL="0" indent="0">
              <a:buNone/>
            </a:pPr>
            <a:r>
              <a:rPr lang="ru-RU" dirty="0"/>
              <a:t>ж</a:t>
            </a:r>
            <a:r>
              <a:rPr lang="ru-RU" dirty="0" smtClean="0"/>
              <a:t>) яркая цветовая гамма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16545" y="1560710"/>
            <a:ext cx="4572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а</a:t>
            </a:r>
          </a:p>
        </p:txBody>
      </p:sp>
      <p:sp>
        <p:nvSpPr>
          <p:cNvPr id="5" name="Овал 4"/>
          <p:cNvSpPr/>
          <p:nvPr/>
        </p:nvSpPr>
        <p:spPr>
          <a:xfrm>
            <a:off x="391845" y="3429000"/>
            <a:ext cx="4572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д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73557"/>
            <a:ext cx="3645946" cy="4999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24" y="6309320"/>
            <a:ext cx="393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«Тутанхамон с женой в саду»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63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Большой сфинкс фараона </a:t>
            </a:r>
            <a:r>
              <a:rPr lang="ru-RU" sz="2800" dirty="0" err="1" smtClean="0"/>
              <a:t>Хефрена</a:t>
            </a:r>
            <a:r>
              <a:rPr lang="ru-RU" sz="2800" dirty="0" smtClean="0"/>
              <a:t> в Гиза. </a:t>
            </a:r>
            <a:r>
              <a:rPr lang="en-US" sz="2800" dirty="0" smtClean="0"/>
              <a:t>III</a:t>
            </a:r>
            <a:r>
              <a:rPr lang="ru-RU" sz="2800" dirty="0" smtClean="0"/>
              <a:t> тыс. до н.э.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416824" cy="4582234"/>
          </a:xfrm>
        </p:spPr>
      </p:pic>
    </p:spTree>
    <p:extLst>
      <p:ext uri="{BB962C8B-B14F-4D97-AF65-F5344CB8AC3E}">
        <p14:creationId xmlns:p14="http://schemas.microsoft.com/office/powerpoint/2010/main" val="236891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Сфинксы на набережной р. Невы в Санкт-Петербурге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6070600" cy="4826000"/>
          </a:xfrm>
          <a:ln>
            <a:solidFill>
              <a:schemeClr val="accent1"/>
            </a:solidFill>
          </a:ln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68760"/>
            <a:ext cx="2794000" cy="407670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2722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 предложения именами собственными.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787208" cy="491716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а</a:t>
            </a:r>
            <a:r>
              <a:rPr lang="ru-RU" dirty="0" smtClean="0"/>
              <a:t>) </a:t>
            </a:r>
            <a:r>
              <a:rPr lang="ru-RU" dirty="0"/>
              <a:t>С</a:t>
            </a:r>
            <a:r>
              <a:rPr lang="ru-RU" dirty="0" smtClean="0"/>
              <a:t>оздатель пирамиды </a:t>
            </a:r>
            <a:r>
              <a:rPr lang="ru-RU" dirty="0" err="1" smtClean="0"/>
              <a:t>Джосера</a:t>
            </a:r>
            <a:r>
              <a:rPr lang="ru-RU" dirty="0" smtClean="0"/>
              <a:t>, инженер, строитель – это …</a:t>
            </a:r>
            <a:r>
              <a:rPr lang="ru-RU" dirty="0" smtClean="0">
                <a:solidFill>
                  <a:srgbClr val="C00000"/>
                </a:solidFill>
              </a:rPr>
              <a:t>               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б) … - царица фараона Эхнатона.</a:t>
            </a:r>
          </a:p>
          <a:p>
            <a:pPr marL="0" indent="0">
              <a:buNone/>
            </a:pPr>
            <a:r>
              <a:rPr lang="ru-RU" dirty="0" smtClean="0"/>
              <a:t>в) Самая высокая пирамида древности, которая относится к одному из семи чудес света – это …  .</a:t>
            </a:r>
          </a:p>
          <a:p>
            <a:pPr marL="0" indent="0">
              <a:buNone/>
            </a:pPr>
            <a:r>
              <a:rPr lang="ru-RU" dirty="0" smtClean="0"/>
              <a:t>г) Пирамиды строили …   .</a:t>
            </a:r>
          </a:p>
          <a:p>
            <a:pPr marL="0" indent="0">
              <a:buNone/>
            </a:pPr>
            <a:r>
              <a:rPr lang="ru-RU" dirty="0" smtClean="0"/>
              <a:t>д) Большой сфинкс, который охраняет пирамиды фараонов находится в городе …  и, возможно, имеет портретное сходство с …,  фараоном </a:t>
            </a:r>
            <a:r>
              <a:rPr lang="en-US" dirty="0" smtClean="0"/>
              <a:t>IV</a:t>
            </a:r>
            <a:r>
              <a:rPr lang="ru-RU" dirty="0" smtClean="0"/>
              <a:t> династии Древнего царства .</a:t>
            </a:r>
          </a:p>
        </p:txBody>
      </p:sp>
    </p:spTree>
    <p:extLst>
      <p:ext uri="{BB962C8B-B14F-4D97-AF65-F5344CB8AC3E}">
        <p14:creationId xmlns:p14="http://schemas.microsoft.com/office/powerpoint/2010/main" val="14197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70609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Проверь себя: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496944" cy="52772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а</a:t>
            </a:r>
            <a:r>
              <a:rPr lang="ru-RU" dirty="0" smtClean="0"/>
              <a:t>) </a:t>
            </a:r>
            <a:r>
              <a:rPr lang="ru-RU" dirty="0"/>
              <a:t>С</a:t>
            </a:r>
            <a:r>
              <a:rPr lang="ru-RU" dirty="0" smtClean="0"/>
              <a:t>оздатель пирамиды </a:t>
            </a:r>
            <a:r>
              <a:rPr lang="ru-RU" dirty="0" err="1" smtClean="0"/>
              <a:t>Джосера</a:t>
            </a:r>
            <a:r>
              <a:rPr lang="ru-RU" dirty="0" smtClean="0"/>
              <a:t>, инженер, строитель – это </a:t>
            </a:r>
            <a:r>
              <a:rPr lang="ru-RU" sz="2800" b="1" dirty="0" err="1" smtClean="0">
                <a:solidFill>
                  <a:srgbClr val="C00000"/>
                </a:solidFill>
              </a:rPr>
              <a:t>Имхотеп</a:t>
            </a:r>
            <a:r>
              <a:rPr lang="ru-RU" sz="2800" b="1" dirty="0" smtClean="0">
                <a:solidFill>
                  <a:srgbClr val="C00000"/>
                </a:solidFill>
              </a:rPr>
              <a:t>.              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б) </a:t>
            </a:r>
            <a:r>
              <a:rPr lang="ru-RU" sz="2800" b="1" dirty="0" err="1" smtClean="0">
                <a:solidFill>
                  <a:srgbClr val="C00000"/>
                </a:solidFill>
              </a:rPr>
              <a:t>Нефертити</a:t>
            </a:r>
            <a:r>
              <a:rPr lang="ru-RU" dirty="0" smtClean="0"/>
              <a:t> - царица фараона Эхнатона.</a:t>
            </a:r>
          </a:p>
          <a:p>
            <a:pPr marL="0" indent="0">
              <a:buNone/>
            </a:pPr>
            <a:r>
              <a:rPr lang="ru-RU" dirty="0" smtClean="0"/>
              <a:t>в) Самая высокая пирамида древности, которая относится к одному из семи чудес света – это </a:t>
            </a:r>
            <a:r>
              <a:rPr lang="ru-RU" sz="2800" b="1" dirty="0" smtClean="0">
                <a:solidFill>
                  <a:srgbClr val="C00000"/>
                </a:solidFill>
              </a:rPr>
              <a:t>Хеопса</a:t>
            </a:r>
            <a:r>
              <a:rPr lang="ru-RU" dirty="0" smtClean="0"/>
              <a:t> .</a:t>
            </a:r>
          </a:p>
          <a:p>
            <a:pPr marL="0" indent="0">
              <a:buNone/>
            </a:pPr>
            <a:r>
              <a:rPr lang="ru-RU" dirty="0" smtClean="0"/>
              <a:t>г) Пирамиды строили </a:t>
            </a:r>
            <a:r>
              <a:rPr lang="ru-RU" dirty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наёмные рабочие  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д) Большой сфинкс, который охраняет пирамиды фараонов находится в городе </a:t>
            </a:r>
            <a:r>
              <a:rPr lang="ru-RU" sz="2800" b="1" dirty="0" smtClean="0">
                <a:solidFill>
                  <a:srgbClr val="C00000"/>
                </a:solidFill>
              </a:rPr>
              <a:t>Гиза</a:t>
            </a:r>
            <a:r>
              <a:rPr lang="ru-RU" dirty="0" smtClean="0"/>
              <a:t>  и, возможно, имеет портретное сходство с </a:t>
            </a:r>
            <a:r>
              <a:rPr lang="ru-RU" sz="2800" b="1" dirty="0" err="1" smtClean="0">
                <a:solidFill>
                  <a:srgbClr val="C00000"/>
                </a:solidFill>
              </a:rPr>
              <a:t>Хефреном</a:t>
            </a:r>
            <a:r>
              <a:rPr lang="ru-RU" sz="2800" b="1" dirty="0" smtClean="0">
                <a:solidFill>
                  <a:srgbClr val="C00000"/>
                </a:solidFill>
              </a:rPr>
              <a:t>,</a:t>
            </a:r>
            <a:r>
              <a:rPr lang="ru-RU" dirty="0" smtClean="0"/>
              <a:t>  фараоном </a:t>
            </a:r>
            <a:r>
              <a:rPr lang="en-US" dirty="0" smtClean="0"/>
              <a:t>IV</a:t>
            </a:r>
            <a:r>
              <a:rPr lang="ru-RU" dirty="0" smtClean="0"/>
              <a:t> династии Древнего царства .</a:t>
            </a:r>
          </a:p>
        </p:txBody>
      </p:sp>
    </p:spTree>
    <p:extLst>
      <p:ext uri="{BB962C8B-B14F-4D97-AF65-F5344CB8AC3E}">
        <p14:creationId xmlns:p14="http://schemas.microsoft.com/office/powerpoint/2010/main" val="14358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CC6600"/>
            </a:solidFill>
          </a:ln>
        </p:spPr>
        <p:txBody>
          <a:bodyPr/>
          <a:lstStyle/>
          <a:p>
            <a:r>
              <a:rPr lang="ru-RU" dirty="0" smtClean="0"/>
              <a:t>Выберите слова, характеризующие </a:t>
            </a:r>
            <a:r>
              <a:rPr lang="ru-RU" dirty="0" smtClean="0">
                <a:solidFill>
                  <a:srgbClr val="C00000"/>
                </a:solidFill>
              </a:rPr>
              <a:t>египетский стиль в искусстве.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82960" y="1576473"/>
            <a:ext cx="7628887" cy="491929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а</a:t>
            </a:r>
            <a:r>
              <a:rPr lang="ru-RU" dirty="0" smtClean="0"/>
              <a:t>)  легкость                         е)  грандиозность</a:t>
            </a:r>
          </a:p>
          <a:p>
            <a:pPr marL="0" indent="0">
              <a:buNone/>
            </a:pPr>
            <a:r>
              <a:rPr lang="ru-RU" dirty="0"/>
              <a:t>б</a:t>
            </a:r>
            <a:r>
              <a:rPr lang="ru-RU" dirty="0" smtClean="0"/>
              <a:t>)  монументальность       ж)  масштабность</a:t>
            </a:r>
          </a:p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)  изящество                      з)  ажурность</a:t>
            </a:r>
          </a:p>
          <a:p>
            <a:pPr marL="0" indent="0">
              <a:buNone/>
            </a:pPr>
            <a:r>
              <a:rPr lang="ru-RU" dirty="0"/>
              <a:t>г</a:t>
            </a:r>
            <a:r>
              <a:rPr lang="ru-RU" dirty="0" smtClean="0"/>
              <a:t>)  симметрия                     к)  устойчивость</a:t>
            </a:r>
          </a:p>
          <a:p>
            <a:pPr marL="0" indent="0">
              <a:buNone/>
            </a:pPr>
            <a:r>
              <a:rPr lang="ru-RU" dirty="0"/>
              <a:t>д</a:t>
            </a:r>
            <a:r>
              <a:rPr lang="ru-RU" dirty="0" smtClean="0"/>
              <a:t>)  </a:t>
            </a:r>
            <a:r>
              <a:rPr lang="ru-RU" dirty="0" err="1" smtClean="0"/>
              <a:t>геометризм</a:t>
            </a:r>
            <a:r>
              <a:rPr lang="ru-RU" dirty="0" smtClean="0"/>
              <a:t> форм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8045" y="2009946"/>
            <a:ext cx="457200" cy="457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б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82960" y="2948073"/>
            <a:ext cx="457200" cy="457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г</a:t>
            </a:r>
          </a:p>
        </p:txBody>
      </p:sp>
      <p:sp>
        <p:nvSpPr>
          <p:cNvPr id="9" name="Овал 8"/>
          <p:cNvSpPr/>
          <p:nvPr/>
        </p:nvSpPr>
        <p:spPr>
          <a:xfrm>
            <a:off x="382959" y="3405273"/>
            <a:ext cx="457201" cy="457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д</a:t>
            </a:r>
          </a:p>
        </p:txBody>
      </p:sp>
      <p:sp>
        <p:nvSpPr>
          <p:cNvPr id="10" name="Овал 9"/>
          <p:cNvSpPr/>
          <p:nvPr/>
        </p:nvSpPr>
        <p:spPr>
          <a:xfrm>
            <a:off x="4211960" y="2948073"/>
            <a:ext cx="457200" cy="457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к</a:t>
            </a:r>
          </a:p>
        </p:txBody>
      </p:sp>
      <p:sp>
        <p:nvSpPr>
          <p:cNvPr id="11" name="Овал 10"/>
          <p:cNvSpPr/>
          <p:nvPr/>
        </p:nvSpPr>
        <p:spPr>
          <a:xfrm>
            <a:off x="4211960" y="2033673"/>
            <a:ext cx="457200" cy="457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ж</a:t>
            </a:r>
          </a:p>
        </p:txBody>
      </p:sp>
      <p:sp>
        <p:nvSpPr>
          <p:cNvPr id="12" name="Овал 11"/>
          <p:cNvSpPr/>
          <p:nvPr/>
        </p:nvSpPr>
        <p:spPr>
          <a:xfrm>
            <a:off x="4211960" y="1576473"/>
            <a:ext cx="457200" cy="457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146543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200800" cy="850106"/>
          </a:xfrm>
        </p:spPr>
        <p:txBody>
          <a:bodyPr>
            <a:normAutofit fontScale="90000"/>
          </a:bodyPr>
          <a:lstStyle/>
          <a:p>
            <a:r>
              <a:rPr lang="ru-RU" sz="2600" dirty="0" smtClean="0"/>
              <a:t>- </a:t>
            </a:r>
            <a:r>
              <a:rPr lang="ru-RU" sz="2600" dirty="0" smtClean="0"/>
              <a:t>С какими словами </a:t>
            </a:r>
            <a:r>
              <a:rPr lang="ru-RU" sz="2600" smtClean="0"/>
              <a:t>ассоциируются фраза </a:t>
            </a:r>
            <a:r>
              <a:rPr lang="ru-RU" sz="2600" b="1" dirty="0" smtClean="0"/>
              <a:t>«Древний Египет»?</a:t>
            </a:r>
            <a:endParaRPr lang="ru-RU" sz="2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1433263"/>
            <a:ext cx="4968552" cy="5286808"/>
          </a:xfr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97043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80920" cy="634082"/>
          </a:xfrm>
        </p:spPr>
        <p:txBody>
          <a:bodyPr/>
          <a:lstStyle/>
          <a:p>
            <a:r>
              <a:rPr lang="ru-RU" dirty="0" smtClean="0"/>
              <a:t>О чем могут рассказать эти рисунки?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331696" cy="4165848"/>
          </a:xfrm>
          <a:ln>
            <a:solidFill>
              <a:srgbClr val="CC6600"/>
            </a:solidFill>
          </a:ln>
        </p:spPr>
      </p:pic>
    </p:spTree>
    <p:extLst>
      <p:ext uri="{BB962C8B-B14F-4D97-AF65-F5344CB8AC3E}">
        <p14:creationId xmlns:p14="http://schemas.microsoft.com/office/powerpoint/2010/main" val="26880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16853"/>
          </a:xfrm>
        </p:spPr>
        <p:txBody>
          <a:bodyPr/>
          <a:lstStyle/>
          <a:p>
            <a:r>
              <a:rPr lang="ru-RU" dirty="0" smtClean="0"/>
              <a:t>Символы и знаки Древнего Египта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40" y="1600200"/>
            <a:ext cx="6667119" cy="4873625"/>
          </a:xfrm>
        </p:spPr>
      </p:pic>
    </p:spTree>
    <p:extLst>
      <p:ext uri="{BB962C8B-B14F-4D97-AF65-F5344CB8AC3E}">
        <p14:creationId xmlns:p14="http://schemas.microsoft.com/office/powerpoint/2010/main" val="310847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список литературы: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Предметные олимпиады. 5-11 классы. Культурология. МХК/авт.- сост. О.Н. </a:t>
            </a:r>
            <a:r>
              <a:rPr lang="ru-RU" sz="1800" dirty="0" err="1"/>
              <a:t>Наделяева</a:t>
            </a:r>
            <a:r>
              <a:rPr lang="ru-RU" sz="1800" dirty="0"/>
              <a:t> </a:t>
            </a:r>
            <a:r>
              <a:rPr lang="en-US" sz="1800" dirty="0"/>
              <a:t> [</a:t>
            </a:r>
            <a:r>
              <a:rPr lang="ru-RU" sz="1800" dirty="0"/>
              <a:t> и др.</a:t>
            </a:r>
            <a:r>
              <a:rPr lang="en-US" sz="1800" dirty="0"/>
              <a:t>]</a:t>
            </a:r>
            <a:r>
              <a:rPr lang="ru-RU" sz="1800" dirty="0"/>
              <a:t>. Волгоград: учитель.- 161с.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Мумии и пирамиды. – Ростов-на- Дону: Издательский дом «</a:t>
            </a:r>
            <a:r>
              <a:rPr lang="ru-RU" sz="1800" dirty="0" err="1"/>
              <a:t>Проф</a:t>
            </a:r>
            <a:r>
              <a:rPr lang="ru-RU" sz="1800" dirty="0"/>
              <a:t>-Пресс», 2017.-96с., </a:t>
            </a:r>
            <a:r>
              <a:rPr lang="ru-RU" sz="1800" dirty="0" err="1"/>
              <a:t>цв</a:t>
            </a:r>
            <a:r>
              <a:rPr lang="ru-RU" sz="1800" dirty="0"/>
              <a:t>. ил. (серия «Хочу знать</a:t>
            </a:r>
            <a:r>
              <a:rPr lang="ru-RU" sz="1800" dirty="0" smtClean="0"/>
              <a:t>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Древние цивилизации/ В.О. Никишин. – М:РОСМЭН. 2015. – 96с.- (Детская энциклопедия)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Искусство  Древнего мира/ Л. Любимов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2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«Отец истории»</a:t>
            </a:r>
            <a:r>
              <a:rPr lang="ru-RU" sz="2400" b="1" dirty="0" smtClean="0">
                <a:solidFill>
                  <a:srgbClr val="002060"/>
                </a:solidFill>
              </a:rPr>
              <a:t>,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древнегреческий историк </a:t>
            </a:r>
            <a:r>
              <a:rPr lang="ru-RU" sz="2400" dirty="0" smtClean="0">
                <a:solidFill>
                  <a:srgbClr val="C00000"/>
                </a:solidFill>
              </a:rPr>
              <a:t>Геродот</a:t>
            </a:r>
            <a:r>
              <a:rPr lang="ru-RU" sz="2400" dirty="0" smtClean="0"/>
              <a:t>, живший в </a:t>
            </a:r>
            <a:r>
              <a:rPr lang="en-US" sz="2400" dirty="0" smtClean="0"/>
              <a:t>v</a:t>
            </a:r>
            <a:r>
              <a:rPr lang="ru-RU" sz="2400" dirty="0" smtClean="0"/>
              <a:t> в. до н.э., назвал Египет </a:t>
            </a:r>
            <a:r>
              <a:rPr lang="ru-RU" sz="2400" b="1" dirty="0" smtClean="0">
                <a:solidFill>
                  <a:srgbClr val="002060"/>
                </a:solidFill>
              </a:rPr>
              <a:t>«даром Нила»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340768"/>
            <a:ext cx="8239469" cy="5256584"/>
          </a:xfrm>
        </p:spPr>
      </p:pic>
    </p:spTree>
    <p:extLst>
      <p:ext uri="{BB962C8B-B14F-4D97-AF65-F5344CB8AC3E}">
        <p14:creationId xmlns:p14="http://schemas.microsoft.com/office/powerpoint/2010/main" val="260070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Напишите правильно искусствоведческие термины: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873752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rgbClr val="C00000"/>
                </a:solidFill>
              </a:rPr>
              <a:t>М  –  ста  -   а </a:t>
            </a:r>
            <a:r>
              <a:rPr lang="ru-RU" dirty="0" smtClean="0"/>
              <a:t>– предшественник пирамид, (араб. «скамья).</a:t>
            </a:r>
          </a:p>
          <a:p>
            <a:pPr>
              <a:buFont typeface="Courier New" panose="02070309020205020404" pitchFamily="49" charset="0"/>
              <a:buChar char="o"/>
            </a:pPr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К   -  нон </a:t>
            </a:r>
            <a:r>
              <a:rPr lang="ru-RU" dirty="0" smtClean="0"/>
              <a:t>– строго установленные правила, нормы при изображении  у древних египтян.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Б  –  </a:t>
            </a:r>
            <a:r>
              <a:rPr lang="ru-RU" dirty="0" err="1" smtClean="0">
                <a:solidFill>
                  <a:srgbClr val="C00000"/>
                </a:solidFill>
              </a:rPr>
              <a:t>льз</a:t>
            </a:r>
            <a:r>
              <a:rPr lang="ru-RU" dirty="0" smtClean="0">
                <a:solidFill>
                  <a:srgbClr val="C00000"/>
                </a:solidFill>
              </a:rPr>
              <a:t>  –  мир   -  </a:t>
            </a:r>
            <a:r>
              <a:rPr lang="ru-RU" dirty="0" err="1" smtClean="0">
                <a:solidFill>
                  <a:srgbClr val="C00000"/>
                </a:solidFill>
              </a:rPr>
              <a:t>вание</a:t>
            </a:r>
            <a:r>
              <a:rPr lang="ru-RU" dirty="0" smtClean="0"/>
              <a:t> – технология сохранения тела умершего, превращение его в мумию.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П  -   </a:t>
            </a:r>
            <a:r>
              <a:rPr lang="ru-RU" dirty="0" err="1" smtClean="0">
                <a:solidFill>
                  <a:srgbClr val="C00000"/>
                </a:solidFill>
              </a:rPr>
              <a:t>рамида</a:t>
            </a:r>
            <a:r>
              <a:rPr lang="ru-RU" dirty="0" smtClean="0"/>
              <a:t> – древнее каменное сооружение пирамидальной формы из камня.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115616" y="1556792"/>
            <a:ext cx="504056" cy="50405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131840" y="4077072"/>
            <a:ext cx="504056" cy="50405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059061" y="4077072"/>
            <a:ext cx="504056" cy="50405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37095" y="4077072"/>
            <a:ext cx="504056" cy="50405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08364" y="5306290"/>
            <a:ext cx="515914" cy="570981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и</a:t>
            </a:r>
          </a:p>
        </p:txBody>
      </p:sp>
      <p:sp>
        <p:nvSpPr>
          <p:cNvPr id="13" name="Овал 12"/>
          <p:cNvSpPr/>
          <p:nvPr/>
        </p:nvSpPr>
        <p:spPr>
          <a:xfrm>
            <a:off x="1108364" y="2843452"/>
            <a:ext cx="504056" cy="50405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059061" y="1564521"/>
            <a:ext cx="504056" cy="50405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б</a:t>
            </a:r>
          </a:p>
        </p:txBody>
      </p:sp>
    </p:spTree>
    <p:extLst>
      <p:ext uri="{BB962C8B-B14F-4D97-AF65-F5344CB8AC3E}">
        <p14:creationId xmlns:p14="http://schemas.microsoft.com/office/powerpoint/2010/main" val="100244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5904656" cy="6636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Мастаба</a:t>
            </a:r>
            <a:r>
              <a:rPr lang="ru-RU" dirty="0" smtClean="0"/>
              <a:t> – усеченная пирамида.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6048672" cy="4873625"/>
          </a:xfrm>
          <a:ln>
            <a:solidFill>
              <a:srgbClr val="00B0F0"/>
            </a:solidFill>
          </a:ln>
        </p:spPr>
      </p:pic>
      <p:pic>
        <p:nvPicPr>
          <p:cNvPr id="4" name="Объект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2776"/>
            <a:ext cx="3657600" cy="25035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3528" y="47667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Зодчество.</a:t>
            </a:r>
          </a:p>
        </p:txBody>
      </p:sp>
    </p:spTree>
    <p:extLst>
      <p:ext uri="{BB962C8B-B14F-4D97-AF65-F5344CB8AC3E}">
        <p14:creationId xmlns:p14="http://schemas.microsoft.com/office/powerpoint/2010/main" val="400156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5811416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Пирамида </a:t>
            </a:r>
            <a:r>
              <a:rPr lang="ru-RU" sz="2400" dirty="0" err="1" smtClean="0">
                <a:solidFill>
                  <a:srgbClr val="C00000"/>
                </a:solidFill>
              </a:rPr>
              <a:t>Джосера</a:t>
            </a:r>
            <a:r>
              <a:rPr lang="ru-RU" sz="2400" dirty="0" smtClean="0">
                <a:solidFill>
                  <a:srgbClr val="C00000"/>
                </a:solidFill>
              </a:rPr>
              <a:t> в </a:t>
            </a:r>
            <a:r>
              <a:rPr lang="ru-RU" sz="2400" dirty="0" err="1" smtClean="0">
                <a:solidFill>
                  <a:srgbClr val="C00000"/>
                </a:solidFill>
              </a:rPr>
              <a:t>Саккаре</a:t>
            </a:r>
            <a:r>
              <a:rPr lang="ru-RU" sz="2400" dirty="0" smtClean="0">
                <a:solidFill>
                  <a:srgbClr val="C00000"/>
                </a:solidFill>
              </a:rPr>
              <a:t>. </a:t>
            </a:r>
            <a:r>
              <a:rPr lang="ru-RU" sz="2400" dirty="0" smtClean="0"/>
              <a:t>Архитектор </a:t>
            </a:r>
            <a:r>
              <a:rPr lang="ru-RU" sz="2400" dirty="0" err="1"/>
              <a:t>И</a:t>
            </a:r>
            <a:r>
              <a:rPr lang="ru-RU" sz="2400" dirty="0" err="1" smtClean="0"/>
              <a:t>мхотеп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7467600" cy="3920490"/>
          </a:xfrm>
        </p:spPr>
      </p:pic>
      <p:sp>
        <p:nvSpPr>
          <p:cNvPr id="5" name="TextBox 4"/>
          <p:cNvSpPr txBox="1"/>
          <p:nvPr/>
        </p:nvSpPr>
        <p:spPr>
          <a:xfrm>
            <a:off x="539552" y="5589240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Размер основания   121 на 109 м</a:t>
            </a:r>
          </a:p>
          <a:p>
            <a:r>
              <a:rPr lang="ru-RU" dirty="0" smtClean="0"/>
              <a:t>Высота (первоначально)    62, 5 м</a:t>
            </a:r>
          </a:p>
          <a:p>
            <a:r>
              <a:rPr lang="ru-RU" dirty="0" smtClean="0"/>
              <a:t>Материал: </a:t>
            </a:r>
            <a:r>
              <a:rPr lang="ru-RU" dirty="0" smtClean="0">
                <a:solidFill>
                  <a:srgbClr val="C00000"/>
                </a:solidFill>
              </a:rPr>
              <a:t>известняковые блоки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76672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Зодчество.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8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922114"/>
          </a:xfrm>
        </p:spPr>
        <p:txBody>
          <a:bodyPr>
            <a:normAutofit/>
          </a:bodyPr>
          <a:lstStyle/>
          <a:p>
            <a:r>
              <a:rPr lang="ru-RU" sz="2500" dirty="0" smtClean="0"/>
              <a:t>Соотнесите термины и определения. Запиши в таблицу выбранные ответы.</a:t>
            </a:r>
            <a:endParaRPr lang="ru-RU" sz="25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56477568"/>
              </p:ext>
            </p:extLst>
          </p:nvPr>
        </p:nvGraphicFramePr>
        <p:xfrm>
          <a:off x="323528" y="1772816"/>
          <a:ext cx="8424936" cy="31089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212468"/>
                <a:gridCol w="4212468"/>
              </a:tblGrid>
              <a:tr h="836068">
                <a:tc>
                  <a:txBody>
                    <a:bodyPr/>
                    <a:lstStyle/>
                    <a:p>
                      <a:r>
                        <a:rPr lang="ru-RU" b="0" dirty="0" smtClean="0"/>
                        <a:t>2.Сосуд для хранения внутренностей при бальзамировании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C00000"/>
                          </a:solidFill>
                        </a:rPr>
                        <a:t>Б) </a:t>
                      </a:r>
                      <a:r>
                        <a:rPr lang="ru-RU" b="0" dirty="0" err="1" smtClean="0">
                          <a:solidFill>
                            <a:srgbClr val="C00000"/>
                          </a:solidFill>
                        </a:rPr>
                        <a:t>урей</a:t>
                      </a:r>
                      <a:endParaRPr lang="ru-RU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85248">
                <a:tc>
                  <a:txBody>
                    <a:bodyPr/>
                    <a:lstStyle/>
                    <a:p>
                      <a:r>
                        <a:rPr lang="ru-RU" dirty="0" smtClean="0"/>
                        <a:t>3.Головной платок египетских фараонов.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В) </a:t>
                      </a:r>
                      <a:r>
                        <a:rPr lang="ru-RU" dirty="0" err="1" smtClean="0">
                          <a:solidFill>
                            <a:srgbClr val="C00000"/>
                          </a:solidFill>
                        </a:rPr>
                        <a:t>ушебти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85248">
                <a:tc>
                  <a:txBody>
                    <a:bodyPr/>
                    <a:lstStyle/>
                    <a:p>
                      <a:r>
                        <a:rPr lang="ru-RU" dirty="0" smtClean="0"/>
                        <a:t>4. Царская эмблема на головном уборе фараона</a:t>
                      </a:r>
                      <a:r>
                        <a:rPr lang="ru-RU" baseline="0" dirty="0" smtClean="0"/>
                        <a:t> в виде кобры.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Г) </a:t>
                      </a:r>
                      <a:r>
                        <a:rPr lang="ru-RU" dirty="0" err="1" smtClean="0">
                          <a:solidFill>
                            <a:srgbClr val="C00000"/>
                          </a:solidFill>
                        </a:rPr>
                        <a:t>клафт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36068">
                <a:tc>
                  <a:txBody>
                    <a:bodyPr/>
                    <a:lstStyle/>
                    <a:p>
                      <a:r>
                        <a:rPr lang="ru-RU" dirty="0" smtClean="0"/>
                        <a:t>5.Статуэтка</a:t>
                      </a:r>
                      <a:r>
                        <a:rPr lang="ru-RU" baseline="0" dirty="0" smtClean="0"/>
                        <a:t> для гробницы, которая должна была выполнять за покойного всю работу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Д) фараон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50432"/>
              </p:ext>
            </p:extLst>
          </p:nvPr>
        </p:nvGraphicFramePr>
        <p:xfrm>
          <a:off x="323528" y="5517232"/>
          <a:ext cx="8352930" cy="7200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70586"/>
                <a:gridCol w="1670586"/>
                <a:gridCol w="1670586"/>
                <a:gridCol w="1670586"/>
                <a:gridCol w="1670586"/>
              </a:tblGrid>
              <a:tr h="72008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r>
                        <a:rPr lang="ru-RU" baseline="0" dirty="0" smtClean="0"/>
                        <a:t> -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 -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 -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 -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025586"/>
              </p:ext>
            </p:extLst>
          </p:nvPr>
        </p:nvGraphicFramePr>
        <p:xfrm>
          <a:off x="323528" y="1397000"/>
          <a:ext cx="8424936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76464"/>
                <a:gridCol w="42484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1.Правитель Древнего Египта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C00000"/>
                          </a:solidFill>
                        </a:rPr>
                        <a:t>А) канопа</a:t>
                      </a:r>
                      <a:endParaRPr lang="ru-RU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53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416824" cy="634082"/>
          </a:xfrm>
        </p:spPr>
        <p:txBody>
          <a:bodyPr>
            <a:normAutofit fontScale="90000"/>
          </a:bodyPr>
          <a:lstStyle/>
          <a:p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b="1" dirty="0" smtClean="0">
                <a:solidFill>
                  <a:srgbClr val="0070C0"/>
                </a:solidFill>
              </a:rPr>
              <a:t>Проверь себя.</a:t>
            </a:r>
            <a:endParaRPr lang="ru-RU" sz="25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8715727"/>
              </p:ext>
            </p:extLst>
          </p:nvPr>
        </p:nvGraphicFramePr>
        <p:xfrm>
          <a:off x="323528" y="1772816"/>
          <a:ext cx="8424936" cy="31089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212468"/>
                <a:gridCol w="4212468"/>
              </a:tblGrid>
              <a:tr h="836068">
                <a:tc>
                  <a:txBody>
                    <a:bodyPr/>
                    <a:lstStyle/>
                    <a:p>
                      <a:r>
                        <a:rPr lang="ru-RU" b="0" dirty="0" smtClean="0"/>
                        <a:t>2.Сосуд для хранения внутренностей при бальзамировании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C00000"/>
                          </a:solidFill>
                        </a:rPr>
                        <a:t>Б) </a:t>
                      </a:r>
                      <a:r>
                        <a:rPr lang="ru-RU" b="0" dirty="0" err="1" smtClean="0">
                          <a:solidFill>
                            <a:srgbClr val="C00000"/>
                          </a:solidFill>
                        </a:rPr>
                        <a:t>урей</a:t>
                      </a:r>
                      <a:endParaRPr lang="ru-RU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85248">
                <a:tc>
                  <a:txBody>
                    <a:bodyPr/>
                    <a:lstStyle/>
                    <a:p>
                      <a:r>
                        <a:rPr lang="ru-RU" dirty="0" smtClean="0"/>
                        <a:t>3.Головной платок египетских фараонов.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В) </a:t>
                      </a:r>
                      <a:r>
                        <a:rPr lang="ru-RU" dirty="0" err="1" smtClean="0">
                          <a:solidFill>
                            <a:srgbClr val="C00000"/>
                          </a:solidFill>
                        </a:rPr>
                        <a:t>ушебти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85248">
                <a:tc>
                  <a:txBody>
                    <a:bodyPr/>
                    <a:lstStyle/>
                    <a:p>
                      <a:r>
                        <a:rPr lang="ru-RU" dirty="0" smtClean="0"/>
                        <a:t>4. Царская эмблема на головном уборе фараона</a:t>
                      </a:r>
                      <a:r>
                        <a:rPr lang="ru-RU" baseline="0" dirty="0" smtClean="0"/>
                        <a:t> в виде кобры.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Г) </a:t>
                      </a:r>
                      <a:r>
                        <a:rPr lang="ru-RU" dirty="0" err="1" smtClean="0">
                          <a:solidFill>
                            <a:srgbClr val="C00000"/>
                          </a:solidFill>
                        </a:rPr>
                        <a:t>клафт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36068">
                <a:tc>
                  <a:txBody>
                    <a:bodyPr/>
                    <a:lstStyle/>
                    <a:p>
                      <a:r>
                        <a:rPr lang="ru-RU" dirty="0" smtClean="0"/>
                        <a:t>5.Статуэтка</a:t>
                      </a:r>
                      <a:r>
                        <a:rPr lang="ru-RU" baseline="0" dirty="0" smtClean="0"/>
                        <a:t> для гробницы, которая должна была выполнять за покойного всю работу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Д) фараон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925942"/>
              </p:ext>
            </p:extLst>
          </p:nvPr>
        </p:nvGraphicFramePr>
        <p:xfrm>
          <a:off x="323528" y="5589240"/>
          <a:ext cx="8352930" cy="7200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70586"/>
                <a:gridCol w="1670586"/>
                <a:gridCol w="1670586"/>
                <a:gridCol w="1670586"/>
                <a:gridCol w="1670586"/>
              </a:tblGrid>
              <a:tr h="72008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r>
                        <a:rPr lang="ru-RU" baseline="0" dirty="0" smtClean="0"/>
                        <a:t> - 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 - 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 - 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Г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 - 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Б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5.- 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В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716082"/>
              </p:ext>
            </p:extLst>
          </p:nvPr>
        </p:nvGraphicFramePr>
        <p:xfrm>
          <a:off x="323528" y="1397000"/>
          <a:ext cx="8424936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76464"/>
                <a:gridCol w="42484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1.Правитель Древнего Египта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C00000"/>
                          </a:solidFill>
                        </a:rPr>
                        <a:t>А) канопа</a:t>
                      </a:r>
                      <a:endParaRPr lang="ru-RU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385248" cy="850106"/>
          </a:xfrm>
        </p:spPr>
        <p:txBody>
          <a:bodyPr/>
          <a:lstStyle/>
          <a:p>
            <a:r>
              <a:rPr lang="ru-RU" dirty="0" smtClean="0"/>
              <a:t>Заупокойный культ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1512168" cy="2589399"/>
          </a:xfrm>
        </p:spPr>
      </p:pic>
      <p:sp>
        <p:nvSpPr>
          <p:cNvPr id="5" name="TextBox 4"/>
          <p:cNvSpPr txBox="1"/>
          <p:nvPr/>
        </p:nvSpPr>
        <p:spPr>
          <a:xfrm>
            <a:off x="2195736" y="1772816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Канопа</a:t>
            </a:r>
            <a:r>
              <a:rPr lang="ru-RU" sz="2000" dirty="0" smtClean="0"/>
              <a:t> -  ритуальный сосуд с крышкой в форме человеческой и звериной головы, в которых хранили органы,  извлеченные при мумификации из тел умерших.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84983"/>
            <a:ext cx="4752528" cy="30861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328" y="260648"/>
            <a:ext cx="658526" cy="135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7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1099</TotalTime>
  <Words>1592</Words>
  <Application>Microsoft Office PowerPoint</Application>
  <PresentationFormat>Экран (4:3)</PresentationFormat>
  <Paragraphs>172</Paragraphs>
  <Slides>22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Работа с терминами по теме «Культура и искусство Древнего Египта»  (изо 5-7 кл.)</vt:lpstr>
      <vt:lpstr>- С какими словами ассоциируются фраза «Древний Египет»?</vt:lpstr>
      <vt:lpstr>«Отец истории», древнегреческий историк Геродот, живший в v в. до н.э., назвал Египет «даром Нила»</vt:lpstr>
      <vt:lpstr>Напишите правильно искусствоведческие термины:</vt:lpstr>
      <vt:lpstr>Мастаба – усеченная пирамида.</vt:lpstr>
      <vt:lpstr> Пирамида Джосера в Саккаре. Архитектор Имхотеп.</vt:lpstr>
      <vt:lpstr>Соотнесите термины и определения. Запиши в таблицу выбранные ответы.</vt:lpstr>
      <vt:lpstr> Проверь себя.</vt:lpstr>
      <vt:lpstr>Заупокойный культ</vt:lpstr>
      <vt:lpstr>Заупокойный культ</vt:lpstr>
      <vt:lpstr>Бюст Нефертити.   Скульптор  Тутмос Младший.  3300 лет до н.э.  Берлинский музей.</vt:lpstr>
      <vt:lpstr>Скульптура  Древнего Египта</vt:lpstr>
      <vt:lpstr>Живопись Древнего Египта</vt:lpstr>
      <vt:lpstr>- Какие особенности в живописи противоречили древнеегипетским канонам?</vt:lpstr>
      <vt:lpstr>Большой сфинкс фараона Хефрена в Гиза. III тыс. до н.э.</vt:lpstr>
      <vt:lpstr>Сфинксы на набережной р. Невы в Санкт-Петербурге</vt:lpstr>
      <vt:lpstr>Дополни предложения именами собственными.</vt:lpstr>
      <vt:lpstr>Проверь себя:</vt:lpstr>
      <vt:lpstr>Выберите слова, характеризующие египетский стиль в искусстве.</vt:lpstr>
      <vt:lpstr>О чем могут рассказать эти рисунки?</vt:lpstr>
      <vt:lpstr>Символы и знаки Древнего Египта</vt:lpstr>
      <vt:lpstr> список литературы: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Galya</dc:creator>
  <cp:lastModifiedBy>Пользователь Windows</cp:lastModifiedBy>
  <cp:revision>81</cp:revision>
  <dcterms:created xsi:type="dcterms:W3CDTF">2020-07-20T10:26:48Z</dcterms:created>
  <dcterms:modified xsi:type="dcterms:W3CDTF">2020-08-09T07:40:05Z</dcterms:modified>
</cp:coreProperties>
</file>