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7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9;&#1090;&#1072;&#1078;%20&#1087;&#1077;&#1076;%20&#1088;&#1072;&#1073;&#1086;&#1090;&#109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0;&#1072;&#1073;&#1083;&#1080;&#1094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0;&#1072;&#1073;&#1083;&#1080;&#1094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0;&#1072;&#1073;&#1083;&#1080;&#1094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0;&#1072;&#1073;&#1083;&#1080;&#109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9;&#1090;&#1072;&#1078;%20&#1087;&#1077;&#1076;%20&#1088;&#1072;&#1073;&#1086;&#1090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1;&#1088;&#1072;&#1074;&#1077;&#1085;&#1100;%20&#1082;&#1074;&#1072;&#1083;&#1080;&#1092;&#1080;&#1082;&#1072;&#1094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1;&#1088;&#1072;&#1074;&#1077;&#1085;&#1100;%20&#1082;&#1074;&#1072;&#1083;&#1080;&#1092;&#1080;&#1082;&#1072;&#1094;&#1080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0;&#1072;&#1073;&#1083;&#1080;&#1094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0;&#1072;&#1073;&#1083;&#1080;&#1094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0;&#1072;&#1073;&#1083;&#1080;&#1094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0;&#1072;&#1073;&#1083;&#1080;&#1094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90;&#1072;&#1073;&#1083;&#1080;&#109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Lit>
              <c:ptCount val="1"/>
              <c:pt idx="0">
                <c:v>высшее образование 90% сотрудников</c:v>
              </c:pt>
            </c:strLit>
          </c:cat>
          <c:val>
            <c:numRef>
              <c:f>Лист1!$N$1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8-44F2-B790-AB20EA5F4FCF}"/>
            </c:ext>
          </c:extLst>
        </c:ser>
        <c:ser>
          <c:idx val="1"/>
          <c:order val="1"/>
          <c:spPr>
            <a:solidFill>
              <a:srgbClr val="FF0000"/>
            </a:solidFill>
          </c:spPr>
          <c:invertIfNegative val="0"/>
          <c:cat>
            <c:strLit>
              <c:ptCount val="1"/>
              <c:pt idx="0">
                <c:v>высшее образование 90% сотрудников</c:v>
              </c:pt>
            </c:strLit>
          </c:cat>
          <c:val>
            <c:numRef>
              <c:f>Лист1!$N$2</c:f>
              <c:numCache>
                <c:formatCode>0%</c:formatCode>
                <c:ptCount val="1"/>
                <c:pt idx="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68-44F2-B790-AB20EA5F4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974656"/>
        <c:axId val="71045504"/>
      </c:barChart>
      <c:catAx>
        <c:axId val="6997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 baseline="0"/>
            </a:pPr>
            <a:endParaRPr lang="ru-RU"/>
          </a:p>
        </c:txPr>
        <c:crossAx val="71045504"/>
        <c:crosses val="autoZero"/>
        <c:auto val="1"/>
        <c:lblAlgn val="ctr"/>
        <c:lblOffset val="100"/>
        <c:noMultiLvlLbl val="0"/>
      </c:catAx>
      <c:valAx>
        <c:axId val="71045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9974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aseline="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ru-RU" sz="3000" b="1" baseline="0">
                <a:solidFill>
                  <a:srgbClr val="C00000"/>
                </a:solidFill>
              </a:rPr>
              <a:t>Количество отличников 5-9 классы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Лист3!$A$1:$E$1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Лист3!$A$2:$E$2</c:f>
              <c:numCache>
                <c:formatCode>0%</c:formatCode>
                <c:ptCount val="5"/>
                <c:pt idx="0">
                  <c:v>0.19</c:v>
                </c:pt>
                <c:pt idx="1">
                  <c:v>0.17</c:v>
                </c:pt>
                <c:pt idx="2">
                  <c:v>0.28000000000000008</c:v>
                </c:pt>
                <c:pt idx="3">
                  <c:v>0.23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74-4549-AB1E-12A38A2AE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053504"/>
        <c:axId val="72055040"/>
      </c:barChart>
      <c:catAx>
        <c:axId val="7205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055040"/>
        <c:crosses val="autoZero"/>
        <c:auto val="1"/>
        <c:lblAlgn val="ctr"/>
        <c:lblOffset val="100"/>
        <c:noMultiLvlLbl val="0"/>
      </c:catAx>
      <c:valAx>
        <c:axId val="7205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05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r>
              <a:rPr lang="ru-RU" sz="3000" b="1" baseline="0">
                <a:solidFill>
                  <a:srgbClr val="7030A0"/>
                </a:solidFill>
              </a:rPr>
              <a:t>Аттестатов с отличием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Лист3!$A$43:$E$43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Лист3!$A$44:$E$44</c:f>
              <c:numCache>
                <c:formatCode>0.00%</c:formatCode>
                <c:ptCount val="5"/>
                <c:pt idx="0">
                  <c:v>0.2100000000000001</c:v>
                </c:pt>
                <c:pt idx="1">
                  <c:v>0.1</c:v>
                </c:pt>
                <c:pt idx="2">
                  <c:v>0.2400000000000001</c:v>
                </c:pt>
                <c:pt idx="3">
                  <c:v>0.38000000000000023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4-4C81-8D01-AA229AC70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082944"/>
        <c:axId val="72084480"/>
      </c:barChart>
      <c:catAx>
        <c:axId val="7208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084480"/>
        <c:crosses val="autoZero"/>
        <c:auto val="1"/>
        <c:lblAlgn val="ctr"/>
        <c:lblOffset val="100"/>
        <c:noMultiLvlLbl val="0"/>
      </c:catAx>
      <c:valAx>
        <c:axId val="7208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08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количество отличников 2-4 классы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Лист3!$A$1:$E$1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Лист3!$A$2:$E$2</c:f>
              <c:numCache>
                <c:formatCode>0%</c:formatCode>
                <c:ptCount val="5"/>
                <c:pt idx="0">
                  <c:v>0.19</c:v>
                </c:pt>
                <c:pt idx="1">
                  <c:v>0.17</c:v>
                </c:pt>
                <c:pt idx="2">
                  <c:v>0.28000000000000008</c:v>
                </c:pt>
                <c:pt idx="3">
                  <c:v>0.23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A4-43AF-ADFC-449AF640A291}"/>
            </c:ext>
          </c:extLst>
        </c:ser>
        <c:ser>
          <c:idx val="1"/>
          <c:order val="1"/>
          <c:tx>
            <c:v>количество отличников 5-9 классы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Лист3!$A$1:$E$1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Лист3!$A$3:$E$3</c:f>
              <c:numCache>
                <c:formatCode>0%</c:formatCode>
                <c:ptCount val="5"/>
                <c:pt idx="0">
                  <c:v>0.22</c:v>
                </c:pt>
                <c:pt idx="1">
                  <c:v>0.22</c:v>
                </c:pt>
                <c:pt idx="2">
                  <c:v>0.19</c:v>
                </c:pt>
                <c:pt idx="3">
                  <c:v>0.2100000000000001</c:v>
                </c:pt>
                <c:pt idx="4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A4-43AF-ADFC-449AF640A291}"/>
            </c:ext>
          </c:extLst>
        </c:ser>
        <c:ser>
          <c:idx val="2"/>
          <c:order val="2"/>
          <c:tx>
            <c:v>аттестатов с отличием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Лист3!$A$1:$E$1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Лист3!$A$4:$E$4</c:f>
              <c:numCache>
                <c:formatCode>0.00%</c:formatCode>
                <c:ptCount val="5"/>
                <c:pt idx="0">
                  <c:v>0.2100000000000001</c:v>
                </c:pt>
                <c:pt idx="1">
                  <c:v>0.1</c:v>
                </c:pt>
                <c:pt idx="2">
                  <c:v>0.2400000000000001</c:v>
                </c:pt>
                <c:pt idx="3">
                  <c:v>0.38000000000000023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A4-43AF-ADFC-449AF640A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126464"/>
        <c:axId val="72128000"/>
      </c:barChart>
      <c:catAx>
        <c:axId val="7212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000" baseline="0">
                <a:solidFill>
                  <a:srgbClr val="C00000"/>
                </a:solidFill>
              </a:defRPr>
            </a:pPr>
            <a:endParaRPr lang="ru-RU"/>
          </a:p>
        </c:txPr>
        <c:crossAx val="72128000"/>
        <c:crosses val="autoZero"/>
        <c:auto val="1"/>
        <c:lblAlgn val="ctr"/>
        <c:lblOffset val="100"/>
        <c:noMultiLvlLbl val="0"/>
      </c:catAx>
      <c:valAx>
        <c:axId val="7212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500" baseline="0"/>
            </a:pPr>
            <a:endParaRPr lang="ru-RU"/>
          </a:p>
        </c:txPr>
        <c:crossAx val="7212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 i="0" baseline="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муниципальный уровень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000" b="0" i="0" u="none" strike="noStrike" kern="120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39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927083333333333E-2"/>
                      <c:h val="5.98215062890108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F38-46DB-8A65-76F8EB6442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Лист4!$A$1:$C$1</c:f>
              <c:strCache>
                <c:ptCount val="3"/>
                <c:pt idx="0">
                  <c:v>2018-2019</c:v>
                </c:pt>
                <c:pt idx="1">
                  <c:v>2017-2018</c:v>
                </c:pt>
                <c:pt idx="2">
                  <c:v>2016-2017</c:v>
                </c:pt>
              </c:strCache>
            </c:strRef>
          </c:cat>
          <c:val>
            <c:numRef>
              <c:f>Лист4!$A$2:$C$2</c:f>
              <c:numCache>
                <c:formatCode>General</c:formatCode>
                <c:ptCount val="3"/>
                <c:pt idx="0">
                  <c:v>38</c:v>
                </c:pt>
                <c:pt idx="1">
                  <c:v>34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8-46DB-8A65-76F8EB644229}"/>
            </c:ext>
          </c:extLst>
        </c:ser>
        <c:ser>
          <c:idx val="1"/>
          <c:order val="1"/>
          <c:tx>
            <c:v>республиканский уровень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Лист4!$A$1:$C$1</c:f>
              <c:strCache>
                <c:ptCount val="3"/>
                <c:pt idx="0">
                  <c:v>2018-2019</c:v>
                </c:pt>
                <c:pt idx="1">
                  <c:v>2017-2018</c:v>
                </c:pt>
                <c:pt idx="2">
                  <c:v>2016-2017</c:v>
                </c:pt>
              </c:strCache>
            </c:strRef>
          </c:cat>
          <c:val>
            <c:numRef>
              <c:f>Лист4!$A$3:$C$3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38-46DB-8A65-76F8EB6442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153344"/>
        <c:axId val="72171904"/>
      </c:barChart>
      <c:catAx>
        <c:axId val="72153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aseline="0">
                    <a:solidFill>
                      <a:schemeClr val="tx1"/>
                    </a:solidFill>
                  </a:rPr>
                  <a:t>учебный 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171904"/>
        <c:crosses val="autoZero"/>
        <c:auto val="1"/>
        <c:lblAlgn val="ctr"/>
        <c:lblOffset val="100"/>
        <c:noMultiLvlLbl val="0"/>
      </c:catAx>
      <c:valAx>
        <c:axId val="7217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aseline="0" dirty="0">
                    <a:solidFill>
                      <a:srgbClr val="7030A0"/>
                    </a:solidFill>
                  </a:rPr>
                  <a:t>количество призовых мест</a:t>
                </a:r>
              </a:p>
            </c:rich>
          </c:tx>
          <c:layout/>
          <c:overlay val="0"/>
          <c:spPr>
            <a:noFill/>
            <a:ln>
              <a:solidFill>
                <a:srgbClr val="FFFF00"/>
              </a:solidFill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15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500" b="1" baseline="0"/>
              <a:t>Стаж педагогической работы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B7E-4D77-815E-37668EDC7BA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B7E-4D77-815E-37668EDC7BA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B7E-4D77-815E-37668EDC7BA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B7E-4D77-815E-37668EDC7B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Лист1!$A$1:$A$4</c:f>
              <c:strCache>
                <c:ptCount val="4"/>
                <c:pt idx="0">
                  <c:v>2-5</c:v>
                </c:pt>
                <c:pt idx="1">
                  <c:v>5-10</c:v>
                </c:pt>
                <c:pt idx="2">
                  <c:v>10-20</c:v>
                </c:pt>
                <c:pt idx="3">
                  <c:v>20-30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7E-4D77-815E-37668EDC7B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054464"/>
        <c:axId val="71056384"/>
      </c:barChart>
      <c:catAx>
        <c:axId val="71054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1" u="sng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="1" i="1" u="sng" baseline="0"/>
                  <a:t>количество отработанных лет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056384"/>
        <c:crosses val="autoZero"/>
        <c:auto val="1"/>
        <c:lblAlgn val="ctr"/>
        <c:lblOffset val="100"/>
        <c:noMultiLvlLbl val="0"/>
      </c:catAx>
      <c:valAx>
        <c:axId val="7105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="1" baseline="0"/>
                  <a:t>количество</a:t>
                </a:r>
                <a:r>
                  <a:rPr lang="ru-RU" sz="2000" baseline="0"/>
                  <a:t> </a:t>
                </a:r>
                <a:r>
                  <a:rPr lang="ru-RU" sz="2000" b="1" baseline="0"/>
                  <a:t>человек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05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600" baseline="0" dirty="0"/>
              <a:t>Уровень квалификации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751-47AD-9430-674609B9A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751-47AD-9430-674609B9A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751-47AD-9430-674609B9A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751-47AD-9430-674609B9A7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751-47AD-9430-674609B9A70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751-47AD-9430-674609B9A700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0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3200" dirty="0"/>
                      <a:t>высшая </a:t>
                    </a:r>
                    <a:r>
                      <a:rPr lang="ru-RU" baseline="0" dirty="0"/>
                      <a:t>; 33%</a:t>
                    </a:r>
                    <a:endParaRPr lang="ru-RU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27763478641385"/>
                      <c:h val="0.137623585673731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751-47AD-9430-674609B9A700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0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3200" baseline="0" dirty="0"/>
                      <a:t>1 категория; 13%</a:t>
                    </a:r>
                    <a:endParaRPr lang="ru-RU" sz="320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66152507066319"/>
                      <c:h val="0.118248132750871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751-47AD-9430-674609B9A700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0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3200" baseline="0" dirty="0"/>
                      <a:t>2 категория; 17%</a:t>
                    </a:r>
                    <a:endParaRPr lang="ru-RU" sz="320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36495713581477"/>
                      <c:h val="0.126252868047149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751-47AD-9430-674609B9A700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0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3200" baseline="0" dirty="0" smtClean="0"/>
                      <a:t>специалист</a:t>
                    </a:r>
                    <a:r>
                      <a:rPr lang="ru-RU" sz="3200" baseline="0" dirty="0"/>
                      <a:t>;</a:t>
                    </a:r>
                    <a:r>
                      <a:rPr lang="ru-RU" baseline="0" dirty="0"/>
                      <a:t> 37%</a:t>
                    </a:r>
                    <a:endParaRPr lang="ru-RU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31531424830333"/>
                      <c:h val="0.10388444197378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751-47AD-9430-674609B9A70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800" baseline="0"/>
                      <a:t>учитель-методист</a:t>
                    </a:r>
                    <a:r>
                      <a:rPr lang="ru-RU" baseline="0"/>
                      <a:t>; 13%</a:t>
                    </a:r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51-47AD-9430-674609B9A70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sz="800" baseline="0"/>
                      <a:t>старший учитель</a:t>
                    </a:r>
                    <a:r>
                      <a:rPr lang="ru-RU" baseline="0"/>
                      <a:t>; 40%</a:t>
                    </a:r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751-47AD-9430-674609B9A70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Лист1!$A$1:$A$4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751-47AD-9430-674609B9A70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B751-47AD-9430-674609B9A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B751-47AD-9430-674609B9A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B751-47AD-9430-674609B9A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B751-47AD-9430-674609B9A7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B751-47AD-9430-674609B9A70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B751-47AD-9430-674609B9A70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Лист1!$B$1:$B$4</c:f>
              <c:numCache>
                <c:formatCode>0.00%</c:formatCode>
                <c:ptCount val="4"/>
                <c:pt idx="0">
                  <c:v>0.33000000000000035</c:v>
                </c:pt>
                <c:pt idx="1">
                  <c:v>0.17</c:v>
                </c:pt>
                <c:pt idx="2">
                  <c:v>0.37000000000000022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B751-47AD-9430-674609B9A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5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500" baseline="0"/>
              <a:t>Уровень квалификации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16-4463-85AA-8CB56ADFBC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16-4463-85AA-8CB56ADFBC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C16-4463-85AA-8CB56ADFBCBC}"/>
              </c:ext>
            </c:extLst>
          </c:dPt>
          <c:dLbls>
            <c:dLbl>
              <c:idx val="0"/>
              <c:layout>
                <c:manualLayout>
                  <c:x val="9.132750984251968E-2"/>
                  <c:y val="3.520814071863720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3200" baseline="0" dirty="0">
                        <a:solidFill>
                          <a:srgbClr val="FF0000"/>
                        </a:solidFill>
                      </a:rPr>
                      <a:t>учитель-методист </a:t>
                    </a:r>
                  </a:p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3200" baseline="0" dirty="0">
                        <a:solidFill>
                          <a:srgbClr val="FF0000"/>
                        </a:solidFill>
                      </a:rPr>
                      <a:t>13%</a:t>
                    </a:r>
                  </a:p>
                </c:rich>
              </c:tx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3128021653543307"/>
                      <c:h val="0.18118649192223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C16-4463-85AA-8CB56ADFBCBC}"/>
                </c:ext>
              </c:extLst>
            </c:dLbl>
            <c:dLbl>
              <c:idx val="1"/>
              <c:layout>
                <c:manualLayout>
                  <c:x val="0.1109663998495488"/>
                  <c:y val="9.257014826402125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3200" baseline="0" dirty="0">
                        <a:solidFill>
                          <a:srgbClr val="FF0000"/>
                        </a:solidFill>
                      </a:rPr>
                      <a:t>старший учитель
40%</a:t>
                    </a:r>
                  </a:p>
                </c:rich>
              </c:tx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0585375656167976"/>
                      <c:h val="0.236480748754485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C16-4463-85AA-8CB56ADFBCBC}"/>
                </c:ext>
              </c:extLst>
            </c:dLbl>
            <c:dLbl>
              <c:idx val="2"/>
              <c:layout>
                <c:manualLayout>
                  <c:x val="-2.8124958989501316E-2"/>
                  <c:y val="-6.8013806520307146E-1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3600" baseline="0" dirty="0">
                        <a:solidFill>
                          <a:srgbClr val="FF0000"/>
                        </a:solidFill>
                      </a:rPr>
                      <a:t>без звания
47%</a:t>
                    </a:r>
                  </a:p>
                </c:rich>
              </c:tx>
              <c:spPr>
                <a:pattFill prst="pct75">
                  <a:fgClr>
                    <a:sysClr val="windowText" lastClr="000000">
                      <a:lumMod val="75000"/>
                      <a:lumOff val="25000"/>
                    </a:sysClr>
                  </a:fgClr>
                  <a:bgClr>
                    <a:sysClr val="windowText" lastClr="000000">
                      <a:lumMod val="65000"/>
                      <a:lumOff val="35000"/>
                    </a:sys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3860539698162725"/>
                      <c:h val="0.238689738073224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C16-4463-85AA-8CB56ADFBCBC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val>
            <c:numRef>
              <c:f>Лист1!$A$24:$C$24</c:f>
              <c:numCache>
                <c:formatCode>0.00%</c:formatCode>
                <c:ptCount val="3"/>
                <c:pt idx="0">
                  <c:v>0.13</c:v>
                </c:pt>
                <c:pt idx="1">
                  <c:v>0.4</c:v>
                </c:pt>
                <c:pt idx="2">
                  <c:v>0.47000000000000008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16-4463-85AA-8CB56ADFB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500" baseline="0"/>
            </a:pPr>
            <a:r>
              <a:rPr lang="ru-RU" sz="2500" baseline="0"/>
              <a:t>Качество знаний 2-4 классы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823381452318472"/>
          <c:y val="0.16481382372657538"/>
          <c:w val="0.87232174103237092"/>
          <c:h val="0.720887649460485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Лист1!$A$1:$E$1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Лист1!$A$2:$E$2</c:f>
              <c:numCache>
                <c:formatCode>0%</c:formatCode>
                <c:ptCount val="5"/>
                <c:pt idx="0">
                  <c:v>0.88</c:v>
                </c:pt>
                <c:pt idx="1">
                  <c:v>0.61000000000000043</c:v>
                </c:pt>
                <c:pt idx="2">
                  <c:v>0.81</c:v>
                </c:pt>
                <c:pt idx="3">
                  <c:v>0.71000000000000041</c:v>
                </c:pt>
                <c:pt idx="4">
                  <c:v>0.77000000000000046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0B-4F20-ADE0-C93D1E850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56256"/>
        <c:axId val="71457792"/>
      </c:barChart>
      <c:catAx>
        <c:axId val="7145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aseline="0">
                <a:solidFill>
                  <a:srgbClr val="FF0000"/>
                </a:solidFill>
              </a:defRPr>
            </a:pPr>
            <a:endParaRPr lang="ru-RU"/>
          </a:p>
        </c:txPr>
        <c:crossAx val="71457792"/>
        <c:crosses val="autoZero"/>
        <c:auto val="1"/>
        <c:lblAlgn val="ctr"/>
        <c:lblOffset val="100"/>
        <c:noMultiLvlLbl val="0"/>
      </c:catAx>
      <c:valAx>
        <c:axId val="7145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7145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5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000" b="1" baseline="0"/>
              <a:t>Качество знаний 5-9 классы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Лист1!$A$22:$E$22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Лист1!$A$23:$E$23</c:f>
              <c:numCache>
                <c:formatCode>0%</c:formatCode>
                <c:ptCount val="5"/>
                <c:pt idx="0">
                  <c:v>0.52</c:v>
                </c:pt>
                <c:pt idx="1">
                  <c:v>0.53</c:v>
                </c:pt>
                <c:pt idx="2">
                  <c:v>0.64000000000000046</c:v>
                </c:pt>
                <c:pt idx="3">
                  <c:v>0.7000000000000004</c:v>
                </c:pt>
                <c:pt idx="4">
                  <c:v>0.69000000000000039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AF-4EBD-8E53-3E1421956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85792"/>
        <c:axId val="71991680"/>
      </c:barChart>
      <c:catAx>
        <c:axId val="7198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991680"/>
        <c:crosses val="autoZero"/>
        <c:auto val="1"/>
        <c:lblAlgn val="ctr"/>
        <c:lblOffset val="100"/>
        <c:noMultiLvlLbl val="0"/>
      </c:catAx>
      <c:valAx>
        <c:axId val="7199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98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Общий</a:t>
            </a:r>
            <a:r>
              <a:rPr lang="ru-RU" sz="1600" b="1" baseline="0"/>
              <a:t> показатель качества по школе</a:t>
            </a:r>
            <a:endParaRPr lang="ru-RU" sz="1600" b="1"/>
          </a:p>
        </c:rich>
      </c:tx>
      <c:layout>
        <c:manualLayout>
          <c:xMode val="edge"/>
          <c:yMode val="edge"/>
          <c:x val="0.1936520584329349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98848"/>
        <c:axId val="72008832"/>
      </c:barChart>
      <c:catAx>
        <c:axId val="7199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008832"/>
        <c:crosses val="autoZero"/>
        <c:auto val="1"/>
        <c:lblAlgn val="ctr"/>
        <c:lblOffset val="100"/>
        <c:noMultiLvlLbl val="0"/>
      </c:catAx>
      <c:valAx>
        <c:axId val="7200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99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3000" b="1" baseline="0" dirty="0">
                <a:solidFill>
                  <a:schemeClr val="tx1"/>
                </a:solidFill>
              </a:rPr>
              <a:t>Общий показатель </a:t>
            </a:r>
            <a:r>
              <a:rPr lang="ru-RU" sz="3000" b="1" baseline="0" dirty="0" smtClean="0">
                <a:solidFill>
                  <a:schemeClr val="tx1"/>
                </a:solidFill>
              </a:rPr>
              <a:t>качества знаний </a:t>
            </a:r>
            <a:r>
              <a:rPr lang="ru-RU" sz="3000" b="1" baseline="0" dirty="0">
                <a:solidFill>
                  <a:schemeClr val="tx1"/>
                </a:solidFill>
              </a:rPr>
              <a:t>по школе</a:t>
            </a:r>
          </a:p>
        </c:rich>
      </c:tx>
      <c:layout>
        <c:manualLayout>
          <c:xMode val="edge"/>
          <c:yMode val="edge"/>
          <c:x val="0.2613604002624672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Лист2!$A$1:$E$1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Лист2!$A$2:$E$2</c:f>
              <c:numCache>
                <c:formatCode>0%</c:formatCode>
                <c:ptCount val="5"/>
                <c:pt idx="0">
                  <c:v>0.63000000000000045</c:v>
                </c:pt>
                <c:pt idx="1">
                  <c:v>0.56999999999999995</c:v>
                </c:pt>
                <c:pt idx="2">
                  <c:v>0.71000000000000041</c:v>
                </c:pt>
                <c:pt idx="3">
                  <c:v>0.71000000000000041</c:v>
                </c:pt>
                <c:pt idx="4">
                  <c:v>0.73000000000000043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99-49EA-8E97-0BA59390C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98848"/>
        <c:axId val="72008832"/>
      </c:barChart>
      <c:catAx>
        <c:axId val="7199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008832"/>
        <c:crosses val="autoZero"/>
        <c:auto val="1"/>
        <c:lblAlgn val="ctr"/>
        <c:lblOffset val="100"/>
        <c:noMultiLvlLbl val="0"/>
      </c:catAx>
      <c:valAx>
        <c:axId val="7200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99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ru-RU" sz="3000" b="1" baseline="0">
                <a:solidFill>
                  <a:srgbClr val="C00000"/>
                </a:solidFill>
              </a:rPr>
              <a:t>Количество отличников 2-4 классы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5908202018722563E-2"/>
          <c:y val="0.19486098136038091"/>
          <c:w val="0.88498840769903764"/>
          <c:h val="0.720887649460485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Лист2!$A$16:$E$16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Лист2!$A$17:$E$17</c:f>
              <c:numCache>
                <c:formatCode>0%</c:formatCode>
                <c:ptCount val="5"/>
                <c:pt idx="0">
                  <c:v>0.22</c:v>
                </c:pt>
                <c:pt idx="1">
                  <c:v>0.22</c:v>
                </c:pt>
                <c:pt idx="2">
                  <c:v>0.19</c:v>
                </c:pt>
                <c:pt idx="3">
                  <c:v>0.2100000000000001</c:v>
                </c:pt>
                <c:pt idx="4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7-49AD-899A-6C061B1954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341632"/>
        <c:axId val="76343168"/>
      </c:barChart>
      <c:catAx>
        <c:axId val="7634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343168"/>
        <c:crosses val="autoZero"/>
        <c:auto val="1"/>
        <c:lblAlgn val="ctr"/>
        <c:lblOffset val="100"/>
        <c:noMultiLvlLbl val="0"/>
      </c:catAx>
      <c:valAx>
        <c:axId val="7634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34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6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8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7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1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39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63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2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6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4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20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1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99EC-3266-4D8A-B00D-8A467BC197F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97A89-43DC-497F-A7D3-72C9C0789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04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52395" y="1052187"/>
            <a:ext cx="10201405" cy="2308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Итоги образовательной </a:t>
            </a:r>
            <a:r>
              <a:rPr lang="ru-RU" sz="54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endParaRPr lang="ru-RU" sz="3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34291966"/>
              </p:ext>
            </p:extLst>
          </p:nvPr>
        </p:nvGraphicFramePr>
        <p:xfrm>
          <a:off x="3756453" y="1507524"/>
          <a:ext cx="4730321" cy="399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58937024"/>
              </p:ext>
            </p:extLst>
          </p:nvPr>
        </p:nvGraphicFramePr>
        <p:xfrm>
          <a:off x="0" y="0"/>
          <a:ext cx="12192000" cy="6846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83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5600558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4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090237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14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8243637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05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1249272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07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250521"/>
            <a:ext cx="12192000" cy="598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для учеников при подготовке к олимпиадам.</a:t>
            </a:r>
            <a:endParaRPr lang="ru-RU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Советы:</a:t>
            </a:r>
            <a:endParaRPr lang="ru-RU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ставить перед собой цель, которая вам по силам. Не стоит бояться ошибок. Известно, что не ошибается тот, кто ничего не делает. Начинай готовиться к олимпиаде заранее, понемногу, по частям, сохраняя спокойствие. Если очень трудно собраться с мыслями, постарайся запомнить сначала самое легкое, а потом переходи к изучению трудного материала.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Тренировка в решении заданий поможет ориентироваться в разных типах заданий, рассчитывать время.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Помните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подготовка к олимпиаде требует достаточно много времени, но она не должна занимать абсолютно все время.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Соблюдайте режим сна и отдыха.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Внимательно изучи темы предложенных заданий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Приступай к решению того задания, которое кажется тебе более доступным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Помни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на олимпиаде, “легких” заданий не бывает. Ищи “изюминку”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задание выполнить сразу не получается, оставьте его на время и переходите к другому.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3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66379" y="365125"/>
            <a:ext cx="8179496" cy="1813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endParaRPr lang="ru-RU" sz="3000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участия </a:t>
            </a:r>
            <a:r>
              <a:rPr lang="ru-RU" sz="3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Республиканской олимпиаде обучающихся </a:t>
            </a:r>
            <a:endParaRPr lang="ru-RU" sz="30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35537742"/>
              </p:ext>
            </p:extLst>
          </p:nvPr>
        </p:nvGraphicFramePr>
        <p:xfrm>
          <a:off x="0" y="2055814"/>
          <a:ext cx="12192000" cy="4802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53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772465"/>
              </p:ext>
            </p:extLst>
          </p:nvPr>
        </p:nvGraphicFramePr>
        <p:xfrm>
          <a:off x="2993721" y="1152394"/>
          <a:ext cx="5562450" cy="5561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3050">
                  <a:extLst>
                    <a:ext uri="{9D8B030D-6E8A-4147-A177-3AD203B41FA5}">
                      <a16:colId xmlns:a16="http://schemas.microsoft.com/office/drawing/2014/main" val="30713248"/>
                    </a:ext>
                  </a:extLst>
                </a:gridCol>
                <a:gridCol w="2789400">
                  <a:extLst>
                    <a:ext uri="{9D8B030D-6E8A-4147-A177-3AD203B41FA5}">
                      <a16:colId xmlns:a16="http://schemas.microsoft.com/office/drawing/2014/main" val="3590336171"/>
                    </a:ext>
                  </a:extLst>
                </a:gridCol>
              </a:tblGrid>
              <a:tr h="926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874476"/>
                  </a:ext>
                </a:extLst>
              </a:tr>
              <a:tr h="926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707853"/>
                  </a:ext>
                </a:extLst>
              </a:tr>
              <a:tr h="926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4150263"/>
                  </a:ext>
                </a:extLst>
              </a:tr>
              <a:tr h="926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279578"/>
                  </a:ext>
                </a:extLst>
              </a:tr>
              <a:tr h="926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124454"/>
                  </a:ext>
                </a:extLst>
              </a:tr>
              <a:tr h="926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0212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65962" y="373977"/>
            <a:ext cx="83663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 контингента учащихся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71838"/>
              </p:ext>
            </p:extLst>
          </p:nvPr>
        </p:nvGraphicFramePr>
        <p:xfrm>
          <a:off x="2342368" y="1945130"/>
          <a:ext cx="6125227" cy="4580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3611">
                  <a:extLst>
                    <a:ext uri="{9D8B030D-6E8A-4147-A177-3AD203B41FA5}">
                      <a16:colId xmlns:a16="http://schemas.microsoft.com/office/drawing/2014/main" val="4227566763"/>
                    </a:ext>
                  </a:extLst>
                </a:gridCol>
                <a:gridCol w="3071616">
                  <a:extLst>
                    <a:ext uri="{9D8B030D-6E8A-4147-A177-3AD203B41FA5}">
                      <a16:colId xmlns:a16="http://schemas.microsoft.com/office/drawing/2014/main" val="690688027"/>
                    </a:ext>
                  </a:extLst>
                </a:gridCol>
              </a:tblGrid>
              <a:tr h="76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Год</a:t>
                      </a:r>
                      <a:endParaRPr lang="ru-RU" sz="11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Количество</a:t>
                      </a:r>
                      <a:endParaRPr lang="ru-RU" sz="11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258446"/>
                  </a:ext>
                </a:extLst>
              </a:tr>
              <a:tr h="76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effectLst/>
                        </a:rPr>
                        <a:t>2015</a:t>
                      </a:r>
                      <a:endParaRPr lang="ru-RU" sz="11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28</a:t>
                      </a:r>
                      <a:endParaRPr lang="ru-RU" sz="11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0085609"/>
                  </a:ext>
                </a:extLst>
              </a:tr>
              <a:tr h="76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effectLst/>
                        </a:rPr>
                        <a:t>2016</a:t>
                      </a:r>
                      <a:endParaRPr lang="ru-RU" sz="11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53</a:t>
                      </a:r>
                      <a:endParaRPr lang="ru-RU" sz="11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685875"/>
                  </a:ext>
                </a:extLst>
              </a:tr>
              <a:tr h="76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effectLst/>
                        </a:rPr>
                        <a:t>2017</a:t>
                      </a:r>
                      <a:endParaRPr lang="ru-RU" sz="11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50</a:t>
                      </a:r>
                      <a:endParaRPr lang="ru-RU" sz="11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425536"/>
                  </a:ext>
                </a:extLst>
              </a:tr>
              <a:tr h="76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effectLst/>
                        </a:rPr>
                        <a:t>2018</a:t>
                      </a:r>
                      <a:endParaRPr lang="ru-RU" sz="11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50</a:t>
                      </a:r>
                      <a:endParaRPr lang="ru-RU" sz="11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966011"/>
                  </a:ext>
                </a:extLst>
              </a:tr>
              <a:tr h="76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effectLst/>
                        </a:rPr>
                        <a:t>2019</a:t>
                      </a:r>
                      <a:endParaRPr lang="ru-RU" sz="11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38</a:t>
                      </a:r>
                      <a:endParaRPr lang="ru-RU" sz="11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20604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65753" y="645288"/>
            <a:ext cx="817949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 количества первоклассников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4823332"/>
              </p:ext>
            </p:extLst>
          </p:nvPr>
        </p:nvGraphicFramePr>
        <p:xfrm>
          <a:off x="3718242" y="1717357"/>
          <a:ext cx="4755515" cy="48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43825" y="701459"/>
            <a:ext cx="6100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smtClean="0"/>
              <a:t>Обеспечение </a:t>
            </a:r>
            <a:r>
              <a:rPr lang="ru-RU" sz="3600" dirty="0" smtClean="0"/>
              <a:t>кадрами</a:t>
            </a:r>
          </a:p>
          <a:p>
            <a:pPr algn="ctr"/>
            <a:r>
              <a:rPr lang="ru-RU" sz="3600" dirty="0" smtClean="0"/>
              <a:t>Образование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697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16266447"/>
              </p:ext>
            </p:extLst>
          </p:nvPr>
        </p:nvGraphicFramePr>
        <p:xfrm>
          <a:off x="2918565" y="225468"/>
          <a:ext cx="5423769" cy="627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77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54142831"/>
              </p:ext>
            </p:extLst>
          </p:nvPr>
        </p:nvGraphicFramePr>
        <p:xfrm>
          <a:off x="0" y="0"/>
          <a:ext cx="12191999" cy="6846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73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95375441"/>
              </p:ext>
            </p:extLst>
          </p:nvPr>
        </p:nvGraphicFramePr>
        <p:xfrm>
          <a:off x="0" y="0"/>
          <a:ext cx="12192000" cy="6846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9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78488" y="365125"/>
            <a:ext cx="9557359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 знаний и успешность обучающихся</a:t>
            </a:r>
            <a:endParaRPr lang="ru-RU" sz="2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42642923"/>
              </p:ext>
            </p:extLst>
          </p:nvPr>
        </p:nvGraphicFramePr>
        <p:xfrm>
          <a:off x="0" y="1027906"/>
          <a:ext cx="12192000" cy="5818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47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774534/041831c8-8bea-4b19-98ac-a8ce599a73e8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55771510"/>
              </p:ext>
            </p:extLst>
          </p:nvPr>
        </p:nvGraphicFramePr>
        <p:xfrm>
          <a:off x="0" y="0"/>
          <a:ext cx="12192000" cy="6846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25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299</Words>
  <Application>Microsoft Office PowerPoint</Application>
  <PresentationFormat>Широкоэкранный</PresentationFormat>
  <Paragraphs>73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А</cp:lastModifiedBy>
  <cp:revision>11</cp:revision>
  <dcterms:created xsi:type="dcterms:W3CDTF">2019-09-19T12:51:15Z</dcterms:created>
  <dcterms:modified xsi:type="dcterms:W3CDTF">2019-09-26T12:29:30Z</dcterms:modified>
</cp:coreProperties>
</file>