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C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544F7-747B-47C6-ACE4-532EB04E69D3}" type="doc">
      <dgm:prSet loTypeId="urn:microsoft.com/office/officeart/2005/8/layout/orgChart1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131D976-6800-4B50-98FD-A53F7BF1FD18}">
      <dgm:prSet phldrT="[Текст]" custT="1"/>
      <dgm:spPr/>
      <dgm:t>
        <a:bodyPr/>
        <a:lstStyle/>
        <a:p>
          <a:r>
            <a:rPr lang="ru-RU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Материалы для производства пружин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63AA3-D5CC-4451-9382-F473139CEAFA}" type="parTrans" cxnId="{14668445-97D3-4713-97EA-AD57CF3C2D61}">
      <dgm:prSet/>
      <dgm:spPr/>
      <dgm:t>
        <a:bodyPr/>
        <a:lstStyle/>
        <a:p>
          <a:endParaRPr lang="ru-RU" sz="1400"/>
        </a:p>
      </dgm:t>
    </dgm:pt>
    <dgm:pt modelId="{C231CEAF-83F3-45C4-A635-73EF1EDE2604}" type="sibTrans" cxnId="{14668445-97D3-4713-97EA-AD57CF3C2D61}">
      <dgm:prSet/>
      <dgm:spPr/>
      <dgm:t>
        <a:bodyPr/>
        <a:lstStyle/>
        <a:p>
          <a:endParaRPr lang="ru-RU" sz="1400"/>
        </a:p>
      </dgm:t>
    </dgm:pt>
    <dgm:pt modelId="{58786C1E-CA73-4623-8C61-7CBA80579DC6}">
      <dgm:prSet phldrT="[Текст]"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Резина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41677-B744-430A-9B60-6CAF843956C0}" type="parTrans" cxnId="{AB0F3475-B69A-4815-AA09-B7890BF775A8}">
      <dgm:prSet/>
      <dgm:spPr/>
      <dgm:t>
        <a:bodyPr/>
        <a:lstStyle/>
        <a:p>
          <a:endParaRPr lang="ru-RU" sz="1400"/>
        </a:p>
      </dgm:t>
    </dgm:pt>
    <dgm:pt modelId="{C50573F5-2F65-42F8-8928-121FF90BCE29}" type="sibTrans" cxnId="{AB0F3475-B69A-4815-AA09-B7890BF775A8}">
      <dgm:prSet/>
      <dgm:spPr/>
      <dgm:t>
        <a:bodyPr/>
        <a:lstStyle/>
        <a:p>
          <a:endParaRPr lang="ru-RU" sz="1400"/>
        </a:p>
      </dgm:t>
    </dgm:pt>
    <dgm:pt modelId="{3D3D9FFC-653C-4153-9ABB-51C08F758021}">
      <dgm:prSet phldrT="[Текст]"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Полиуретан</a:t>
          </a:r>
        </a:p>
      </dgm:t>
    </dgm:pt>
    <dgm:pt modelId="{8898B685-EFDF-4628-892A-5E51B1DDB8B1}" type="parTrans" cxnId="{97403FE1-ED80-4A1B-8547-36331223DB38}">
      <dgm:prSet/>
      <dgm:spPr/>
      <dgm:t>
        <a:bodyPr/>
        <a:lstStyle/>
        <a:p>
          <a:endParaRPr lang="ru-RU" sz="1400"/>
        </a:p>
      </dgm:t>
    </dgm:pt>
    <dgm:pt modelId="{F837BB47-40B5-4742-8157-B45176EBEADD}" type="sibTrans" cxnId="{97403FE1-ED80-4A1B-8547-36331223DB38}">
      <dgm:prSet/>
      <dgm:spPr/>
      <dgm:t>
        <a:bodyPr/>
        <a:lstStyle/>
        <a:p>
          <a:endParaRPr lang="ru-RU" sz="1400"/>
        </a:p>
      </dgm:t>
    </dgm:pt>
    <dgm:pt modelId="{F48BEFD6-6914-4099-B0B4-369E3A74516D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Сплавы различных металлов</a:t>
          </a:r>
        </a:p>
      </dgm:t>
    </dgm:pt>
    <dgm:pt modelId="{3C6E3347-7A81-467A-8D8D-7C07AF4B7FB8}" type="parTrans" cxnId="{A0EEC90F-72A8-4D70-85A4-1C596651E7E9}">
      <dgm:prSet/>
      <dgm:spPr/>
      <dgm:t>
        <a:bodyPr/>
        <a:lstStyle/>
        <a:p>
          <a:endParaRPr lang="ru-RU" sz="1400"/>
        </a:p>
      </dgm:t>
    </dgm:pt>
    <dgm:pt modelId="{AAAFF0C2-DAA3-41B8-BB60-8D4383E262DF}" type="sibTrans" cxnId="{A0EEC90F-72A8-4D70-85A4-1C596651E7E9}">
      <dgm:prSet/>
      <dgm:spPr/>
      <dgm:t>
        <a:bodyPr/>
        <a:lstStyle/>
        <a:p>
          <a:endParaRPr lang="ru-RU" sz="1400"/>
        </a:p>
      </dgm:t>
    </dgm:pt>
    <dgm:pt modelId="{39CAD56E-D7A7-48A5-AE98-5F9295538E7F}">
      <dgm:prSet phldrT="[Текст]" custT="1"/>
      <dgm:spPr/>
      <dgm:t>
        <a:bodyPr/>
        <a:lstStyle/>
        <a:p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Металлы</a:t>
          </a:r>
        </a:p>
      </dgm:t>
    </dgm:pt>
    <dgm:pt modelId="{C097F409-F756-4A0C-B221-B4F00609472A}" type="parTrans" cxnId="{F3214EBB-8501-4C86-9C02-6FB1291D7277}">
      <dgm:prSet/>
      <dgm:spPr/>
      <dgm:t>
        <a:bodyPr/>
        <a:lstStyle/>
        <a:p>
          <a:endParaRPr lang="ru-RU"/>
        </a:p>
      </dgm:t>
    </dgm:pt>
    <dgm:pt modelId="{C5FB1FED-39A2-4537-8A2B-831B04F15C7A}" type="sibTrans" cxnId="{F3214EBB-8501-4C86-9C02-6FB1291D7277}">
      <dgm:prSet/>
      <dgm:spPr/>
      <dgm:t>
        <a:bodyPr/>
        <a:lstStyle/>
        <a:p>
          <a:endParaRPr lang="ru-RU"/>
        </a:p>
      </dgm:t>
    </dgm:pt>
    <dgm:pt modelId="{E7ABDBB9-3512-4828-8434-D57B1632059A}" type="pres">
      <dgm:prSet presAssocID="{98C544F7-747B-47C6-ACE4-532EB04E69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D56420-C5E4-45A0-A658-33356FB7A5B3}" type="pres">
      <dgm:prSet presAssocID="{5131D976-6800-4B50-98FD-A53F7BF1FD18}" presName="hierRoot1" presStyleCnt="0">
        <dgm:presLayoutVars>
          <dgm:hierBranch val="init"/>
        </dgm:presLayoutVars>
      </dgm:prSet>
      <dgm:spPr/>
    </dgm:pt>
    <dgm:pt modelId="{026FE464-D034-408F-9514-0376FCBE3289}" type="pres">
      <dgm:prSet presAssocID="{5131D976-6800-4B50-98FD-A53F7BF1FD18}" presName="rootComposite1" presStyleCnt="0"/>
      <dgm:spPr/>
    </dgm:pt>
    <dgm:pt modelId="{4F0E842E-6F17-4A3B-B3B8-6FC5E33D30D4}" type="pres">
      <dgm:prSet presAssocID="{5131D976-6800-4B50-98FD-A53F7BF1FD18}" presName="rootText1" presStyleLbl="node0" presStyleIdx="0" presStyleCnt="1" custScaleX="601727" custScaleY="1680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B24CEE-30FE-4691-8A92-ED33D9CDA526}" type="pres">
      <dgm:prSet presAssocID="{5131D976-6800-4B50-98FD-A53F7BF1FD1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7773536-35C5-4E89-9185-5BB5C3CA7D55}" type="pres">
      <dgm:prSet presAssocID="{5131D976-6800-4B50-98FD-A53F7BF1FD18}" presName="hierChild2" presStyleCnt="0"/>
      <dgm:spPr/>
    </dgm:pt>
    <dgm:pt modelId="{D92DF432-60C6-4DB5-9486-E67FE76E87B3}" type="pres">
      <dgm:prSet presAssocID="{1D741677-B744-430A-9B60-6CAF843956C0}" presName="Name37" presStyleLbl="parChTrans1D2" presStyleIdx="0" presStyleCnt="4"/>
      <dgm:spPr/>
      <dgm:t>
        <a:bodyPr/>
        <a:lstStyle/>
        <a:p>
          <a:endParaRPr lang="ru-RU"/>
        </a:p>
      </dgm:t>
    </dgm:pt>
    <dgm:pt modelId="{0DAD7BD1-2D4A-492A-A8F3-6F8CB6D02151}" type="pres">
      <dgm:prSet presAssocID="{58786C1E-CA73-4623-8C61-7CBA80579DC6}" presName="hierRoot2" presStyleCnt="0">
        <dgm:presLayoutVars>
          <dgm:hierBranch val="init"/>
        </dgm:presLayoutVars>
      </dgm:prSet>
      <dgm:spPr/>
    </dgm:pt>
    <dgm:pt modelId="{BD7A6469-0314-44AA-B53F-AC75EA252CB5}" type="pres">
      <dgm:prSet presAssocID="{58786C1E-CA73-4623-8C61-7CBA80579DC6}" presName="rootComposite" presStyleCnt="0"/>
      <dgm:spPr/>
    </dgm:pt>
    <dgm:pt modelId="{DD378F88-E02B-49FD-B51F-203E734E7C6D}" type="pres">
      <dgm:prSet presAssocID="{58786C1E-CA73-4623-8C61-7CBA80579DC6}" presName="rootText" presStyleLbl="node2" presStyleIdx="0" presStyleCnt="4" custScaleX="1038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BAEDCF-F4DF-45FD-94BA-545A9691C764}" type="pres">
      <dgm:prSet presAssocID="{58786C1E-CA73-4623-8C61-7CBA80579DC6}" presName="rootConnector" presStyleLbl="node2" presStyleIdx="0" presStyleCnt="4"/>
      <dgm:spPr/>
      <dgm:t>
        <a:bodyPr/>
        <a:lstStyle/>
        <a:p>
          <a:endParaRPr lang="ru-RU"/>
        </a:p>
      </dgm:t>
    </dgm:pt>
    <dgm:pt modelId="{D3B200F3-3F29-46C0-8B48-FAB8EDA7E828}" type="pres">
      <dgm:prSet presAssocID="{58786C1E-CA73-4623-8C61-7CBA80579DC6}" presName="hierChild4" presStyleCnt="0"/>
      <dgm:spPr/>
    </dgm:pt>
    <dgm:pt modelId="{25B39131-8A3E-4980-95F2-CCCAADCCC563}" type="pres">
      <dgm:prSet presAssocID="{58786C1E-CA73-4623-8C61-7CBA80579DC6}" presName="hierChild5" presStyleCnt="0"/>
      <dgm:spPr/>
    </dgm:pt>
    <dgm:pt modelId="{A5C57180-FB15-4C60-A4D1-0124466BF0AC}" type="pres">
      <dgm:prSet presAssocID="{8898B685-EFDF-4628-892A-5E51B1DDB8B1}" presName="Name37" presStyleLbl="parChTrans1D2" presStyleIdx="1" presStyleCnt="4"/>
      <dgm:spPr/>
      <dgm:t>
        <a:bodyPr/>
        <a:lstStyle/>
        <a:p>
          <a:endParaRPr lang="ru-RU"/>
        </a:p>
      </dgm:t>
    </dgm:pt>
    <dgm:pt modelId="{49B29B52-ED46-4368-94ED-77EC518BDE31}" type="pres">
      <dgm:prSet presAssocID="{3D3D9FFC-653C-4153-9ABB-51C08F758021}" presName="hierRoot2" presStyleCnt="0">
        <dgm:presLayoutVars>
          <dgm:hierBranch val="init"/>
        </dgm:presLayoutVars>
      </dgm:prSet>
      <dgm:spPr/>
    </dgm:pt>
    <dgm:pt modelId="{D3929BE9-A981-437F-A7A7-A046D7BA0287}" type="pres">
      <dgm:prSet presAssocID="{3D3D9FFC-653C-4153-9ABB-51C08F758021}" presName="rootComposite" presStyleCnt="0"/>
      <dgm:spPr/>
    </dgm:pt>
    <dgm:pt modelId="{3259A407-BF14-44CC-9F95-4D9C0CDC4AA3}" type="pres">
      <dgm:prSet presAssocID="{3D3D9FFC-653C-4153-9ABB-51C08F758021}" presName="rootText" presStyleLbl="node2" presStyleIdx="1" presStyleCnt="4" custScaleX="1707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8ED908-0251-4F34-8350-16A8EE4B22A1}" type="pres">
      <dgm:prSet presAssocID="{3D3D9FFC-653C-4153-9ABB-51C08F758021}" presName="rootConnector" presStyleLbl="node2" presStyleIdx="1" presStyleCnt="4"/>
      <dgm:spPr/>
      <dgm:t>
        <a:bodyPr/>
        <a:lstStyle/>
        <a:p>
          <a:endParaRPr lang="ru-RU"/>
        </a:p>
      </dgm:t>
    </dgm:pt>
    <dgm:pt modelId="{0E899C21-BE0D-459C-B687-DED0F1298063}" type="pres">
      <dgm:prSet presAssocID="{3D3D9FFC-653C-4153-9ABB-51C08F758021}" presName="hierChild4" presStyleCnt="0"/>
      <dgm:spPr/>
    </dgm:pt>
    <dgm:pt modelId="{432594D3-3DF9-452C-9669-4A17319E9CD7}" type="pres">
      <dgm:prSet presAssocID="{3D3D9FFC-653C-4153-9ABB-51C08F758021}" presName="hierChild5" presStyleCnt="0"/>
      <dgm:spPr/>
    </dgm:pt>
    <dgm:pt modelId="{CEE3EF01-D245-4A35-8469-AAF7EEE0CEBF}" type="pres">
      <dgm:prSet presAssocID="{3C6E3347-7A81-467A-8D8D-7C07AF4B7FB8}" presName="Name37" presStyleLbl="parChTrans1D2" presStyleIdx="2" presStyleCnt="4"/>
      <dgm:spPr/>
      <dgm:t>
        <a:bodyPr/>
        <a:lstStyle/>
        <a:p>
          <a:endParaRPr lang="ru-RU"/>
        </a:p>
      </dgm:t>
    </dgm:pt>
    <dgm:pt modelId="{15ADC4BA-90EB-4934-AFB4-A27CF94CB18D}" type="pres">
      <dgm:prSet presAssocID="{F48BEFD6-6914-4099-B0B4-369E3A74516D}" presName="hierRoot2" presStyleCnt="0">
        <dgm:presLayoutVars>
          <dgm:hierBranch val="init"/>
        </dgm:presLayoutVars>
      </dgm:prSet>
      <dgm:spPr/>
    </dgm:pt>
    <dgm:pt modelId="{8C7ABE17-57D8-421D-90D8-27512322B894}" type="pres">
      <dgm:prSet presAssocID="{F48BEFD6-6914-4099-B0B4-369E3A74516D}" presName="rootComposite" presStyleCnt="0"/>
      <dgm:spPr/>
    </dgm:pt>
    <dgm:pt modelId="{3B61C108-EE45-4D37-818B-BB8B060FABC7}" type="pres">
      <dgm:prSet presAssocID="{F48BEFD6-6914-4099-B0B4-369E3A74516D}" presName="rootText" presStyleLbl="node2" presStyleIdx="2" presStyleCnt="4" custScaleX="2654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372E34-DB44-4BD9-8488-D88E2901271C}" type="pres">
      <dgm:prSet presAssocID="{F48BEFD6-6914-4099-B0B4-369E3A74516D}" presName="rootConnector" presStyleLbl="node2" presStyleIdx="2" presStyleCnt="4"/>
      <dgm:spPr/>
      <dgm:t>
        <a:bodyPr/>
        <a:lstStyle/>
        <a:p>
          <a:endParaRPr lang="ru-RU"/>
        </a:p>
      </dgm:t>
    </dgm:pt>
    <dgm:pt modelId="{AFE0442D-C6A8-4BA5-BD42-8D8D820EDDC0}" type="pres">
      <dgm:prSet presAssocID="{F48BEFD6-6914-4099-B0B4-369E3A74516D}" presName="hierChild4" presStyleCnt="0"/>
      <dgm:spPr/>
    </dgm:pt>
    <dgm:pt modelId="{A618DBAD-00EB-471E-A627-827BCD38EEC1}" type="pres">
      <dgm:prSet presAssocID="{F48BEFD6-6914-4099-B0B4-369E3A74516D}" presName="hierChild5" presStyleCnt="0"/>
      <dgm:spPr/>
    </dgm:pt>
    <dgm:pt modelId="{1E167ABD-4CAB-45D5-A599-199AA8A05FBD}" type="pres">
      <dgm:prSet presAssocID="{C097F409-F756-4A0C-B221-B4F00609472A}" presName="Name37" presStyleLbl="parChTrans1D2" presStyleIdx="3" presStyleCnt="4"/>
      <dgm:spPr/>
      <dgm:t>
        <a:bodyPr/>
        <a:lstStyle/>
        <a:p>
          <a:endParaRPr lang="ru-RU"/>
        </a:p>
      </dgm:t>
    </dgm:pt>
    <dgm:pt modelId="{9ABC9C5E-1A67-4354-B193-28ADACA3EF22}" type="pres">
      <dgm:prSet presAssocID="{39CAD56E-D7A7-48A5-AE98-5F9295538E7F}" presName="hierRoot2" presStyleCnt="0">
        <dgm:presLayoutVars>
          <dgm:hierBranch val="init"/>
        </dgm:presLayoutVars>
      </dgm:prSet>
      <dgm:spPr/>
    </dgm:pt>
    <dgm:pt modelId="{EE240E2E-8129-4A83-977E-7E089F65A76D}" type="pres">
      <dgm:prSet presAssocID="{39CAD56E-D7A7-48A5-AE98-5F9295538E7F}" presName="rootComposite" presStyleCnt="0"/>
      <dgm:spPr/>
    </dgm:pt>
    <dgm:pt modelId="{FFD961B5-1561-43E1-9DB1-5D09FAF17EE9}" type="pres">
      <dgm:prSet presAssocID="{39CAD56E-D7A7-48A5-AE98-5F9295538E7F}" presName="rootText" presStyleLbl="node2" presStyleIdx="3" presStyleCnt="4" custScaleX="1797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F0E814-A50A-456B-B0BC-C32105BB7F0F}" type="pres">
      <dgm:prSet presAssocID="{39CAD56E-D7A7-48A5-AE98-5F9295538E7F}" presName="rootConnector" presStyleLbl="node2" presStyleIdx="3" presStyleCnt="4"/>
      <dgm:spPr/>
      <dgm:t>
        <a:bodyPr/>
        <a:lstStyle/>
        <a:p>
          <a:endParaRPr lang="ru-RU"/>
        </a:p>
      </dgm:t>
    </dgm:pt>
    <dgm:pt modelId="{03F9BE85-454B-4480-BBB5-872194DD8225}" type="pres">
      <dgm:prSet presAssocID="{39CAD56E-D7A7-48A5-AE98-5F9295538E7F}" presName="hierChild4" presStyleCnt="0"/>
      <dgm:spPr/>
    </dgm:pt>
    <dgm:pt modelId="{9CAFF3C3-8BB2-440F-A647-1AA629D33A1B}" type="pres">
      <dgm:prSet presAssocID="{39CAD56E-D7A7-48A5-AE98-5F9295538E7F}" presName="hierChild5" presStyleCnt="0"/>
      <dgm:spPr/>
    </dgm:pt>
    <dgm:pt modelId="{49F069A8-6D16-49DB-92CB-646ACD946689}" type="pres">
      <dgm:prSet presAssocID="{5131D976-6800-4B50-98FD-A53F7BF1FD18}" presName="hierChild3" presStyleCnt="0"/>
      <dgm:spPr/>
    </dgm:pt>
  </dgm:ptLst>
  <dgm:cxnLst>
    <dgm:cxn modelId="{3CD65377-0054-45BE-9C46-34C3764972A4}" type="presOf" srcId="{5131D976-6800-4B50-98FD-A53F7BF1FD18}" destId="{C8B24CEE-30FE-4691-8A92-ED33D9CDA526}" srcOrd="1" destOrd="0" presId="urn:microsoft.com/office/officeart/2005/8/layout/orgChart1"/>
    <dgm:cxn modelId="{45687449-7E30-4D30-9D3E-3C29EBE23C79}" type="presOf" srcId="{8898B685-EFDF-4628-892A-5E51B1DDB8B1}" destId="{A5C57180-FB15-4C60-A4D1-0124466BF0AC}" srcOrd="0" destOrd="0" presId="urn:microsoft.com/office/officeart/2005/8/layout/orgChart1"/>
    <dgm:cxn modelId="{0C98A3E1-2103-4099-9214-2BEF45B18524}" type="presOf" srcId="{F48BEFD6-6914-4099-B0B4-369E3A74516D}" destId="{28372E34-DB44-4BD9-8488-D88E2901271C}" srcOrd="1" destOrd="0" presId="urn:microsoft.com/office/officeart/2005/8/layout/orgChart1"/>
    <dgm:cxn modelId="{04AA1854-B604-473A-BDDD-CB0D055AC77B}" type="presOf" srcId="{58786C1E-CA73-4623-8C61-7CBA80579DC6}" destId="{DD378F88-E02B-49FD-B51F-203E734E7C6D}" srcOrd="0" destOrd="0" presId="urn:microsoft.com/office/officeart/2005/8/layout/orgChart1"/>
    <dgm:cxn modelId="{58EE1719-B150-40A7-ADDD-C795FA16F9E4}" type="presOf" srcId="{3D3D9FFC-653C-4153-9ABB-51C08F758021}" destId="{A88ED908-0251-4F34-8350-16A8EE4B22A1}" srcOrd="1" destOrd="0" presId="urn:microsoft.com/office/officeart/2005/8/layout/orgChart1"/>
    <dgm:cxn modelId="{6F7140DB-433F-4824-BEC2-DB5EB811892E}" type="presOf" srcId="{1D741677-B744-430A-9B60-6CAF843956C0}" destId="{D92DF432-60C6-4DB5-9486-E67FE76E87B3}" srcOrd="0" destOrd="0" presId="urn:microsoft.com/office/officeart/2005/8/layout/orgChart1"/>
    <dgm:cxn modelId="{EEAE5EBD-3AF2-455B-B86E-F47DF0971E4C}" type="presOf" srcId="{98C544F7-747B-47C6-ACE4-532EB04E69D3}" destId="{E7ABDBB9-3512-4828-8434-D57B1632059A}" srcOrd="0" destOrd="0" presId="urn:microsoft.com/office/officeart/2005/8/layout/orgChart1"/>
    <dgm:cxn modelId="{97403FE1-ED80-4A1B-8547-36331223DB38}" srcId="{5131D976-6800-4B50-98FD-A53F7BF1FD18}" destId="{3D3D9FFC-653C-4153-9ABB-51C08F758021}" srcOrd="1" destOrd="0" parTransId="{8898B685-EFDF-4628-892A-5E51B1DDB8B1}" sibTransId="{F837BB47-40B5-4742-8157-B45176EBEADD}"/>
    <dgm:cxn modelId="{BCD34F09-FE44-4565-909E-E146435A6DAC}" type="presOf" srcId="{F48BEFD6-6914-4099-B0B4-369E3A74516D}" destId="{3B61C108-EE45-4D37-818B-BB8B060FABC7}" srcOrd="0" destOrd="0" presId="urn:microsoft.com/office/officeart/2005/8/layout/orgChart1"/>
    <dgm:cxn modelId="{AB0F3475-B69A-4815-AA09-B7890BF775A8}" srcId="{5131D976-6800-4B50-98FD-A53F7BF1FD18}" destId="{58786C1E-CA73-4623-8C61-7CBA80579DC6}" srcOrd="0" destOrd="0" parTransId="{1D741677-B744-430A-9B60-6CAF843956C0}" sibTransId="{C50573F5-2F65-42F8-8928-121FF90BCE29}"/>
    <dgm:cxn modelId="{8582D67B-D6CC-4508-8583-BE2ED8E1B3E6}" type="presOf" srcId="{C097F409-F756-4A0C-B221-B4F00609472A}" destId="{1E167ABD-4CAB-45D5-A599-199AA8A05FBD}" srcOrd="0" destOrd="0" presId="urn:microsoft.com/office/officeart/2005/8/layout/orgChart1"/>
    <dgm:cxn modelId="{50728581-2A6A-492D-A8E1-F3B722CCC1B3}" type="presOf" srcId="{3D3D9FFC-653C-4153-9ABB-51C08F758021}" destId="{3259A407-BF14-44CC-9F95-4D9C0CDC4AA3}" srcOrd="0" destOrd="0" presId="urn:microsoft.com/office/officeart/2005/8/layout/orgChart1"/>
    <dgm:cxn modelId="{BC6BCD16-3722-4C34-9865-1034652648F9}" type="presOf" srcId="{39CAD56E-D7A7-48A5-AE98-5F9295538E7F}" destId="{C3F0E814-A50A-456B-B0BC-C32105BB7F0F}" srcOrd="1" destOrd="0" presId="urn:microsoft.com/office/officeart/2005/8/layout/orgChart1"/>
    <dgm:cxn modelId="{14668445-97D3-4713-97EA-AD57CF3C2D61}" srcId="{98C544F7-747B-47C6-ACE4-532EB04E69D3}" destId="{5131D976-6800-4B50-98FD-A53F7BF1FD18}" srcOrd="0" destOrd="0" parTransId="{E4663AA3-D5CC-4451-9382-F473139CEAFA}" sibTransId="{C231CEAF-83F3-45C4-A635-73EF1EDE2604}"/>
    <dgm:cxn modelId="{A0EEC90F-72A8-4D70-85A4-1C596651E7E9}" srcId="{5131D976-6800-4B50-98FD-A53F7BF1FD18}" destId="{F48BEFD6-6914-4099-B0B4-369E3A74516D}" srcOrd="2" destOrd="0" parTransId="{3C6E3347-7A81-467A-8D8D-7C07AF4B7FB8}" sibTransId="{AAAFF0C2-DAA3-41B8-BB60-8D4383E262DF}"/>
    <dgm:cxn modelId="{F3214EBB-8501-4C86-9C02-6FB1291D7277}" srcId="{5131D976-6800-4B50-98FD-A53F7BF1FD18}" destId="{39CAD56E-D7A7-48A5-AE98-5F9295538E7F}" srcOrd="3" destOrd="0" parTransId="{C097F409-F756-4A0C-B221-B4F00609472A}" sibTransId="{C5FB1FED-39A2-4537-8A2B-831B04F15C7A}"/>
    <dgm:cxn modelId="{6BC0B2AE-B62C-4505-8CFB-09BF7686A10F}" type="presOf" srcId="{39CAD56E-D7A7-48A5-AE98-5F9295538E7F}" destId="{FFD961B5-1561-43E1-9DB1-5D09FAF17EE9}" srcOrd="0" destOrd="0" presId="urn:microsoft.com/office/officeart/2005/8/layout/orgChart1"/>
    <dgm:cxn modelId="{D7B3920D-957C-4DDE-B7EE-1766BC589A79}" type="presOf" srcId="{58786C1E-CA73-4623-8C61-7CBA80579DC6}" destId="{00BAEDCF-F4DF-45FD-94BA-545A9691C764}" srcOrd="1" destOrd="0" presId="urn:microsoft.com/office/officeart/2005/8/layout/orgChart1"/>
    <dgm:cxn modelId="{6E8CA596-A166-42F9-9C63-89E0D4C62E94}" type="presOf" srcId="{3C6E3347-7A81-467A-8D8D-7C07AF4B7FB8}" destId="{CEE3EF01-D245-4A35-8469-AAF7EEE0CEBF}" srcOrd="0" destOrd="0" presId="urn:microsoft.com/office/officeart/2005/8/layout/orgChart1"/>
    <dgm:cxn modelId="{3418F124-DCDD-4960-859E-D0E43BF6AAE4}" type="presOf" srcId="{5131D976-6800-4B50-98FD-A53F7BF1FD18}" destId="{4F0E842E-6F17-4A3B-B3B8-6FC5E33D30D4}" srcOrd="0" destOrd="0" presId="urn:microsoft.com/office/officeart/2005/8/layout/orgChart1"/>
    <dgm:cxn modelId="{246B2762-D751-4CE7-BDD9-BD46865D53EB}" type="presParOf" srcId="{E7ABDBB9-3512-4828-8434-D57B1632059A}" destId="{BAD56420-C5E4-45A0-A658-33356FB7A5B3}" srcOrd="0" destOrd="0" presId="urn:microsoft.com/office/officeart/2005/8/layout/orgChart1"/>
    <dgm:cxn modelId="{7E7F142D-BFB0-4D82-A5BC-26AD896B6907}" type="presParOf" srcId="{BAD56420-C5E4-45A0-A658-33356FB7A5B3}" destId="{026FE464-D034-408F-9514-0376FCBE3289}" srcOrd="0" destOrd="0" presId="urn:microsoft.com/office/officeart/2005/8/layout/orgChart1"/>
    <dgm:cxn modelId="{4A3FCEE5-36D6-47C8-AFC8-52F11A02BC26}" type="presParOf" srcId="{026FE464-D034-408F-9514-0376FCBE3289}" destId="{4F0E842E-6F17-4A3B-B3B8-6FC5E33D30D4}" srcOrd="0" destOrd="0" presId="urn:microsoft.com/office/officeart/2005/8/layout/orgChart1"/>
    <dgm:cxn modelId="{BA1BA7DF-85F5-4A4E-B521-E22EB31B6DDF}" type="presParOf" srcId="{026FE464-D034-408F-9514-0376FCBE3289}" destId="{C8B24CEE-30FE-4691-8A92-ED33D9CDA526}" srcOrd="1" destOrd="0" presId="urn:microsoft.com/office/officeart/2005/8/layout/orgChart1"/>
    <dgm:cxn modelId="{6C17207B-DCF3-4BE8-B615-86DD2B60F1C8}" type="presParOf" srcId="{BAD56420-C5E4-45A0-A658-33356FB7A5B3}" destId="{F7773536-35C5-4E89-9185-5BB5C3CA7D55}" srcOrd="1" destOrd="0" presId="urn:microsoft.com/office/officeart/2005/8/layout/orgChart1"/>
    <dgm:cxn modelId="{D779033C-B978-452D-9545-8E68FB11D69F}" type="presParOf" srcId="{F7773536-35C5-4E89-9185-5BB5C3CA7D55}" destId="{D92DF432-60C6-4DB5-9486-E67FE76E87B3}" srcOrd="0" destOrd="0" presId="urn:microsoft.com/office/officeart/2005/8/layout/orgChart1"/>
    <dgm:cxn modelId="{BCDCF30C-EDBD-4D40-BC4F-184BA6B7EAC5}" type="presParOf" srcId="{F7773536-35C5-4E89-9185-5BB5C3CA7D55}" destId="{0DAD7BD1-2D4A-492A-A8F3-6F8CB6D02151}" srcOrd="1" destOrd="0" presId="urn:microsoft.com/office/officeart/2005/8/layout/orgChart1"/>
    <dgm:cxn modelId="{F01D3555-7D6C-44FD-90BF-92E6546C0959}" type="presParOf" srcId="{0DAD7BD1-2D4A-492A-A8F3-6F8CB6D02151}" destId="{BD7A6469-0314-44AA-B53F-AC75EA252CB5}" srcOrd="0" destOrd="0" presId="urn:microsoft.com/office/officeart/2005/8/layout/orgChart1"/>
    <dgm:cxn modelId="{726FAE83-8C64-44D1-9925-63BBE8528B35}" type="presParOf" srcId="{BD7A6469-0314-44AA-B53F-AC75EA252CB5}" destId="{DD378F88-E02B-49FD-B51F-203E734E7C6D}" srcOrd="0" destOrd="0" presId="urn:microsoft.com/office/officeart/2005/8/layout/orgChart1"/>
    <dgm:cxn modelId="{6490F40C-4A75-4526-9CEA-53D34C7C41C8}" type="presParOf" srcId="{BD7A6469-0314-44AA-B53F-AC75EA252CB5}" destId="{00BAEDCF-F4DF-45FD-94BA-545A9691C764}" srcOrd="1" destOrd="0" presId="urn:microsoft.com/office/officeart/2005/8/layout/orgChart1"/>
    <dgm:cxn modelId="{12C261D3-8885-4B22-9584-B82A04B8849B}" type="presParOf" srcId="{0DAD7BD1-2D4A-492A-A8F3-6F8CB6D02151}" destId="{D3B200F3-3F29-46C0-8B48-FAB8EDA7E828}" srcOrd="1" destOrd="0" presId="urn:microsoft.com/office/officeart/2005/8/layout/orgChart1"/>
    <dgm:cxn modelId="{948F7FB6-DB50-4ADE-A9FC-F365A97D8982}" type="presParOf" srcId="{0DAD7BD1-2D4A-492A-A8F3-6F8CB6D02151}" destId="{25B39131-8A3E-4980-95F2-CCCAADCCC563}" srcOrd="2" destOrd="0" presId="urn:microsoft.com/office/officeart/2005/8/layout/orgChart1"/>
    <dgm:cxn modelId="{18B37809-F53E-44F1-9000-AA35B3461B55}" type="presParOf" srcId="{F7773536-35C5-4E89-9185-5BB5C3CA7D55}" destId="{A5C57180-FB15-4C60-A4D1-0124466BF0AC}" srcOrd="2" destOrd="0" presId="urn:microsoft.com/office/officeart/2005/8/layout/orgChart1"/>
    <dgm:cxn modelId="{01F92265-265A-47C7-9412-17821DEC797C}" type="presParOf" srcId="{F7773536-35C5-4E89-9185-5BB5C3CA7D55}" destId="{49B29B52-ED46-4368-94ED-77EC518BDE31}" srcOrd="3" destOrd="0" presId="urn:microsoft.com/office/officeart/2005/8/layout/orgChart1"/>
    <dgm:cxn modelId="{293F8782-0A1D-4A2C-A1DE-31AB62123DF9}" type="presParOf" srcId="{49B29B52-ED46-4368-94ED-77EC518BDE31}" destId="{D3929BE9-A981-437F-A7A7-A046D7BA0287}" srcOrd="0" destOrd="0" presId="urn:microsoft.com/office/officeart/2005/8/layout/orgChart1"/>
    <dgm:cxn modelId="{8F20F8FE-49F4-4C72-BBF8-E55196408E32}" type="presParOf" srcId="{D3929BE9-A981-437F-A7A7-A046D7BA0287}" destId="{3259A407-BF14-44CC-9F95-4D9C0CDC4AA3}" srcOrd="0" destOrd="0" presId="urn:microsoft.com/office/officeart/2005/8/layout/orgChart1"/>
    <dgm:cxn modelId="{3B62D639-A91A-4965-B1F1-0EF06D2770ED}" type="presParOf" srcId="{D3929BE9-A981-437F-A7A7-A046D7BA0287}" destId="{A88ED908-0251-4F34-8350-16A8EE4B22A1}" srcOrd="1" destOrd="0" presId="urn:microsoft.com/office/officeart/2005/8/layout/orgChart1"/>
    <dgm:cxn modelId="{F682D90F-6F13-4A5D-A40A-EF981566F6EC}" type="presParOf" srcId="{49B29B52-ED46-4368-94ED-77EC518BDE31}" destId="{0E899C21-BE0D-459C-B687-DED0F1298063}" srcOrd="1" destOrd="0" presId="urn:microsoft.com/office/officeart/2005/8/layout/orgChart1"/>
    <dgm:cxn modelId="{52CD0D89-39DF-4019-85BD-179EEF50DD86}" type="presParOf" srcId="{49B29B52-ED46-4368-94ED-77EC518BDE31}" destId="{432594D3-3DF9-452C-9669-4A17319E9CD7}" srcOrd="2" destOrd="0" presId="urn:microsoft.com/office/officeart/2005/8/layout/orgChart1"/>
    <dgm:cxn modelId="{2F8FA724-8705-4704-88B1-8F00863A728F}" type="presParOf" srcId="{F7773536-35C5-4E89-9185-5BB5C3CA7D55}" destId="{CEE3EF01-D245-4A35-8469-AAF7EEE0CEBF}" srcOrd="4" destOrd="0" presId="urn:microsoft.com/office/officeart/2005/8/layout/orgChart1"/>
    <dgm:cxn modelId="{6564DA0F-CD56-443A-9DBE-09D2DC8BCE2E}" type="presParOf" srcId="{F7773536-35C5-4E89-9185-5BB5C3CA7D55}" destId="{15ADC4BA-90EB-4934-AFB4-A27CF94CB18D}" srcOrd="5" destOrd="0" presId="urn:microsoft.com/office/officeart/2005/8/layout/orgChart1"/>
    <dgm:cxn modelId="{BEE9ACA6-9026-4932-B62C-5A0D626BA7B3}" type="presParOf" srcId="{15ADC4BA-90EB-4934-AFB4-A27CF94CB18D}" destId="{8C7ABE17-57D8-421D-90D8-27512322B894}" srcOrd="0" destOrd="0" presId="urn:microsoft.com/office/officeart/2005/8/layout/orgChart1"/>
    <dgm:cxn modelId="{4B2AEAFC-1793-4C39-8B52-403E7BE41936}" type="presParOf" srcId="{8C7ABE17-57D8-421D-90D8-27512322B894}" destId="{3B61C108-EE45-4D37-818B-BB8B060FABC7}" srcOrd="0" destOrd="0" presId="urn:microsoft.com/office/officeart/2005/8/layout/orgChart1"/>
    <dgm:cxn modelId="{D617602B-0CD3-4363-A41C-198C963B9D1C}" type="presParOf" srcId="{8C7ABE17-57D8-421D-90D8-27512322B894}" destId="{28372E34-DB44-4BD9-8488-D88E2901271C}" srcOrd="1" destOrd="0" presId="urn:microsoft.com/office/officeart/2005/8/layout/orgChart1"/>
    <dgm:cxn modelId="{B67EC420-877E-4432-9B6B-27C662F45BF1}" type="presParOf" srcId="{15ADC4BA-90EB-4934-AFB4-A27CF94CB18D}" destId="{AFE0442D-C6A8-4BA5-BD42-8D8D820EDDC0}" srcOrd="1" destOrd="0" presId="urn:microsoft.com/office/officeart/2005/8/layout/orgChart1"/>
    <dgm:cxn modelId="{9F8684D6-D81A-400B-A363-27E0F6EA784F}" type="presParOf" srcId="{15ADC4BA-90EB-4934-AFB4-A27CF94CB18D}" destId="{A618DBAD-00EB-471E-A627-827BCD38EEC1}" srcOrd="2" destOrd="0" presId="urn:microsoft.com/office/officeart/2005/8/layout/orgChart1"/>
    <dgm:cxn modelId="{FD22B5B2-9E7E-4F22-B55B-284E2640DD5C}" type="presParOf" srcId="{F7773536-35C5-4E89-9185-5BB5C3CA7D55}" destId="{1E167ABD-4CAB-45D5-A599-199AA8A05FBD}" srcOrd="6" destOrd="0" presId="urn:microsoft.com/office/officeart/2005/8/layout/orgChart1"/>
    <dgm:cxn modelId="{A77682E2-D76B-4296-9F1E-66F42560BA70}" type="presParOf" srcId="{F7773536-35C5-4E89-9185-5BB5C3CA7D55}" destId="{9ABC9C5E-1A67-4354-B193-28ADACA3EF22}" srcOrd="7" destOrd="0" presId="urn:microsoft.com/office/officeart/2005/8/layout/orgChart1"/>
    <dgm:cxn modelId="{5BBE2468-CD16-4A7F-B1DD-68D7FE74D230}" type="presParOf" srcId="{9ABC9C5E-1A67-4354-B193-28ADACA3EF22}" destId="{EE240E2E-8129-4A83-977E-7E089F65A76D}" srcOrd="0" destOrd="0" presId="urn:microsoft.com/office/officeart/2005/8/layout/orgChart1"/>
    <dgm:cxn modelId="{7C5E07C0-6351-48A1-90DD-74C7B246DF61}" type="presParOf" srcId="{EE240E2E-8129-4A83-977E-7E089F65A76D}" destId="{FFD961B5-1561-43E1-9DB1-5D09FAF17EE9}" srcOrd="0" destOrd="0" presId="urn:microsoft.com/office/officeart/2005/8/layout/orgChart1"/>
    <dgm:cxn modelId="{4324A90E-1891-4F84-88DA-998100B1D0E5}" type="presParOf" srcId="{EE240E2E-8129-4A83-977E-7E089F65A76D}" destId="{C3F0E814-A50A-456B-B0BC-C32105BB7F0F}" srcOrd="1" destOrd="0" presId="urn:microsoft.com/office/officeart/2005/8/layout/orgChart1"/>
    <dgm:cxn modelId="{821CDEC8-50AC-47E2-8283-7B980E0F2409}" type="presParOf" srcId="{9ABC9C5E-1A67-4354-B193-28ADACA3EF22}" destId="{03F9BE85-454B-4480-BBB5-872194DD8225}" srcOrd="1" destOrd="0" presId="urn:microsoft.com/office/officeart/2005/8/layout/orgChart1"/>
    <dgm:cxn modelId="{502B0C4F-988C-4060-B698-4A4993123B57}" type="presParOf" srcId="{9ABC9C5E-1A67-4354-B193-28ADACA3EF22}" destId="{9CAFF3C3-8BB2-440F-A647-1AA629D33A1B}" srcOrd="2" destOrd="0" presId="urn:microsoft.com/office/officeart/2005/8/layout/orgChart1"/>
    <dgm:cxn modelId="{17D48254-26C4-4EFC-9C8C-5EF876FF5886}" type="presParOf" srcId="{BAD56420-C5E4-45A0-A658-33356FB7A5B3}" destId="{49F069A8-6D16-49DB-92CB-646ACD9466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67ABD-4CAB-45D5-A599-199AA8A05FBD}">
      <dsp:nvSpPr>
        <dsp:cNvPr id="0" name=""/>
        <dsp:cNvSpPr/>
      </dsp:nvSpPr>
      <dsp:spPr>
        <a:xfrm>
          <a:off x="4867563" y="1824251"/>
          <a:ext cx="3748932" cy="261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549"/>
              </a:lnTo>
              <a:lnTo>
                <a:pt x="3748932" y="130549"/>
              </a:lnTo>
              <a:lnTo>
                <a:pt x="3748932" y="261099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3EF01-D245-4A35-8469-AAF7EEE0CEBF}">
      <dsp:nvSpPr>
        <dsp:cNvPr id="0" name=""/>
        <dsp:cNvSpPr/>
      </dsp:nvSpPr>
      <dsp:spPr>
        <a:xfrm>
          <a:off x="4867563" y="1824251"/>
          <a:ext cx="720088" cy="261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549"/>
              </a:lnTo>
              <a:lnTo>
                <a:pt x="720088" y="130549"/>
              </a:lnTo>
              <a:lnTo>
                <a:pt x="720088" y="261099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57180-FB15-4C60-A4D1-0124466BF0AC}">
      <dsp:nvSpPr>
        <dsp:cNvPr id="0" name=""/>
        <dsp:cNvSpPr/>
      </dsp:nvSpPr>
      <dsp:spPr>
        <a:xfrm>
          <a:off x="2614608" y="1824251"/>
          <a:ext cx="2252955" cy="261099"/>
        </a:xfrm>
        <a:custGeom>
          <a:avLst/>
          <a:gdLst/>
          <a:ahLst/>
          <a:cxnLst/>
          <a:rect l="0" t="0" r="0" b="0"/>
          <a:pathLst>
            <a:path>
              <a:moveTo>
                <a:pt x="2252955" y="0"/>
              </a:moveTo>
              <a:lnTo>
                <a:pt x="2252955" y="130549"/>
              </a:lnTo>
              <a:lnTo>
                <a:pt x="0" y="130549"/>
              </a:lnTo>
              <a:lnTo>
                <a:pt x="0" y="261099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DF432-60C6-4DB5-9486-E67FE76E87B3}">
      <dsp:nvSpPr>
        <dsp:cNvPr id="0" name=""/>
        <dsp:cNvSpPr/>
      </dsp:nvSpPr>
      <dsp:spPr>
        <a:xfrm>
          <a:off x="646637" y="1824251"/>
          <a:ext cx="4220926" cy="261099"/>
        </a:xfrm>
        <a:custGeom>
          <a:avLst/>
          <a:gdLst/>
          <a:ahLst/>
          <a:cxnLst/>
          <a:rect l="0" t="0" r="0" b="0"/>
          <a:pathLst>
            <a:path>
              <a:moveTo>
                <a:pt x="4220926" y="0"/>
              </a:moveTo>
              <a:lnTo>
                <a:pt x="4220926" y="130549"/>
              </a:lnTo>
              <a:lnTo>
                <a:pt x="0" y="130549"/>
              </a:lnTo>
              <a:lnTo>
                <a:pt x="0" y="261099"/>
              </a:lnTo>
            </a:path>
          </a:pathLst>
        </a:custGeom>
        <a:noFill/>
        <a:ln w="19050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E842E-6F17-4A3B-B3B8-6FC5E33D30D4}">
      <dsp:nvSpPr>
        <dsp:cNvPr id="0" name=""/>
        <dsp:cNvSpPr/>
      </dsp:nvSpPr>
      <dsp:spPr>
        <a:xfrm>
          <a:off x="1126831" y="779573"/>
          <a:ext cx="7481464" cy="104467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Материалы для производства пружин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6831" y="779573"/>
        <a:ext cx="7481464" cy="1044678"/>
      </dsp:txXfrm>
    </dsp:sp>
    <dsp:sp modelId="{DD378F88-E02B-49FD-B51F-203E734E7C6D}">
      <dsp:nvSpPr>
        <dsp:cNvPr id="0" name=""/>
        <dsp:cNvSpPr/>
      </dsp:nvSpPr>
      <dsp:spPr>
        <a:xfrm>
          <a:off x="1298" y="2085351"/>
          <a:ext cx="1290678" cy="62166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Резина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8" y="2085351"/>
        <a:ext cx="1290678" cy="621666"/>
      </dsp:txXfrm>
    </dsp:sp>
    <dsp:sp modelId="{3259A407-BF14-44CC-9F95-4D9C0CDC4AA3}">
      <dsp:nvSpPr>
        <dsp:cNvPr id="0" name=""/>
        <dsp:cNvSpPr/>
      </dsp:nvSpPr>
      <dsp:spPr>
        <a:xfrm>
          <a:off x="1553076" y="2085351"/>
          <a:ext cx="2123064" cy="62166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Полиуретан</a:t>
          </a:r>
        </a:p>
      </dsp:txBody>
      <dsp:txXfrm>
        <a:off x="1553076" y="2085351"/>
        <a:ext cx="2123064" cy="621666"/>
      </dsp:txXfrm>
    </dsp:sp>
    <dsp:sp modelId="{3B61C108-EE45-4D37-818B-BB8B060FABC7}">
      <dsp:nvSpPr>
        <dsp:cNvPr id="0" name=""/>
        <dsp:cNvSpPr/>
      </dsp:nvSpPr>
      <dsp:spPr>
        <a:xfrm>
          <a:off x="3937240" y="2085351"/>
          <a:ext cx="3300822" cy="62166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Сплавы различных металлов</a:t>
          </a:r>
        </a:p>
      </dsp:txBody>
      <dsp:txXfrm>
        <a:off x="3937240" y="2085351"/>
        <a:ext cx="3300822" cy="621666"/>
      </dsp:txXfrm>
    </dsp:sp>
    <dsp:sp modelId="{FFD961B5-1561-43E1-9DB1-5D09FAF17EE9}">
      <dsp:nvSpPr>
        <dsp:cNvPr id="0" name=""/>
        <dsp:cNvSpPr/>
      </dsp:nvSpPr>
      <dsp:spPr>
        <a:xfrm>
          <a:off x="7499162" y="2085351"/>
          <a:ext cx="2234665" cy="62166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Металлы</a:t>
          </a:r>
        </a:p>
      </dsp:txBody>
      <dsp:txXfrm>
        <a:off x="7499162" y="2085351"/>
        <a:ext cx="2234665" cy="621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720F-9570-44A9-ABD8-3B5ED30B008A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223E-E15E-402D-A888-8C3645C72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78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720F-9570-44A9-ABD8-3B5ED30B008A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223E-E15E-402D-A888-8C3645C72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85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720F-9570-44A9-ABD8-3B5ED30B008A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223E-E15E-402D-A888-8C3645C72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1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720F-9570-44A9-ABD8-3B5ED30B008A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223E-E15E-402D-A888-8C3645C72A1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7778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720F-9570-44A9-ABD8-3B5ED30B008A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223E-E15E-402D-A888-8C3645C72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7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720F-9570-44A9-ABD8-3B5ED30B008A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223E-E15E-402D-A888-8C3645C72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51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720F-9570-44A9-ABD8-3B5ED30B008A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223E-E15E-402D-A888-8C3645C72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03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720F-9570-44A9-ABD8-3B5ED30B008A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223E-E15E-402D-A888-8C3645C72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09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720F-9570-44A9-ABD8-3B5ED30B008A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223E-E15E-402D-A888-8C3645C72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18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720F-9570-44A9-ABD8-3B5ED30B008A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223E-E15E-402D-A888-8C3645C72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6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720F-9570-44A9-ABD8-3B5ED30B008A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223E-E15E-402D-A888-8C3645C72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8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720F-9570-44A9-ABD8-3B5ED30B008A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223E-E15E-402D-A888-8C3645C72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2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720F-9570-44A9-ABD8-3B5ED30B008A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223E-E15E-402D-A888-8C3645C72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84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720F-9570-44A9-ABD8-3B5ED30B008A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223E-E15E-402D-A888-8C3645C72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7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720F-9570-44A9-ABD8-3B5ED30B008A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223E-E15E-402D-A888-8C3645C72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44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720F-9570-44A9-ABD8-3B5ED30B008A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223E-E15E-402D-A888-8C3645C72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720F-9570-44A9-ABD8-3B5ED30B008A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F223E-E15E-402D-A888-8C3645C72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9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010720F-9570-44A9-ABD8-3B5ED30B008A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F223E-E15E-402D-A888-8C3645C72A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852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#_Toc95073145"/><Relationship Id="rId3" Type="http://schemas.openxmlformats.org/officeDocument/2006/relationships/hyperlink" Target="#_Toc95073140"/><Relationship Id="rId7" Type="http://schemas.openxmlformats.org/officeDocument/2006/relationships/hyperlink" Target="#_Toc95073144"/><Relationship Id="rId2" Type="http://schemas.openxmlformats.org/officeDocument/2006/relationships/hyperlink" Target="#_Toc95073139"/><Relationship Id="rId1" Type="http://schemas.openxmlformats.org/officeDocument/2006/relationships/slideLayout" Target="../slideLayouts/slideLayout2.xml"/><Relationship Id="rId6" Type="http://schemas.openxmlformats.org/officeDocument/2006/relationships/hyperlink" Target="#_Toc95073143"/><Relationship Id="rId5" Type="http://schemas.openxmlformats.org/officeDocument/2006/relationships/hyperlink" Target="#_Toc95073142"/><Relationship Id="rId10" Type="http://schemas.openxmlformats.org/officeDocument/2006/relationships/hyperlink" Target="#_Toc95073147"/><Relationship Id="rId4" Type="http://schemas.openxmlformats.org/officeDocument/2006/relationships/hyperlink" Target="#_Toc95073141"/><Relationship Id="rId9" Type="http://schemas.openxmlformats.org/officeDocument/2006/relationships/hyperlink" Target="#_Toc95073146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686143-338A-49B7-86DC-C48F45C28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ПРОФЕССИОНАЛЬНОГО ОБРАЗОВАНИЯ И ЗАНЯТОСТИ НАСЕЛЕНИЯ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автономное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образовательное учреждение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Дальнегорский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индустриально-технологический колледж»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предмету «Физика»</a:t>
            </a:r>
          </a:p>
          <a:p>
            <a:pPr algn="ctr"/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Пружина. История создания, физические действия и области применения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40513">
              <a:tabLst>
                <a:tab pos="57451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студент группы 124 специальность Техническое обслуживание и ремонт двигателей, систем и агрегатов автомобилей</a:t>
            </a:r>
          </a:p>
          <a:p>
            <a:pPr marL="6640513">
              <a:tabLst>
                <a:tab pos="57451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Севастьянов Владислав Романович</a:t>
            </a:r>
          </a:p>
          <a:p>
            <a:pPr marL="6640513">
              <a:tabLst>
                <a:tab pos="5745163" algn="l"/>
              </a:tabLst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преподаватель Малько Н.Б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Дальнегорск, 2021</a:t>
            </a:r>
          </a:p>
        </p:txBody>
      </p:sp>
    </p:spTree>
    <p:extLst>
      <p:ext uri="{BB962C8B-B14F-4D97-AF65-F5344CB8AC3E}">
        <p14:creationId xmlns:p14="http://schemas.microsoft.com/office/powerpoint/2010/main" val="1818360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BB37D-534A-4255-A94C-668E3393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345108"/>
            <a:ext cx="9404723" cy="821900"/>
          </a:xfrm>
        </p:spPr>
        <p:txBody>
          <a:bodyPr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0B5F-0D56-4798-8535-E63E91D2D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0658"/>
            <a:ext cx="8022360" cy="1697046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отрасли широкое распространение получили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из титановых сплавов. 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прочные, выносливые, при этом имеют несколько меньший вес (в среднем в 2-2,5 раза легче стальных), экономят монтажное пространство узлов.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8D632CD-A943-40E9-B74B-CF319BC71485}"/>
              </a:ext>
            </a:extLst>
          </p:cNvPr>
          <p:cNvSpPr txBox="1">
            <a:spLocks/>
          </p:cNvSpPr>
          <p:nvPr/>
        </p:nvSpPr>
        <p:spPr>
          <a:xfrm>
            <a:off x="1393638" y="3472787"/>
            <a:ext cx="9404723" cy="821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Бытовая сфера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B101E54-8F02-411F-BF05-89BC437D7AFD}"/>
              </a:ext>
            </a:extLst>
          </p:cNvPr>
          <p:cNvSpPr txBox="1">
            <a:spLocks/>
          </p:cNvSpPr>
          <p:nvPr/>
        </p:nvSpPr>
        <p:spPr>
          <a:xfrm>
            <a:off x="0" y="4356388"/>
            <a:ext cx="8022360" cy="2497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этой отрасли выпускаются самые значительные объемы товаров.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Пружины используются для изготовления бытовой техники (пульты ДУ, запирающие устройства), кровати, матрасы, мебель, кухонные принадлежности. Нигде не обойтись без пружин. Даже прищепки и женские украшения не обходятся без этих элементов.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Выпускаются они различного диаметра.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70B9F2-86C4-459D-B3C9-E1C8436E2D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659" y="1213886"/>
            <a:ext cx="4036002" cy="23583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E6593E-94BB-4C0A-B1B0-FB0E006B8A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659" y="4298440"/>
            <a:ext cx="4036002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32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BB37D-534A-4255-A94C-668E3393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345108"/>
            <a:ext cx="9404723" cy="821900"/>
          </a:xfrm>
        </p:spPr>
        <p:txBody>
          <a:bodyPr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Аграрное дело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0B5F-0D56-4798-8535-E63E91D2D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90658"/>
            <a:ext cx="8022360" cy="1697046"/>
          </a:xfrm>
        </p:spPr>
        <p:txBody>
          <a:bodyPr>
            <a:normAutofit fontScale="92500"/>
          </a:bodyPr>
          <a:lstStyle/>
          <a:p>
            <a:r>
              <a:rPr lang="ru-RU" dirty="0"/>
              <a:t>Во многих машинах, используемых в сельскохозяйственном деле, применяются пружины сжатия и растяжения. </a:t>
            </a:r>
          </a:p>
          <a:p>
            <a:r>
              <a:rPr lang="ru-RU" dirty="0"/>
              <a:t>Они выполняют функцию аккумуляторов энергии, амортизаторов, подъемников, включателей силовых приводов, упругих подвесок и тормозов.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1159C6-BA40-41D9-8899-807E56CA04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360" y="1648606"/>
            <a:ext cx="3924300" cy="158115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8D632CD-A943-40E9-B74B-CF319BC71485}"/>
              </a:ext>
            </a:extLst>
          </p:cNvPr>
          <p:cNvSpPr txBox="1">
            <a:spLocks/>
          </p:cNvSpPr>
          <p:nvPr/>
        </p:nvSpPr>
        <p:spPr>
          <a:xfrm>
            <a:off x="1393638" y="3382122"/>
            <a:ext cx="9404723" cy="821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промышленность</a:t>
            </a:r>
          </a:p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B101E54-8F02-411F-BF05-89BC437D7AFD}"/>
              </a:ext>
            </a:extLst>
          </p:cNvPr>
          <p:cNvSpPr txBox="1">
            <a:spLocks/>
          </p:cNvSpPr>
          <p:nvPr/>
        </p:nvSpPr>
        <p:spPr>
          <a:xfrm>
            <a:off x="0" y="4356388"/>
            <a:ext cx="8022360" cy="2497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военной промышленности пружины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спусковых механизмов всех видов оружия, в ракетном и судоходном деле.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этой отрасли изготавливаются пружины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различных материалов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возможна дополнительная обработка в зависимости от заданных характеристик каждого конкретного заказа.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585147-C2E2-4319-96A3-EB72BE3BEAA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-743" r="11134" b="7163"/>
          <a:stretch/>
        </p:blipFill>
        <p:spPr bwMode="auto">
          <a:xfrm>
            <a:off x="8022361" y="4250900"/>
            <a:ext cx="3924300" cy="250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613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BB37D-534A-4255-A94C-668E3393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345108"/>
            <a:ext cx="9404723" cy="821900"/>
          </a:xfrm>
        </p:spPr>
        <p:txBody>
          <a:bodyPr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на предприятиях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0B5F-0D56-4798-8535-E63E91D2D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1273"/>
            <a:ext cx="8022360" cy="147581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создать гигантскую машину, нужно специальное оборудование.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 должно также выдерживать большие нагрузки: вес, давление высокие и низкие температуры.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8D632CD-A943-40E9-B74B-CF319BC71485}"/>
              </a:ext>
            </a:extLst>
          </p:cNvPr>
          <p:cNvSpPr txBox="1">
            <a:spLocks/>
          </p:cNvSpPr>
          <p:nvPr/>
        </p:nvSpPr>
        <p:spPr>
          <a:xfrm>
            <a:off x="1393637" y="3500548"/>
            <a:ext cx="9404723" cy="8219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Миниатюрные модели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9B101E54-8F02-411F-BF05-89BC437D7AFD}"/>
              </a:ext>
            </a:extLst>
          </p:cNvPr>
          <p:cNvSpPr txBox="1">
            <a:spLocks/>
          </p:cNvSpPr>
          <p:nvPr/>
        </p:nvSpPr>
        <p:spPr>
          <a:xfrm>
            <a:off x="0" y="4409056"/>
            <a:ext cx="8022360" cy="2256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изготовители инструментов для мелких работ стараются купить пружины, которые будут при минимальном размере иметь отличные показатели.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 приспособлениям не нужно выдерживать большие нагрузки, главная их работа – поглощение и отдача накопленной энергии, способность быстро восстанавливать первоначальные параметры.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Ювелиры, часовщики и хирурги имеют в своем арсенале инструменты с пружинами растяжения и сжатия внутри механизм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7B1DB01-0BEA-47D5-B780-EF10BDCB8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360" y="1213886"/>
            <a:ext cx="3857478" cy="23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DAC97D-D067-40FD-8BED-C1DC40205E7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86" y="4265892"/>
            <a:ext cx="393382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96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39972-9BC0-4400-AB74-A9BEC64D4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420321"/>
            <a:ext cx="9404723" cy="886555"/>
          </a:xfrm>
        </p:spPr>
        <p:txBody>
          <a:bodyPr/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974787-AD25-46E1-B463-028F1FF68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6" y="1988263"/>
            <a:ext cx="11508508" cy="3839883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этой исследовательской работы о физике пружины, я узнал много нового, заинтересовался изучением физики, и лучше стал в ней разбираться.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Применяя методы эмпирического и теоретического характера, я изучил то, как появилась пружина,  ее многолетнюю эволюцию.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Нашел ответы на поставленные задачи и проблему, а именно: по какому же физическому принципу работает пружина, как ее изготавливают.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Пополнил свои знания, касательно разновидностей пружины, а также узнал, в каких областях применяют эту незначительную, на первый взгляд, но такую важную деталь – пружину.</a:t>
            </a:r>
          </a:p>
        </p:txBody>
      </p:sp>
    </p:spTree>
    <p:extLst>
      <p:ext uri="{BB962C8B-B14F-4D97-AF65-F5344CB8AC3E}">
        <p14:creationId xmlns:p14="http://schemas.microsoft.com/office/powerpoint/2010/main" val="346162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EC275-DA3A-4275-AD19-001711B7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8009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C4F0841E-BE1C-4715-9F16-6BE9B4070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3198"/>
            <a:ext cx="12247418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ru-RU" altLang="ru-RU" sz="2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ВВЕДЕНИЕ</a:t>
            </a:r>
            <a:r>
              <a:rPr kumimoji="0" lang="ru-RU" altLang="ru-RU" sz="2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3</a:t>
            </a:r>
            <a:endParaRPr kumimoji="0" lang="ru-RU" altLang="ru-RU" sz="2000" b="0" i="0" u="sng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lang="ru-RU" altLang="ru-RU" sz="2000" b="1" u="sng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Глава </a:t>
            </a:r>
            <a:r>
              <a:rPr lang="en-US" altLang="ru-RU" sz="2000" b="1" u="sng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</a:t>
            </a:r>
            <a:r>
              <a:rPr lang="ru-RU" altLang="ru-RU" sz="2000" b="1" u="sng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 Теоретическая часть</a:t>
            </a:r>
            <a:r>
              <a:rPr lang="ru-RU" altLang="ru-RU" sz="2000" b="1" u="sng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								4</a:t>
            </a:r>
            <a:endParaRPr kumimoji="0" lang="ru-RU" altLang="ru-RU" sz="2000" b="0" i="0" u="sng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ru-RU" altLang="ru-RU" sz="2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1.1</a:t>
            </a:r>
            <a:r>
              <a:rPr lang="ru-RU" alt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kumimoji="0" lang="ru-RU" altLang="ru-RU" sz="2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История возникновения пружины</a:t>
            </a:r>
            <a:r>
              <a:rPr kumimoji="0" lang="ru-RU" altLang="ru-RU" sz="2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								4</a:t>
            </a:r>
            <a:endParaRPr kumimoji="0" lang="ru-RU" altLang="ru-RU" sz="2000" b="0" i="0" u="sng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ru-RU" altLang="ru-RU" sz="2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1.2</a:t>
            </a:r>
            <a:r>
              <a:rPr lang="ru-RU" alt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kumimoji="0" lang="ru-RU" altLang="ru-RU" sz="2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Физический принцип действия пружины</a:t>
            </a:r>
            <a:r>
              <a:rPr kumimoji="0" lang="ru-RU" altLang="ru-RU" sz="2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5</a:t>
            </a:r>
            <a:endParaRPr kumimoji="0" lang="ru-RU" altLang="ru-RU" sz="2000" b="0" i="0" u="sng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ru-RU" altLang="ru-RU" sz="2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1.3</a:t>
            </a:r>
            <a:r>
              <a:rPr lang="ru-RU" alt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kumimoji="0" lang="ru-RU" altLang="ru-RU" sz="2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Из чего производят пружину</a:t>
            </a:r>
            <a:r>
              <a:rPr kumimoji="0" lang="ru-RU" altLang="ru-RU" sz="2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6</a:t>
            </a:r>
            <a:endParaRPr kumimoji="0" lang="ru-RU" altLang="ru-RU" sz="2000" b="0" i="0" u="sng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ru-RU" altLang="ru-RU" sz="2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1.4</a:t>
            </a:r>
            <a:r>
              <a:rPr lang="ru-RU" altLang="ru-RU" sz="20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kumimoji="0" lang="ru-RU" altLang="ru-RU" sz="2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Разновидности пружин</a:t>
            </a:r>
            <a:r>
              <a:rPr kumimoji="0" lang="ru-RU" altLang="ru-RU" sz="2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			7</a:t>
            </a:r>
            <a:endParaRPr kumimoji="0" lang="ru-RU" altLang="ru-RU" sz="2000" b="0" i="0" u="sng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ru-RU" altLang="ru-RU" sz="2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Глава </a:t>
            </a:r>
            <a:r>
              <a:rPr kumimoji="0" lang="en-US" altLang="ru-RU" sz="2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II</a:t>
            </a:r>
            <a:r>
              <a:rPr kumimoji="0" lang="ru-RU" altLang="ru-RU" sz="2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 Практическая часть</a:t>
            </a:r>
            <a:r>
              <a:rPr kumimoji="0" lang="ru-RU" altLang="ru-RU" sz="2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								8</a:t>
            </a:r>
            <a:endParaRPr kumimoji="0" lang="ru-RU" altLang="ru-RU" sz="2000" b="0" i="0" u="sng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ru-RU" altLang="ru-RU" sz="2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2.1 Области применения пружин</a:t>
            </a:r>
            <a:r>
              <a:rPr kumimoji="0" lang="ru-RU" altLang="ru-RU" sz="2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								8</a:t>
            </a:r>
            <a:endParaRPr kumimoji="0" lang="ru-RU" altLang="ru-RU" sz="2000" b="1" i="0" u="sng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  <a:hlinkClick r:id="rId10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ru-RU" altLang="ru-RU" sz="2000" b="1" i="0" u="sng" strike="noStrike" cap="none" normalizeH="0" baseline="0" dirty="0">
                <a:ln>
                  <a:noFill/>
                </a:ln>
                <a:solidFill>
                  <a:srgbClr val="58C1BA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Заключение</a:t>
            </a:r>
            <a:r>
              <a:rPr kumimoji="0" lang="ru-RU" altLang="ru-RU" sz="20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						                           </a:t>
            </a:r>
            <a:r>
              <a:rPr lang="ru-RU" altLang="ru-RU" b="1" u="sng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13</a:t>
            </a:r>
            <a:endParaRPr kumimoji="0" lang="ru-RU" altLang="ru-RU" b="1" i="0" u="sng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1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25CB9-B1A2-4A23-ADC1-1BDA7AC7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240214"/>
            <a:ext cx="9404723" cy="738773"/>
          </a:xfrm>
        </p:spPr>
        <p:txBody>
          <a:bodyPr/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9A8505-EC93-4714-8CE1-2CEF2ED1D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3017"/>
            <a:ext cx="12192000" cy="56849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знаний о создании, свойствах и назначений пружины.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изучить физический принцип действия, происхождение и создание пружины.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историю создания пружин;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какому физическому действию и принципу работает пружина;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производят пружину;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существуют разновидности пружин;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применения пружин.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механизмы накопления потенциальной энергии.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пружина.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изучение понятия «пружина» позволит увеличить уровень технических знаний и внедрить их в область профессиональной деятельности.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(изучение статей, абстрагирование, анализ);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Эмперические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(наблюдение)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77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9C45E-4011-4AE5-B5F0-89272C87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93" y="0"/>
            <a:ext cx="9404723" cy="1400530"/>
          </a:xfrm>
        </p:spPr>
        <p:txBody>
          <a:bodyPr/>
          <a:lstStyle/>
          <a:p>
            <a:pPr algn="ctr"/>
            <a:r>
              <a:rPr lang="ru-RU" altLang="ru-RU" sz="40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Глава 1. Теоретическая часть</a:t>
            </a:r>
            <a:br>
              <a:rPr lang="ru-RU" altLang="ru-RU" sz="40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1.1 История возникновения пружины</a:t>
            </a:r>
            <a:endParaRPr lang="ru-RU" sz="4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FFFC596-9885-4C7A-AA40-A21890F9D64E}"/>
              </a:ext>
            </a:extLst>
          </p:cNvPr>
          <p:cNvSpPr/>
          <p:nvPr/>
        </p:nvSpPr>
        <p:spPr>
          <a:xfrm>
            <a:off x="1117600" y="1400530"/>
            <a:ext cx="9956800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Впервые принципы работы пружины были использованы нашими предками в таких приспособлениях как ловушки для животных и охотничье оружие (лук).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5A2BA402-28D4-48EC-8A04-AF35E6C6EA79}"/>
              </a:ext>
            </a:extLst>
          </p:cNvPr>
          <p:cNvSpPr/>
          <p:nvPr/>
        </p:nvSpPr>
        <p:spPr>
          <a:xfrm>
            <a:off x="5398655" y="2068328"/>
            <a:ext cx="1394690" cy="38216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E0A7E2B-880A-4DEA-99B7-C7710B465F99}"/>
              </a:ext>
            </a:extLst>
          </p:cNvPr>
          <p:cNvSpPr/>
          <p:nvPr/>
        </p:nvSpPr>
        <p:spPr>
          <a:xfrm>
            <a:off x="1117600" y="2487386"/>
            <a:ext cx="9956800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В Бронзовом веке примером использования этих знаний можно считать щипчики для бровей, которые в то время стали привычным женским инструментом.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9D2E3178-3DE1-4294-A461-807DEEE8F247}"/>
              </a:ext>
            </a:extLst>
          </p:cNvPr>
          <p:cNvSpPr/>
          <p:nvPr/>
        </p:nvSpPr>
        <p:spPr>
          <a:xfrm>
            <a:off x="5398655" y="3147625"/>
            <a:ext cx="1394690" cy="38216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9D13636-FB9D-4E06-8218-B34F31FA6ED5}"/>
              </a:ext>
            </a:extLst>
          </p:cNvPr>
          <p:cNvSpPr/>
          <p:nvPr/>
        </p:nvSpPr>
        <p:spPr>
          <a:xfrm>
            <a:off x="1117600" y="3546438"/>
            <a:ext cx="9956800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В третьем веке до нашей эры греческий инженер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Ктесибий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Александрийский разработал новый процесс изготовления «упругой бронзы»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9D2D8DC6-798F-496A-BD90-4E6A67E468BA}"/>
              </a:ext>
            </a:extLst>
          </p:cNvPr>
          <p:cNvSpPr/>
          <p:nvPr/>
        </p:nvSpPr>
        <p:spPr>
          <a:xfrm>
            <a:off x="5398655" y="4211052"/>
            <a:ext cx="1394690" cy="38216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4F353F2-6D29-44BE-A3F0-106499CAB888}"/>
              </a:ext>
            </a:extLst>
          </p:cNvPr>
          <p:cNvSpPr/>
          <p:nvPr/>
        </p:nvSpPr>
        <p:spPr>
          <a:xfrm>
            <a:off x="1117600" y="4605490"/>
            <a:ext cx="9956800" cy="3693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Привычные современному миру пружины в виде спирали появились в пятнадцатом веке.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id="{D5F83E8B-81B5-4476-8245-526CEF9F6DD8}"/>
              </a:ext>
            </a:extLst>
          </p:cNvPr>
          <p:cNvSpPr/>
          <p:nvPr/>
        </p:nvSpPr>
        <p:spPr>
          <a:xfrm>
            <a:off x="5398654" y="4987093"/>
            <a:ext cx="1394690" cy="382167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FAF497D-B627-4711-92C1-7FE98D94A3A2}"/>
              </a:ext>
            </a:extLst>
          </p:cNvPr>
          <p:cNvSpPr/>
          <p:nvPr/>
        </p:nvSpPr>
        <p:spPr>
          <a:xfrm>
            <a:off x="1117600" y="5418097"/>
            <a:ext cx="9956800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В 18 веке использовались машины для навивки пружин. Такая машина представляла собой станок с закрепленным на ней стержнем. На стержень накручивалась проволока с катушки.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3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DDB03-6C46-4D37-BB41-E1152F7D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74027"/>
            <a:ext cx="9404723" cy="1400530"/>
          </a:xfrm>
        </p:spPr>
        <p:txBody>
          <a:bodyPr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Физический принцип действия пружины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837123-8BC7-41D5-A2B0-17DB4892E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655" y="2019163"/>
            <a:ext cx="6807200" cy="249775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научное объяснение действия пружины предложил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Гук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17 веке.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ученый сформулировал закон физики, согласно которому деформация, возникающая в упругом теле, пропорциональна приложенному к этому телу усилию.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B630DA-0A1F-47FC-A872-B02141F96A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0" y="1474557"/>
            <a:ext cx="3529706" cy="39088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2396998-74F0-492B-8938-858C5331C908}"/>
              </a:ext>
            </a:extLst>
          </p:cNvPr>
          <p:cNvSpPr/>
          <p:nvPr/>
        </p:nvSpPr>
        <p:spPr>
          <a:xfrm>
            <a:off x="0" y="5383443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действия: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Пружины обладают свойством растягиваться и сжиматься под воздействием внешней силы и возвращаться в исходное состояние, когда воздействие прекращается.</a:t>
            </a:r>
          </a:p>
        </p:txBody>
      </p:sp>
    </p:spTree>
    <p:extLst>
      <p:ext uri="{BB962C8B-B14F-4D97-AF65-F5344CB8AC3E}">
        <p14:creationId xmlns:p14="http://schemas.microsoft.com/office/powerpoint/2010/main" val="223974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FEB84-6A7B-4711-B530-D41015074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40373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Из чего производят пружину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89D221-41A3-4755-A76F-C40CF4500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137892"/>
            <a:ext cx="12192000" cy="27201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ГОСТами и техническими требованиями, пружины сжатия могут быть произведены из таких металлов и сплавов, как:</a:t>
            </a:r>
          </a:p>
          <a:p>
            <a:pPr lvl="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нержавеющая сталь;</a:t>
            </a:r>
          </a:p>
          <a:p>
            <a:pPr lvl="0" font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бериллиевая бронза;</a:t>
            </a:r>
          </a:p>
          <a:p>
            <a:pPr lvl="0" font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кремнемарганцевая высокоуглеродистая сталь;</a:t>
            </a:r>
          </a:p>
          <a:p>
            <a:pPr lvl="0" font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бронза;</a:t>
            </a:r>
          </a:p>
          <a:p>
            <a:pPr lvl="0" font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титановые и никелевые сплавы и др.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91FB3EB-46CF-4176-A4B5-FEDFC6186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7656065"/>
              </p:ext>
            </p:extLst>
          </p:nvPr>
        </p:nvGraphicFramePr>
        <p:xfrm>
          <a:off x="1099126" y="956100"/>
          <a:ext cx="9735127" cy="348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443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58D7E-830F-4227-B34A-7010A20F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93" y="138682"/>
            <a:ext cx="9404723" cy="812664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Разновидности пружин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3189A05-3DD7-4DCB-89A6-DFBA6C554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2"/>
          <a:stretch/>
        </p:blipFill>
        <p:spPr bwMode="auto">
          <a:xfrm>
            <a:off x="495300" y="1043711"/>
            <a:ext cx="11201400" cy="560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231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F90FB-9A9A-4715-A72D-17D80F5B5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304936"/>
            <a:ext cx="9404723" cy="140053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Практическая часть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Области применения пружин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FB333C-7144-4477-BC0D-9B81D134D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10" y="2126674"/>
            <a:ext cx="10326254" cy="41954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области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применения пружин: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атомная энергетика;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металлургия;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военная промышленность;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аграрное дело;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бытовая сфера;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на предприятиях;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миниатюрных изделий.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255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7D8C2-A989-42A9-954A-79CBB329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894" y="489664"/>
            <a:ext cx="9404723" cy="812664"/>
          </a:xfrm>
        </p:spPr>
        <p:txBody>
          <a:bodyPr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Атомная энергетика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1B83AB-CAC0-410A-B32B-1F7A0D63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9718"/>
            <a:ext cx="8581199" cy="419548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важная отрасль, без которой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функционирование современного мира,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может обойтись без пружин сжатия.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используются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пружинных подвесок стационарных и турбинных трубопроводов.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требование к изделиям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способность выдерживать перепады температур (от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-100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Цельсия), бесперебойное функционирование в экстремальных условиях при рабочих деформациях 70 и 140 мм.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50E71D-4AF5-4F43-AB91-1692622ECA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71" y="1849718"/>
            <a:ext cx="2937308" cy="386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30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85</TotalTime>
  <Words>659</Words>
  <Application>Microsoft Office PowerPoint</Application>
  <PresentationFormat>Широкоэкранный</PresentationFormat>
  <Paragraphs>103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Courier New</vt:lpstr>
      <vt:lpstr>Times New Roman</vt:lpstr>
      <vt:lpstr>Wingdings 3</vt:lpstr>
      <vt:lpstr>Ион</vt:lpstr>
      <vt:lpstr>Презентация PowerPoint</vt:lpstr>
      <vt:lpstr>СОДЕРЖАНИЕ</vt:lpstr>
      <vt:lpstr>ВВЕДЕНИЕ</vt:lpstr>
      <vt:lpstr>Глава 1. Теоретическая часть 1.1 История возникновения пружины</vt:lpstr>
      <vt:lpstr>1.2. Физический принцип действия пружины</vt:lpstr>
      <vt:lpstr>1.3 Из чего производят пружину</vt:lpstr>
      <vt:lpstr>1.4 Разновидности пружин</vt:lpstr>
      <vt:lpstr>Глава 2. Практическая часть 2.1 Области применения пружин</vt:lpstr>
      <vt:lpstr>Атомная энергетика</vt:lpstr>
      <vt:lpstr>Металлургия</vt:lpstr>
      <vt:lpstr>Аграрное дело</vt:lpstr>
      <vt:lpstr>Оборудование на предприятиях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Данил Кривонос</dc:creator>
  <cp:lastModifiedBy>vseva</cp:lastModifiedBy>
  <cp:revision>6</cp:revision>
  <dcterms:created xsi:type="dcterms:W3CDTF">2022-02-07T10:23:17Z</dcterms:created>
  <dcterms:modified xsi:type="dcterms:W3CDTF">2022-04-17T11:59:31Z</dcterms:modified>
</cp:coreProperties>
</file>