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6" r:id="rId2"/>
    <p:sldId id="290" r:id="rId3"/>
    <p:sldId id="258" r:id="rId4"/>
    <p:sldId id="291" r:id="rId5"/>
    <p:sldId id="267" r:id="rId6"/>
    <p:sldId id="280" r:id="rId7"/>
    <p:sldId id="270" r:id="rId8"/>
    <p:sldId id="272" r:id="rId9"/>
    <p:sldId id="275" r:id="rId10"/>
    <p:sldId id="283" r:id="rId11"/>
    <p:sldId id="284" r:id="rId12"/>
    <p:sldId id="289" r:id="rId13"/>
    <p:sldId id="295" r:id="rId14"/>
    <p:sldId id="293" r:id="rId15"/>
    <p:sldId id="296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DBD3"/>
    <a:srgbClr val="E6E3D0"/>
    <a:srgbClr val="E1DEC5"/>
    <a:srgbClr val="5CC0CA"/>
    <a:srgbClr val="A63693"/>
    <a:srgbClr val="3C1CC4"/>
    <a:srgbClr val="1ED21A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44" autoAdjust="0"/>
    <p:restoredTop sz="94728" autoAdjust="0"/>
  </p:normalViewPr>
  <p:slideViewPr>
    <p:cSldViewPr>
      <p:cViewPr varScale="1">
        <p:scale>
          <a:sx n="74" d="100"/>
          <a:sy n="74" d="100"/>
        </p:scale>
        <p:origin x="88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" name="Group 1027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5" name="Rectangle 1028"/>
              <p:cNvSpPr>
                <a:spLocks noChangeArrowheads="1"/>
              </p:cNvSpPr>
              <p:nvPr/>
            </p:nvSpPr>
            <p:spPr bwMode="ltGray"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6" name="Group 1029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18" name="Line 1030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9" name="Line 1031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" name="Line 1032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1" name="Line 1033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" name="Line 1034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3" name="Line 1035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4" name="Line 1036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5" name="Line 1037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6" name="Line 1038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7" name="Line 1039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8" name="Line 1040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9" name="Line 1041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0" name="Line 1042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1" name="Line 1043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2" name="Line 1044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3" name="Line 1045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4" name="Line 1046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5" name="Line 1047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6" name="Line 1048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7" name="Line 1049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8" name="Line 1050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9" name="Line 1051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0" name="Line 1052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" name="Line 1053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2" name="Line 1054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3" name="Line 1055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4" name="Line 1056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5" name="Line 1057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6" name="Line 1058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7" name="Line 1059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8" name="Line 1060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9" name="Line 1061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0" name="Line 1062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1" name="Line 1063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2" name="Line 1064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3" name="Line 1065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4" name="Line 1066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5" name="Line 1067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6" name="Line 1068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7" name="Line 1069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8" name="Line 1070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9" name="Line 1071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0" name="Line 1072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1" name="Line 1073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2" name="Line 1074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3" name="Line 1075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4" name="Line 1076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5" name="Line 1077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6" name="Line 1078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7" name="Line 1079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8" name="Line 1080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17" name="Line 1081"/>
              <p:cNvSpPr>
                <a:spLocks noChangeShapeType="1"/>
              </p:cNvSpPr>
              <p:nvPr/>
            </p:nvSpPr>
            <p:spPr bwMode="ltGray">
              <a:xfrm>
                <a:off x="5568" y="0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6" name="Group 1082"/>
            <p:cNvGrpSpPr>
              <a:grpSpLocks/>
            </p:cNvGrpSpPr>
            <p:nvPr userDrawn="1"/>
          </p:nvGrpSpPr>
          <p:grpSpPr bwMode="auto"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11" name="Line 1083"/>
              <p:cNvSpPr>
                <a:spLocks noChangeShapeType="1"/>
              </p:cNvSpPr>
              <p:nvPr/>
            </p:nvSpPr>
            <p:spPr bwMode="ltGray">
              <a:xfrm>
                <a:off x="506" y="559"/>
                <a:ext cx="0" cy="17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Line 1084"/>
              <p:cNvSpPr>
                <a:spLocks noChangeShapeType="1"/>
              </p:cNvSpPr>
              <p:nvPr/>
            </p:nvSpPr>
            <p:spPr bwMode="ltGray">
              <a:xfrm flipH="1" flipV="1">
                <a:off x="3" y="1924"/>
                <a:ext cx="32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Line 1085"/>
              <p:cNvSpPr>
                <a:spLocks noChangeShapeType="1"/>
              </p:cNvSpPr>
              <p:nvPr/>
            </p:nvSpPr>
            <p:spPr bwMode="ltGray">
              <a:xfrm flipH="1" flipV="1">
                <a:off x="384" y="938"/>
                <a:ext cx="38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Arc 1086"/>
              <p:cNvSpPr>
                <a:spLocks/>
              </p:cNvSpPr>
              <p:nvPr/>
            </p:nvSpPr>
            <p:spPr bwMode="ltGray">
              <a:xfrm rot="16200000" flipH="1">
                <a:off x="426" y="860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7" name="Group 1087"/>
            <p:cNvGrpSpPr>
              <a:grpSpLocks/>
            </p:cNvGrpSpPr>
            <p:nvPr userDrawn="1"/>
          </p:nvGrpSpPr>
          <p:grpSpPr bwMode="auto"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8" name="Line 1088"/>
              <p:cNvSpPr>
                <a:spLocks noChangeShapeType="1"/>
              </p:cNvSpPr>
              <p:nvPr/>
            </p:nvSpPr>
            <p:spPr bwMode="ltGray">
              <a:xfrm flipV="1">
                <a:off x="1480" y="3442"/>
                <a:ext cx="38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Line 1089"/>
              <p:cNvSpPr>
                <a:spLocks noChangeShapeType="1"/>
              </p:cNvSpPr>
              <p:nvPr/>
            </p:nvSpPr>
            <p:spPr bwMode="ltGray">
              <a:xfrm flipH="1">
                <a:off x="5172" y="1952"/>
                <a:ext cx="0" cy="18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Arc 1090"/>
              <p:cNvSpPr>
                <a:spLocks/>
              </p:cNvSpPr>
              <p:nvPr/>
            </p:nvSpPr>
            <p:spPr bwMode="ltGray">
              <a:xfrm rot="5400000">
                <a:off x="5097" y="3347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52291" name="Rectangle 1091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2292" name="Rectangle 1092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9" name="Rectangle 109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" name="Rectangle 109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" name="Rectangle 109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1A3709-50A1-4000-A0F3-CE67C43B7F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F1256-3368-4102-9968-8EE9EB906D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10350" y="304800"/>
            <a:ext cx="200025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84835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40202-2053-474F-BC0C-940DD7CDAD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693CE-2EDF-43DB-B252-D52BE67A8A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58C49-A5BF-4902-B5F5-9ECB703E5C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38200" y="19050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800600" y="19050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838200" y="40386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EF917-31C2-4155-A328-E57504AD8E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09600" y="304800"/>
            <a:ext cx="80010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A5AA8-1A91-479F-B126-64AD9014F0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35B36-B40B-4144-A6DD-C121D7E3FE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8E5FB-6DB9-49F8-B58A-BCF1E23F8C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8988D-5005-489B-A219-DF9179CA57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B9384-770B-416C-AE86-81F8A5C28E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7533A-4421-43D6-9B7A-577121AFCD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E6783-DB60-47F8-A36D-4FE6029E71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59687-4285-49A7-827C-C876A6A714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91214-E7C4-4838-BBCC-CAABBA9C37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1039" name="Group 4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51205" name="Line 5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1206" name="Line 6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1207" name="Line 7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1208" name="Line 8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1209" name="Line 9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1210" name="Line 10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1211" name="Line 11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1212" name="Line 12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1213" name="Line 13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1214" name="Line 14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1215" name="Line 15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1216" name="Line 16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1217" name="Line 17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1218" name="Line 18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1219" name="Line 19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1220" name="Line 20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1221" name="Line 21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1222" name="Line 22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1223" name="Line 23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1224" name="Line 24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1225" name="Line 25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1226" name="Line 26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1040" name="Group 27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51228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1229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1230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1231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1232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1233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1234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1235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1236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1237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1238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1239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1240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1241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1242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1243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1244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1245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1246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1247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1248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1249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1250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1251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1252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1253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1254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1255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1256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sp>
          <p:nvSpPr>
            <p:cNvPr id="51257" name="Rectangle 57" descr="60%"/>
            <p:cNvSpPr>
              <a:spLocks noChangeArrowheads="1"/>
            </p:cNvSpPr>
            <p:nvPr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258" name="Line 58"/>
            <p:cNvSpPr>
              <a:spLocks noChangeShapeType="1"/>
            </p:cNvSpPr>
            <p:nvPr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35" name="Group 59"/>
            <p:cNvGrpSpPr>
              <a:grpSpLocks/>
            </p:cNvGrpSpPr>
            <p:nvPr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51260" name="Line 60"/>
              <p:cNvSpPr>
                <a:spLocks noChangeShapeType="1"/>
              </p:cNvSpPr>
              <p:nvPr/>
            </p:nvSpPr>
            <p:spPr bwMode="ltGray">
              <a:xfrm flipH="1">
                <a:off x="96" y="1038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261" name="Line 61"/>
              <p:cNvSpPr>
                <a:spLocks noChangeShapeType="1"/>
              </p:cNvSpPr>
              <p:nvPr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262" name="Arc 62"/>
              <p:cNvSpPr>
                <a:spLocks/>
              </p:cNvSpPr>
              <p:nvPr/>
            </p:nvSpPr>
            <p:spPr bwMode="ltGray">
              <a:xfrm flipH="1">
                <a:off x="218" y="916"/>
                <a:ext cx="238" cy="240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027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1265" name="Rectangle 6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66" name="Rectangle 6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67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9F08CCCA-7083-4CDA-87B1-D6F69F7042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</p:sldLayoutIdLst>
  <p:transition spd="med" advClick="0">
    <p:dissolv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pitchFamily="2" charset="2"/>
        <a:buBlip>
          <a:blip r:embed="rId18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openxmlformats.org/officeDocument/2006/relationships/image" Target="../media/image9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1285852" y="5500702"/>
            <a:ext cx="6143668" cy="1924050"/>
          </a:xfrm>
        </p:spPr>
        <p:txBody>
          <a:bodyPr/>
          <a:lstStyle/>
          <a:p>
            <a:pPr algn="ctr" eaLnBrk="1" hangingPunct="1"/>
            <a:r>
              <a:rPr lang="ru-RU" sz="18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>
                    <a:lumMod val="75000"/>
                  </a:schemeClr>
                </a:solidFill>
                <a:latin typeface="Bookman Old Style" pitchFamily="18" charset="0"/>
                <a:cs typeface="Arial" pitchFamily="34" charset="0"/>
              </a:rPr>
              <a:t>Автор:</a:t>
            </a:r>
          </a:p>
          <a:p>
            <a:pPr algn="ctr" eaLnBrk="1" hangingPunct="1"/>
            <a:r>
              <a:rPr lang="ru-RU" sz="16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>
                    <a:lumMod val="75000"/>
                  </a:schemeClr>
                </a:solidFill>
                <a:latin typeface="Bookman Old Style" pitchFamily="18" charset="0"/>
                <a:cs typeface="Arial" pitchFamily="34" charset="0"/>
              </a:rPr>
              <a:t>учитель информатики  МБОУ УСОШ №4 </a:t>
            </a:r>
          </a:p>
          <a:p>
            <a:pPr algn="ctr" eaLnBrk="1" hangingPunct="1"/>
            <a:r>
              <a:rPr lang="ru-RU" sz="1600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tx1">
                    <a:lumMod val="75000"/>
                  </a:schemeClr>
                </a:solidFill>
                <a:latin typeface="Bookman Old Style" pitchFamily="18" charset="0"/>
                <a:cs typeface="Arial" pitchFamily="34" charset="0"/>
              </a:rPr>
              <a:t>Савкин К.И.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1285852" y="214290"/>
            <a:ext cx="6705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40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Bookman Old Style" pitchFamily="18" charset="0"/>
              </a:rPr>
              <a:t>Информация и информационные </a:t>
            </a:r>
            <a:r>
              <a:rPr lang="ru-RU" sz="4400" dirty="0" smtClean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Bookman Old Style" pitchFamily="18" charset="0"/>
              </a:rPr>
              <a:t>процессы</a:t>
            </a:r>
            <a:endParaRPr lang="ru-RU" sz="4400" dirty="0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31746" name="Picture 2" descr="https://clipart-best.com/img/laptop/laptop-clip-art-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2143116"/>
            <a:ext cx="4261671" cy="328614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300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2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autoUpdateAnimBg="0"/>
      <p:bldP spid="27653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419100"/>
            <a:ext cx="7772400" cy="1143000"/>
          </a:xfrm>
        </p:spPr>
        <p:txBody>
          <a:bodyPr/>
          <a:lstStyle/>
          <a:p>
            <a:pPr algn="ctr" eaLnBrk="1" hangingPunct="1"/>
            <a:r>
              <a:rPr lang="ru-RU" sz="24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Хранение информации в компьютере</a:t>
            </a:r>
          </a:p>
        </p:txBody>
      </p:sp>
      <p:sp>
        <p:nvSpPr>
          <p:cNvPr id="66564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2471350" y="710083"/>
            <a:ext cx="6367849" cy="13716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ru-RU" sz="2000" dirty="0" smtClean="0">
                <a:latin typeface="Bookman Old Style" pitchFamily="18" charset="0"/>
              </a:rPr>
              <a:t>Для  переноса и хранения данных используют гибкие магнитные диски (дискеты). Емкость такого диска равна 1,44 Мбайт.</a:t>
            </a:r>
          </a:p>
        </p:txBody>
      </p:sp>
      <p:pic>
        <p:nvPicPr>
          <p:cNvPr id="66566" name="Picture 6" descr="bs00200_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653289"/>
            <a:ext cx="1614736" cy="1293135"/>
          </a:xfrm>
          <a:noFill/>
        </p:spPr>
      </p:pic>
      <p:sp>
        <p:nvSpPr>
          <p:cNvPr id="66569" name="Rectangle 9"/>
          <p:cNvSpPr>
            <a:spLocks noChangeArrowheads="1"/>
          </p:cNvSpPr>
          <p:nvPr/>
        </p:nvSpPr>
        <p:spPr bwMode="auto">
          <a:xfrm>
            <a:off x="2471350" y="4093217"/>
            <a:ext cx="66726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ru-RU" sz="2000" dirty="0">
                <a:solidFill>
                  <a:srgbClr val="002060"/>
                </a:solidFill>
                <a:latin typeface="Bookman Old Style" pitchFamily="18" charset="0"/>
              </a:rPr>
              <a:t>Для  переноса и хранения больших объемов данных используют лазерные компакт-диски, получившие обозначение</a:t>
            </a:r>
            <a:r>
              <a:rPr lang="en-US" sz="2000" dirty="0">
                <a:solidFill>
                  <a:srgbClr val="002060"/>
                </a:solidFill>
                <a:latin typeface="Bookman Old Style" pitchFamily="18" charset="0"/>
              </a:rPr>
              <a:t> CD</a:t>
            </a:r>
            <a:r>
              <a:rPr lang="ru-RU" sz="2000" dirty="0">
                <a:solidFill>
                  <a:srgbClr val="002060"/>
                </a:solidFill>
                <a:latin typeface="Bookman Old Style" pitchFamily="18" charset="0"/>
              </a:rPr>
              <a:t>. Емкость такого диска 650 – 700 Мбайт.</a:t>
            </a:r>
          </a:p>
        </p:txBody>
      </p:sp>
      <p:sp>
        <p:nvSpPr>
          <p:cNvPr id="66570" name="Rectangle 10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307390" y="1946424"/>
            <a:ext cx="6324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ru-RU" sz="2000" dirty="0">
                <a:solidFill>
                  <a:srgbClr val="002060"/>
                </a:solidFill>
                <a:latin typeface="Bookman Old Style" pitchFamily="18" charset="0"/>
              </a:rPr>
              <a:t>Жесткий диск делается из металла и покрывается магнитным слоем. Несколько таких дисков собираются в пакет. Благодаря такой конструкции жесткий диск может хранить намного больше информации, чем дискета.  Емкость такого диска измеряется в гигабайтах.</a:t>
            </a:r>
          </a:p>
        </p:txBody>
      </p:sp>
      <p:pic>
        <p:nvPicPr>
          <p:cNvPr id="66571" name="Picture 11" descr="bs00184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84" y="4221088"/>
            <a:ext cx="1905000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2" name="Picture 12" descr="жесткий дис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8600" y="1984696"/>
            <a:ext cx="1879600" cy="150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6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6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 autoUpdateAnimBg="0"/>
      <p:bldP spid="66564" grpId="0" build="p" autoUpdateAnimBg="0" advAuto="0"/>
      <p:bldP spid="66569" grpId="0" autoUpdateAnimBg="0"/>
      <p:bldP spid="66570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-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ru-RU" sz="24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Обработка информации в компьютере</a:t>
            </a:r>
          </a:p>
        </p:txBody>
      </p:sp>
      <p:sp>
        <p:nvSpPr>
          <p:cNvPr id="6758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472634" y="655574"/>
            <a:ext cx="8153400" cy="49530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Для обработки информации в компьютере есть несколько специальных микросхем, одна из которых, главная, называется центральным процессором. </a:t>
            </a:r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Центральный </a:t>
            </a:r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процессор </a:t>
            </a:r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отвечает </a:t>
            </a:r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за обработку </a:t>
            </a:r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информации </a:t>
            </a:r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и за </a:t>
            </a:r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управление другими </a:t>
            </a:r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устройствами  компьютера.</a:t>
            </a:r>
            <a:endParaRPr lang="ru-RU" sz="2000" b="1" dirty="0" smtClean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67589" name="Picture 5" descr="Bd0693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1340768"/>
            <a:ext cx="202723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517766" y="2679462"/>
            <a:ext cx="63853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Вывод информации в компьютере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52200" y="3141127"/>
            <a:ext cx="53879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2000" dirty="0">
                <a:solidFill>
                  <a:srgbClr val="002060"/>
                </a:solidFill>
                <a:latin typeface="Bookman Old Style" panose="02050604050505020204" pitchFamily="18" charset="0"/>
              </a:rPr>
              <a:t>I. </a:t>
            </a:r>
            <a:r>
              <a:rPr lang="ru-RU" sz="2000" dirty="0">
                <a:solidFill>
                  <a:srgbClr val="002060"/>
                </a:solidFill>
                <a:latin typeface="Bookman Old Style" panose="02050604050505020204" pitchFamily="18" charset="0"/>
              </a:rPr>
              <a:t>Принтер - выводит на бумагу тексты и картинки, подготовленные на </a:t>
            </a:r>
            <a:r>
              <a:rPr lang="ru-RU" sz="20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компьютере. Наиболее </a:t>
            </a:r>
            <a:r>
              <a:rPr lang="ru-RU" sz="2000" dirty="0">
                <a:solidFill>
                  <a:srgbClr val="002060"/>
                </a:solidFill>
                <a:latin typeface="Bookman Old Style" panose="02050604050505020204" pitchFamily="18" charset="0"/>
              </a:rPr>
              <a:t>распространены матричные, </a:t>
            </a:r>
            <a:r>
              <a:rPr lang="ru-RU" sz="20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струйные </a:t>
            </a:r>
            <a:r>
              <a:rPr lang="ru-RU" sz="2000" dirty="0">
                <a:solidFill>
                  <a:srgbClr val="002060"/>
                </a:solidFill>
                <a:latin typeface="Bookman Old Style" panose="02050604050505020204" pitchFamily="18" charset="0"/>
              </a:rPr>
              <a:t>и лазерные принтеры.</a:t>
            </a:r>
          </a:p>
        </p:txBody>
      </p:sp>
      <p:pic>
        <p:nvPicPr>
          <p:cNvPr id="7" name="Picture 8" descr="bs00136_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950632" y="2940483"/>
            <a:ext cx="1905000" cy="1800225"/>
          </a:xfrm>
          <a:noFill/>
        </p:spPr>
      </p:pic>
      <p:sp>
        <p:nvSpPr>
          <p:cNvPr id="4" name="Прямоугольник 3"/>
          <p:cNvSpPr/>
          <p:nvPr/>
        </p:nvSpPr>
        <p:spPr>
          <a:xfrm>
            <a:off x="517766" y="4861532"/>
            <a:ext cx="68034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2000" dirty="0">
                <a:solidFill>
                  <a:srgbClr val="002060"/>
                </a:solidFill>
                <a:latin typeface="Bookman Old Style" panose="02050604050505020204" pitchFamily="18" charset="0"/>
              </a:rPr>
              <a:t>II. </a:t>
            </a:r>
            <a:r>
              <a:rPr lang="ru-RU" sz="2000" dirty="0">
                <a:solidFill>
                  <a:srgbClr val="002060"/>
                </a:solidFill>
                <a:latin typeface="Bookman Old Style" panose="02050604050505020204" pitchFamily="18" charset="0"/>
              </a:rPr>
              <a:t>Плоттер – выводит на бумагу графические данные – выполняет качественные цветные печатные   копии   сложных  схем, графиков, чертежей, географических  карт, архитектурных проектов.</a:t>
            </a:r>
            <a:endParaRPr lang="ru-RU" sz="20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9" name="Picture 10" descr="Ag00004_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00768" y="4750718"/>
            <a:ext cx="16002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 autoUpdateAnimBg="0"/>
      <p:bldP spid="67587" grpId="0" build="p" autoUpdateAnimBg="0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604036" y="245963"/>
            <a:ext cx="8153400" cy="3276600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en-US" sz="20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III. </a:t>
            </a:r>
            <a:r>
              <a:rPr lang="ru-RU" sz="20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Устройства звукового вывода</a:t>
            </a:r>
            <a:r>
              <a:rPr lang="en-US" sz="20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–</a:t>
            </a:r>
            <a:endParaRPr lang="ru-RU" sz="2000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algn="just" eaLnBrk="1" hangingPunct="1">
              <a:buFont typeface="Wingdings" pitchFamily="2" charset="2"/>
              <a:buNone/>
            </a:pPr>
            <a:r>
              <a:rPr lang="ru-RU" sz="20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обеспечивают вывод и воспроизведение 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ru-RU" sz="20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звуковой    информации:    музыки, 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ru-RU" sz="20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человеческого голоса и т.д. Для 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ru-RU" sz="20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этого предназначены динамики, 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ru-RU" sz="20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колонки, наушники.</a:t>
            </a:r>
          </a:p>
          <a:p>
            <a:pPr algn="just" eaLnBrk="1" hangingPunct="1">
              <a:buFont typeface="Wingdings" pitchFamily="2" charset="2"/>
              <a:buNone/>
            </a:pPr>
            <a:endParaRPr lang="ru-RU" sz="2000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76807" name="Picture 7" descr="Bs01018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623" y="2461408"/>
            <a:ext cx="1700213" cy="159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8" name="Picture 8" descr="En00615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207566"/>
            <a:ext cx="2090737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9" name="Rectangle 9"/>
          <p:cNvSpPr>
            <a:spLocks noChangeArrowheads="1"/>
          </p:cNvSpPr>
          <p:nvPr/>
        </p:nvSpPr>
        <p:spPr bwMode="auto">
          <a:xfrm>
            <a:off x="2819400" y="2571206"/>
            <a:ext cx="63246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2000" dirty="0">
                <a:solidFill>
                  <a:srgbClr val="002060"/>
                </a:solidFill>
                <a:latin typeface="Bookman Old Style" panose="02050604050505020204" pitchFamily="18" charset="0"/>
              </a:rPr>
              <a:t>IV. </a:t>
            </a:r>
            <a:r>
              <a:rPr lang="ru-RU" sz="2000" dirty="0">
                <a:solidFill>
                  <a:srgbClr val="002060"/>
                </a:solidFill>
                <a:latin typeface="Bookman Old Style" panose="02050604050505020204" pitchFamily="18" charset="0"/>
              </a:rPr>
              <a:t>Монитор – выводит информацию, </a:t>
            </a:r>
          </a:p>
          <a:p>
            <a:pPr>
              <a:spcBef>
                <a:spcPct val="5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ru-RU" sz="2000" dirty="0">
                <a:solidFill>
                  <a:srgbClr val="002060"/>
                </a:solidFill>
                <a:latin typeface="Bookman Old Style" panose="02050604050505020204" pitchFamily="18" charset="0"/>
              </a:rPr>
              <a:t>имеющуюся в компьютере на экран.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819400" y="3557284"/>
            <a:ext cx="43909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Кодирование информации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54280" y="4050063"/>
            <a:ext cx="815985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385763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dirty="0">
                <a:solidFill>
                  <a:srgbClr val="002060"/>
                </a:solidFill>
                <a:latin typeface="Bookman Old Style" panose="02050604050505020204" pitchFamily="18" charset="0"/>
              </a:rPr>
              <a:t>Для того, чтобы информацию сохранить, ее надо закодировать. Любая информация всегда хранится в виде кодов. </a:t>
            </a:r>
            <a:r>
              <a:rPr lang="ru-RU" sz="200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Система </a:t>
            </a:r>
            <a:r>
              <a:rPr lang="ru-RU" sz="2000" dirty="0">
                <a:solidFill>
                  <a:srgbClr val="002060"/>
                </a:solidFill>
                <a:latin typeface="Bookman Old Style" panose="02050604050505020204" pitchFamily="18" charset="0"/>
              </a:rPr>
              <a:t>такого кодирования – это обыкновенная азбука. Жители других стран те же самые слова запишут по-другому, другими буквами – у них своя азбука. В некоторых странах вместо букв используют иероглифы – это еще более сложный способ кодирования информации. Можно кодировать и звуки: мелодию можно записать с помощью нот. В виде кодов хранятся и изображения.</a:t>
            </a:r>
          </a:p>
        </p:txBody>
      </p:sp>
    </p:spTree>
  </p:cSld>
  <p:clrMapOvr>
    <a:masterClrMapping/>
  </p:clrMapOvr>
  <p:transition spd="med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768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76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768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768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768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6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6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76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6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6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4" grpId="0" build="p" autoUpdateAnimBg="0" advAuto="0"/>
      <p:bldP spid="76809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99392"/>
            <a:ext cx="7772400" cy="762000"/>
          </a:xfrm>
        </p:spPr>
        <p:txBody>
          <a:bodyPr/>
          <a:lstStyle/>
          <a:p>
            <a:pPr algn="ctr" eaLnBrk="1" hangingPunct="1"/>
            <a:endParaRPr lang="ru-RU" sz="2400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8704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19100" y="662608"/>
            <a:ext cx="8153400" cy="4876800"/>
          </a:xfrm>
        </p:spPr>
        <p:txBody>
          <a:bodyPr/>
          <a:lstStyle/>
          <a:p>
            <a:pPr marL="0" indent="385763"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Для того, чтобы информацию сохранить, ее надо закодировать. Любая информация всегда хранится в виде кодов. Когда мы пишем что-то в тетради, мы на самом деле кодируем информацию с помощью специальных символов. Эти символы всем знакомы – они называются буквами. И система такого кодирования – это обыкновенная азбука. Жители других стран те же самые слова запишут по-другому, другими буквами – у них своя азбука. В некоторых странах вместо букв используют иероглифы – это еще более сложный способ кодирования информации. Можно кодировать и звуки: мелодию можно записать с помощью нот</a:t>
            </a:r>
            <a:r>
              <a:rPr lang="ru-RU" sz="20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. В </a:t>
            </a:r>
            <a:r>
              <a:rPr lang="ru-RU" sz="20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виде кодов хранятся и изображения.</a:t>
            </a:r>
          </a:p>
        </p:txBody>
      </p:sp>
    </p:spTree>
  </p:cSld>
  <p:clrMapOvr>
    <a:masterClrMapping/>
  </p:clrMapOvr>
  <p:transition spd="med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 autoUpdateAnimBg="0"/>
      <p:bldP spid="87043" grpId="0" build="p" autoUpdateAnimBg="0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762000"/>
          </a:xfrm>
        </p:spPr>
        <p:txBody>
          <a:bodyPr/>
          <a:lstStyle/>
          <a:p>
            <a:pPr algn="ctr" eaLnBrk="1" hangingPunct="1"/>
            <a:r>
              <a:rPr 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Декодирование информации</a:t>
            </a:r>
          </a:p>
        </p:txBody>
      </p:sp>
      <p:sp>
        <p:nvSpPr>
          <p:cNvPr id="82948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467544" y="1037142"/>
            <a:ext cx="8001000" cy="45720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ru-RU" sz="2000" dirty="0" smtClean="0">
                <a:latin typeface="Bookman Old Style" panose="02050604050505020204" pitchFamily="18" charset="0"/>
              </a:rPr>
              <a:t>В повседневной жизни мы сталкиваемся с расшифровыванием различной  информации, замаскированной в виде задач, загадок, ребусов.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z="2000" u="sng" dirty="0" smtClean="0">
                <a:latin typeface="Bookman Old Style" panose="02050604050505020204" pitchFamily="18" charset="0"/>
              </a:rPr>
              <a:t>Декодирование информации</a:t>
            </a:r>
            <a:r>
              <a:rPr lang="ru-RU" sz="2000" dirty="0" smtClean="0">
                <a:latin typeface="Bookman Old Style" panose="02050604050505020204" pitchFamily="18" charset="0"/>
              </a:rPr>
              <a:t> – это преобразование закодированной в виде условных обозначений (или сигналов) информации в привычную для нас форму представления информации.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979712" y="3323142"/>
            <a:ext cx="5742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Кодирование информац</a:t>
            </a:r>
            <a:r>
              <a:rPr lang="ru-RU" b="1" dirty="0">
                <a:solidFill>
                  <a:srgbClr val="002060"/>
                </a:solidFill>
                <a:latin typeface="Georgia" pitchFamily="18" charset="0"/>
              </a:rPr>
              <a:t>ии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3843654"/>
            <a:ext cx="84604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Bookman Old Style" panose="02050604050505020204" pitchFamily="18" charset="0"/>
              </a:rPr>
              <a:t>В жизни мы часто сталкиваемся с закодированной информацией, т.е. С такой информацией, которая передается специальными значками (кодами). Это нотная запись в музыке, </a:t>
            </a:r>
            <a:r>
              <a:rPr lang="ru-RU" sz="20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это </a:t>
            </a:r>
            <a:r>
              <a:rPr lang="ru-RU" sz="2000" dirty="0">
                <a:solidFill>
                  <a:srgbClr val="002060"/>
                </a:solidFill>
                <a:latin typeface="Bookman Old Style" panose="02050604050505020204" pitchFamily="18" charset="0"/>
              </a:rPr>
              <a:t>и звуки речи – </a:t>
            </a:r>
            <a:r>
              <a:rPr lang="ru-RU" sz="20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фонетические </a:t>
            </a:r>
            <a:r>
              <a:rPr lang="ru-RU" sz="2000" dirty="0">
                <a:solidFill>
                  <a:srgbClr val="002060"/>
                </a:solidFill>
                <a:latin typeface="Bookman Old Style" panose="02050604050505020204" pitchFamily="18" charset="0"/>
              </a:rPr>
              <a:t>знаки (транскрипции</a:t>
            </a:r>
            <a:r>
              <a:rPr lang="ru-RU" sz="20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),это </a:t>
            </a:r>
            <a:r>
              <a:rPr lang="ru-RU" sz="2000" dirty="0">
                <a:solidFill>
                  <a:srgbClr val="002060"/>
                </a:solidFill>
                <a:latin typeface="Bookman Old Style" panose="02050604050505020204" pitchFamily="18" charset="0"/>
              </a:rPr>
              <a:t>и календарь погоды – хорошо вам знакомые значки.</a:t>
            </a:r>
          </a:p>
        </p:txBody>
      </p:sp>
      <p:pic>
        <p:nvPicPr>
          <p:cNvPr id="6" name="Picture 7" descr="EN00354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7913" y="5320387"/>
            <a:ext cx="1840063" cy="1441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na01680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5410200"/>
            <a:ext cx="1614537" cy="131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na01682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3999" y="5486400"/>
            <a:ext cx="1459457" cy="1220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 autoUpdateAnimBg="0"/>
      <p:bldP spid="82948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4213" y="692150"/>
            <a:ext cx="8459787" cy="288131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8000" b="1" i="1" smtClean="0">
                <a:latin typeface="Georgia" pitchFamily="18" charset="0"/>
              </a:rPr>
              <a:t>Спасибо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8000" b="1" i="1" smtClean="0">
                <a:latin typeface="Georgia" pitchFamily="18" charset="0"/>
              </a:rPr>
              <a:t> за внимание!</a:t>
            </a:r>
          </a:p>
        </p:txBody>
      </p:sp>
      <p:pic>
        <p:nvPicPr>
          <p:cNvPr id="88069" name="Picture 5" descr="HACKR1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600" y="3429000"/>
            <a:ext cx="25273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build="p"/>
      <p:bldP spid="88067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3568" y="2404277"/>
            <a:ext cx="7772400" cy="436406"/>
          </a:xfrm>
        </p:spPr>
        <p:txBody>
          <a:bodyPr/>
          <a:lstStyle/>
          <a:p>
            <a:pPr algn="ctr" eaLnBrk="1" hangingPunct="1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Восприятие информации человеком</a:t>
            </a:r>
          </a:p>
        </p:txBody>
      </p:sp>
      <p:sp>
        <p:nvSpPr>
          <p:cNvPr id="77829" name="Rectangle 1029"/>
          <p:cNvSpPr>
            <a:spLocks noChangeArrowheads="1"/>
          </p:cNvSpPr>
          <p:nvPr/>
        </p:nvSpPr>
        <p:spPr bwMode="auto">
          <a:xfrm>
            <a:off x="3391041" y="2863199"/>
            <a:ext cx="2357454" cy="500066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dirty="0" smtClean="0"/>
              <a:t>Окружающий</a:t>
            </a:r>
          </a:p>
          <a:p>
            <a:pPr algn="ctr"/>
            <a:r>
              <a:rPr lang="ru-RU" sz="1400" b="1" dirty="0" smtClean="0"/>
              <a:t> </a:t>
            </a:r>
            <a:r>
              <a:rPr lang="ru-RU" sz="1400" b="1" dirty="0"/>
              <a:t>мир</a:t>
            </a:r>
          </a:p>
        </p:txBody>
      </p:sp>
      <p:sp>
        <p:nvSpPr>
          <p:cNvPr id="77830" name="Line 1030"/>
          <p:cNvSpPr>
            <a:spLocks noChangeShapeType="1"/>
          </p:cNvSpPr>
          <p:nvPr/>
        </p:nvSpPr>
        <p:spPr bwMode="auto">
          <a:xfrm>
            <a:off x="4499992" y="3417626"/>
            <a:ext cx="3769" cy="424063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77831" name="Rectangle 1031"/>
          <p:cNvSpPr>
            <a:spLocks noChangeArrowheads="1"/>
          </p:cNvSpPr>
          <p:nvPr/>
        </p:nvSpPr>
        <p:spPr bwMode="auto">
          <a:xfrm>
            <a:off x="2524193" y="3842413"/>
            <a:ext cx="3960440" cy="914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lvl="0" algn="ctr"/>
            <a:r>
              <a:rPr lang="ru-RU" sz="1400" b="1" dirty="0">
                <a:solidFill>
                  <a:srgbClr val="40458C"/>
                </a:solidFill>
              </a:rPr>
              <a:t>Органы чувств</a:t>
            </a:r>
          </a:p>
          <a:p>
            <a:pPr lvl="0" algn="ctr"/>
            <a:r>
              <a:rPr lang="ru-RU" sz="1400" b="1" i="1" dirty="0" smtClean="0">
                <a:solidFill>
                  <a:srgbClr val="40458C"/>
                </a:solidFill>
              </a:rPr>
              <a:t>Зрение </a:t>
            </a:r>
            <a:r>
              <a:rPr lang="ru-RU" sz="1400" b="1" i="1" dirty="0">
                <a:solidFill>
                  <a:srgbClr val="40458C"/>
                </a:solidFill>
              </a:rPr>
              <a:t>Вкус </a:t>
            </a:r>
            <a:r>
              <a:rPr lang="ru-RU" sz="1400" b="1" i="1" dirty="0" smtClean="0">
                <a:solidFill>
                  <a:srgbClr val="40458C"/>
                </a:solidFill>
              </a:rPr>
              <a:t> </a:t>
            </a:r>
            <a:r>
              <a:rPr lang="ru-RU" sz="1400" b="1" i="1" dirty="0">
                <a:solidFill>
                  <a:srgbClr val="40458C"/>
                </a:solidFill>
              </a:rPr>
              <a:t>Обоняние </a:t>
            </a:r>
            <a:r>
              <a:rPr lang="ru-RU" sz="1400" b="1" i="1" dirty="0" smtClean="0">
                <a:solidFill>
                  <a:srgbClr val="40458C"/>
                </a:solidFill>
              </a:rPr>
              <a:t>Осязание Слух</a:t>
            </a:r>
            <a:endParaRPr lang="ru-RU" sz="1400" b="1" i="1" dirty="0">
              <a:solidFill>
                <a:srgbClr val="40458C"/>
              </a:solidFill>
            </a:endParaRPr>
          </a:p>
        </p:txBody>
      </p:sp>
      <p:sp>
        <p:nvSpPr>
          <p:cNvPr id="77833" name="Line 1033"/>
          <p:cNvSpPr>
            <a:spLocks noChangeShapeType="1"/>
          </p:cNvSpPr>
          <p:nvPr/>
        </p:nvSpPr>
        <p:spPr bwMode="auto">
          <a:xfrm flipH="1">
            <a:off x="3131839" y="4833012"/>
            <a:ext cx="333441" cy="348587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77834" name="Line 1034"/>
          <p:cNvSpPr>
            <a:spLocks noChangeShapeType="1"/>
          </p:cNvSpPr>
          <p:nvPr/>
        </p:nvSpPr>
        <p:spPr bwMode="auto">
          <a:xfrm>
            <a:off x="4499992" y="4834148"/>
            <a:ext cx="0" cy="347451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77835" name="Line 1035"/>
          <p:cNvSpPr>
            <a:spLocks noChangeShapeType="1"/>
          </p:cNvSpPr>
          <p:nvPr/>
        </p:nvSpPr>
        <p:spPr bwMode="auto">
          <a:xfrm>
            <a:off x="5822735" y="4756812"/>
            <a:ext cx="405449" cy="424787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77837" name="Rectangle 1037"/>
          <p:cNvSpPr>
            <a:spLocks noChangeArrowheads="1"/>
          </p:cNvSpPr>
          <p:nvPr/>
        </p:nvSpPr>
        <p:spPr bwMode="auto">
          <a:xfrm>
            <a:off x="2555776" y="5517232"/>
            <a:ext cx="3960440" cy="57876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dirty="0"/>
              <a:t>Мозг человека (память)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101763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002060"/>
                </a:solidFill>
              </a:rPr>
              <a:t>Информацию мы начинаем получать с момента рождения. Получая информацию, мы учимся разговаривать, играть, читать. Вопросы, ответы, просьбы, смех и слезы – все это информация. Общение людей друг с другом </a:t>
            </a:r>
            <a:r>
              <a:rPr lang="ru-RU" sz="1800" b="1" dirty="0" smtClean="0">
                <a:solidFill>
                  <a:srgbClr val="002060"/>
                </a:solidFill>
              </a:rPr>
              <a:t>связано </a:t>
            </a:r>
            <a:r>
              <a:rPr lang="ru-RU" sz="1800" b="1" dirty="0">
                <a:solidFill>
                  <a:srgbClr val="002060"/>
                </a:solidFill>
              </a:rPr>
              <a:t>с получением информации. Любая совместная деятельность людей (работа, игра, учеба, спорт) невозможна без обмена информацией. Информация, получаемая человеком, обычно касается каких-то предметов или нас самих и связана с событиями, которые происходят в окружающем нас мире. </a:t>
            </a:r>
          </a:p>
        </p:txBody>
      </p:sp>
    </p:spTree>
  </p:cSld>
  <p:clrMapOvr>
    <a:masterClrMapping/>
  </p:clrMapOvr>
  <p:transition spd="med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77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0"/>
                            </p:stCondLst>
                            <p:childTnLst>
                              <p:par>
                                <p:cTn id="3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0"/>
                            </p:stCondLst>
                            <p:childTnLst>
                              <p:par>
                                <p:cTn id="3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7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7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7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7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500"/>
                            </p:stCondLst>
                            <p:childTnLst>
                              <p:par>
                                <p:cTn id="45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7" dur="500"/>
                                        <p:tgtEl>
                                          <p:spTgt spid="77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 autoUpdateAnimBg="0"/>
      <p:bldP spid="77829" grpId="0" animBg="1" autoUpdateAnimBg="0"/>
      <p:bldP spid="77830" grpId="0" animBg="1"/>
      <p:bldP spid="77831" grpId="0" animBg="1" autoUpdateAnimBg="0"/>
      <p:bldP spid="77833" grpId="0" animBg="1"/>
      <p:bldP spid="77834" grpId="0" animBg="1"/>
      <p:bldP spid="77835" grpId="0" animBg="1"/>
      <p:bldP spid="77837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987824" y="152400"/>
            <a:ext cx="7772400" cy="762000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</a:rPr>
              <a:t>Информация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</a:p>
        </p:txBody>
      </p:sp>
      <p:sp>
        <p:nvSpPr>
          <p:cNvPr id="307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27584" y="876300"/>
            <a:ext cx="7620000" cy="1447800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000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это сведения, которые человек получает в общении с природой и обществом с помощью своих органов чувств.</a:t>
            </a:r>
          </a:p>
        </p:txBody>
      </p:sp>
      <p:pic>
        <p:nvPicPr>
          <p:cNvPr id="30745" name="Picture 25" descr="Копия Bd09246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3801" y="1682750"/>
            <a:ext cx="1495425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3" name="Picture 43" descr="Hm00382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832306"/>
            <a:ext cx="1259160" cy="1012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8" name="Picture 78" descr="Bd05198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99234" y="1632227"/>
            <a:ext cx="763762" cy="113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9" name="Picture 79" descr="Obj06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3747" y="1600200"/>
            <a:ext cx="1650256" cy="1139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066" y="1739993"/>
            <a:ext cx="1279491" cy="123171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90800" y="3546358"/>
            <a:ext cx="40446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Bookman Old Style" panose="02050604050505020204" pitchFamily="18" charset="0"/>
              </a:rPr>
              <a:t>Свойства информации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811" y="4180895"/>
            <a:ext cx="9144000" cy="1734774"/>
          </a:xfrm>
          <a:prstGeom prst="rect">
            <a:avLst/>
          </a:prstGeom>
        </p:spPr>
      </p:pic>
    </p:spTree>
  </p:cSld>
  <p:clrMapOvr>
    <a:masterClrMapping/>
  </p:clrMapOvr>
  <p:transition spd="med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" presetID="2" presetClass="entr" presetSubtype="3" fill="hold" grpId="0" nodeType="afterEffect">
                                  <p:stCondLst>
                                    <p:cond delay="3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200"/>
                            </p:stCondLst>
                            <p:childTnLst>
                              <p:par>
                                <p:cTn id="15" presetID="3" presetClass="entr" presetSubtype="5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30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700"/>
                            </p:stCondLst>
                            <p:childTnLst>
                              <p:par>
                                <p:cTn id="19" presetID="3" presetClass="entr" presetSubtype="5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500"/>
                                        <p:tgtEl>
                                          <p:spTgt spid="30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9200"/>
                            </p:stCondLst>
                            <p:childTnLst>
                              <p:par>
                                <p:cTn id="23" presetID="3" presetClass="entr" presetSubtype="5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500"/>
                                        <p:tgtEl>
                                          <p:spTgt spid="30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700"/>
                            </p:stCondLst>
                            <p:childTnLst>
                              <p:par>
                                <p:cTn id="27" presetID="3" presetClass="entr" presetSubtype="5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9" dur="500"/>
                                        <p:tgtEl>
                                          <p:spTgt spid="30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utoUpdateAnimBg="0"/>
      <p:bldP spid="30723" grpId="0" build="p" autoUpdateAnimBg="0" advAuto="300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82000" cy="762000"/>
          </a:xfrm>
        </p:spPr>
        <p:txBody>
          <a:bodyPr/>
          <a:lstStyle/>
          <a:p>
            <a:pPr algn="ctr" eaLnBrk="1" hangingPunct="1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Представление информации</a:t>
            </a:r>
          </a:p>
        </p:txBody>
      </p:sp>
      <p:sp>
        <p:nvSpPr>
          <p:cNvPr id="80901" name="Line 5"/>
          <p:cNvSpPr>
            <a:spLocks noChangeShapeType="1"/>
          </p:cNvSpPr>
          <p:nvPr/>
        </p:nvSpPr>
        <p:spPr bwMode="auto">
          <a:xfrm>
            <a:off x="4495800" y="1066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ru-RU"/>
          </a:p>
        </p:txBody>
      </p:sp>
      <p:sp>
        <p:nvSpPr>
          <p:cNvPr id="80902" name="Rectangle 6"/>
          <p:cNvSpPr>
            <a:spLocks noChangeArrowheads="1"/>
          </p:cNvSpPr>
          <p:nvPr/>
        </p:nvSpPr>
        <p:spPr bwMode="auto">
          <a:xfrm>
            <a:off x="543471" y="1143000"/>
            <a:ext cx="7769225" cy="838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Язык </a:t>
            </a:r>
            <a:r>
              <a:rPr lang="ru-RU" dirty="0">
                <a:solidFill>
                  <a:srgbClr val="002060"/>
                </a:solidFill>
              </a:rPr>
              <a:t>– символьная система представления и обмена</a:t>
            </a:r>
          </a:p>
          <a:p>
            <a:pPr algn="ctr"/>
            <a:r>
              <a:rPr lang="ru-RU" dirty="0">
                <a:solidFill>
                  <a:srgbClr val="002060"/>
                </a:solidFill>
              </a:rPr>
              <a:t>           информацией</a:t>
            </a:r>
          </a:p>
        </p:txBody>
      </p:sp>
      <p:sp>
        <p:nvSpPr>
          <p:cNvPr id="80903" name="Rectangle 7"/>
          <p:cNvSpPr>
            <a:spLocks noChangeArrowheads="1"/>
          </p:cNvSpPr>
          <p:nvPr/>
        </p:nvSpPr>
        <p:spPr bwMode="auto">
          <a:xfrm>
            <a:off x="800101" y="2614684"/>
            <a:ext cx="2667000" cy="2209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i="1" dirty="0">
                <a:solidFill>
                  <a:srgbClr val="002060"/>
                </a:solidFill>
              </a:rPr>
              <a:t>Естественные </a:t>
            </a:r>
          </a:p>
          <a:p>
            <a:pPr algn="ctr"/>
            <a:r>
              <a:rPr lang="ru-RU" b="1" i="1" dirty="0">
                <a:solidFill>
                  <a:srgbClr val="002060"/>
                </a:solidFill>
              </a:rPr>
              <a:t>языки</a:t>
            </a:r>
          </a:p>
          <a:p>
            <a:pPr algn="ctr">
              <a:buFontTx/>
              <a:buChar char="•"/>
            </a:pPr>
            <a:r>
              <a:rPr lang="ru-RU" dirty="0">
                <a:solidFill>
                  <a:srgbClr val="002060"/>
                </a:solidFill>
              </a:rPr>
              <a:t> русский</a:t>
            </a:r>
          </a:p>
          <a:p>
            <a:pPr algn="ctr">
              <a:buFontTx/>
              <a:buChar char="•"/>
            </a:pPr>
            <a:r>
              <a:rPr lang="ru-RU" dirty="0">
                <a:solidFill>
                  <a:srgbClr val="002060"/>
                </a:solidFill>
              </a:rPr>
              <a:t> английский</a:t>
            </a:r>
          </a:p>
          <a:p>
            <a:pPr algn="ctr">
              <a:buFontTx/>
              <a:buChar char="•"/>
            </a:pPr>
            <a:r>
              <a:rPr lang="ru-RU" dirty="0">
                <a:solidFill>
                  <a:srgbClr val="002060"/>
                </a:solidFill>
              </a:rPr>
              <a:t> китайский</a:t>
            </a:r>
          </a:p>
          <a:p>
            <a:pPr algn="ctr"/>
            <a:r>
              <a:rPr lang="ru-RU" dirty="0">
                <a:solidFill>
                  <a:srgbClr val="002060"/>
                </a:solidFill>
              </a:rPr>
              <a:t>и другие</a:t>
            </a:r>
          </a:p>
        </p:txBody>
      </p:sp>
      <p:sp>
        <p:nvSpPr>
          <p:cNvPr id="80904" name="Rectangle 8"/>
          <p:cNvSpPr>
            <a:spLocks noChangeArrowheads="1"/>
          </p:cNvSpPr>
          <p:nvPr/>
        </p:nvSpPr>
        <p:spPr bwMode="auto">
          <a:xfrm>
            <a:off x="4884732" y="2590800"/>
            <a:ext cx="3429000" cy="2133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i="1" dirty="0">
                <a:solidFill>
                  <a:srgbClr val="002060"/>
                </a:solidFill>
              </a:rPr>
              <a:t>Формальные языки</a:t>
            </a:r>
          </a:p>
          <a:p>
            <a:pPr algn="ctr">
              <a:buFontTx/>
              <a:buChar char="•"/>
            </a:pPr>
            <a:r>
              <a:rPr lang="ru-RU" dirty="0">
                <a:solidFill>
                  <a:srgbClr val="002060"/>
                </a:solidFill>
              </a:rPr>
              <a:t> язык математики</a:t>
            </a:r>
          </a:p>
          <a:p>
            <a:pPr algn="ctr">
              <a:buFontTx/>
              <a:buChar char="•"/>
            </a:pPr>
            <a:r>
              <a:rPr lang="ru-RU" dirty="0">
                <a:solidFill>
                  <a:srgbClr val="002060"/>
                </a:solidFill>
              </a:rPr>
              <a:t> язык музыки</a:t>
            </a:r>
          </a:p>
          <a:p>
            <a:pPr algn="ctr">
              <a:buFontTx/>
              <a:buChar char="•"/>
            </a:pPr>
            <a:r>
              <a:rPr lang="ru-RU" dirty="0">
                <a:solidFill>
                  <a:srgbClr val="002060"/>
                </a:solidFill>
              </a:rPr>
              <a:t> язык химии</a:t>
            </a:r>
          </a:p>
          <a:p>
            <a:pPr algn="ctr"/>
            <a:r>
              <a:rPr lang="ru-RU" dirty="0">
                <a:solidFill>
                  <a:srgbClr val="002060"/>
                </a:solidFill>
              </a:rPr>
              <a:t>и другие</a:t>
            </a:r>
          </a:p>
        </p:txBody>
      </p:sp>
      <p:sp>
        <p:nvSpPr>
          <p:cNvPr id="80905" name="Rectangle 9"/>
          <p:cNvSpPr>
            <a:spLocks noChangeArrowheads="1"/>
          </p:cNvSpPr>
          <p:nvPr/>
        </p:nvSpPr>
        <p:spPr bwMode="auto">
          <a:xfrm>
            <a:off x="304800" y="5312391"/>
            <a:ext cx="2057400" cy="762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  </a:t>
            </a:r>
            <a:r>
              <a:rPr lang="ru-RU" sz="2000" b="1" dirty="0">
                <a:solidFill>
                  <a:srgbClr val="002060"/>
                </a:solidFill>
              </a:rPr>
              <a:t>Устная форма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</a:rPr>
              <a:t>(речь)</a:t>
            </a:r>
          </a:p>
        </p:txBody>
      </p:sp>
      <p:sp>
        <p:nvSpPr>
          <p:cNvPr id="80906" name="Rectangle 10"/>
          <p:cNvSpPr>
            <a:spLocks noChangeArrowheads="1"/>
          </p:cNvSpPr>
          <p:nvPr/>
        </p:nvSpPr>
        <p:spPr bwMode="auto">
          <a:xfrm>
            <a:off x="2590800" y="5312391"/>
            <a:ext cx="2667000" cy="762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/>
              <a:t> </a:t>
            </a:r>
            <a:r>
              <a:rPr lang="ru-RU" sz="2000" b="1" dirty="0">
                <a:solidFill>
                  <a:srgbClr val="002060"/>
                </a:solidFill>
              </a:rPr>
              <a:t>Письменная форма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</a:rPr>
              <a:t>(письменность)</a:t>
            </a:r>
          </a:p>
        </p:txBody>
      </p:sp>
      <p:sp>
        <p:nvSpPr>
          <p:cNvPr id="80907" name="Line 11"/>
          <p:cNvSpPr>
            <a:spLocks noChangeShapeType="1"/>
          </p:cNvSpPr>
          <p:nvPr/>
        </p:nvSpPr>
        <p:spPr bwMode="auto">
          <a:xfrm>
            <a:off x="2133601" y="1981200"/>
            <a:ext cx="0" cy="533400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80908" name="Line 12"/>
          <p:cNvSpPr>
            <a:spLocks noChangeShapeType="1"/>
          </p:cNvSpPr>
          <p:nvPr/>
        </p:nvSpPr>
        <p:spPr bwMode="auto">
          <a:xfrm>
            <a:off x="1619672" y="4876800"/>
            <a:ext cx="0" cy="381000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80909" name="Line 13"/>
          <p:cNvSpPr>
            <a:spLocks noChangeShapeType="1"/>
          </p:cNvSpPr>
          <p:nvPr/>
        </p:nvSpPr>
        <p:spPr bwMode="auto">
          <a:xfrm>
            <a:off x="2987824" y="4824484"/>
            <a:ext cx="0" cy="381000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80910" name="Line 14"/>
          <p:cNvSpPr>
            <a:spLocks noChangeShapeType="1"/>
          </p:cNvSpPr>
          <p:nvPr/>
        </p:nvSpPr>
        <p:spPr bwMode="auto">
          <a:xfrm>
            <a:off x="6876256" y="2032948"/>
            <a:ext cx="0" cy="533400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80911" name="Rectangle 15"/>
          <p:cNvSpPr>
            <a:spLocks noChangeArrowheads="1"/>
          </p:cNvSpPr>
          <p:nvPr/>
        </p:nvSpPr>
        <p:spPr bwMode="auto">
          <a:xfrm>
            <a:off x="5454942" y="5328313"/>
            <a:ext cx="3352800" cy="762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Языки, используемые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</a:rPr>
              <a:t> в информатике</a:t>
            </a:r>
          </a:p>
        </p:txBody>
      </p:sp>
      <p:sp>
        <p:nvSpPr>
          <p:cNvPr id="80912" name="Line 16"/>
          <p:cNvSpPr>
            <a:spLocks noChangeShapeType="1"/>
          </p:cNvSpPr>
          <p:nvPr/>
        </p:nvSpPr>
        <p:spPr bwMode="auto">
          <a:xfrm>
            <a:off x="6875119" y="4748284"/>
            <a:ext cx="0" cy="457200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ru-RU"/>
          </a:p>
        </p:txBody>
      </p:sp>
    </p:spTree>
  </p:cSld>
  <p:clrMapOvr>
    <a:masterClrMapping/>
  </p:clrMapOvr>
  <p:transition spd="med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0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0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0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0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0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0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0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0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0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0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0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0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0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0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09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0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0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0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 autoUpdateAnimBg="0"/>
      <p:bldP spid="80901" grpId="0" animBg="1"/>
      <p:bldP spid="80902" grpId="0" animBg="1" autoUpdateAnimBg="0"/>
      <p:bldP spid="80903" grpId="0" animBg="1" autoUpdateAnimBg="0"/>
      <p:bldP spid="80904" grpId="0" animBg="1" autoUpdateAnimBg="0"/>
      <p:bldP spid="80905" grpId="0" animBg="1" autoUpdateAnimBg="0"/>
      <p:bldP spid="80906" grpId="0" animBg="1" autoUpdateAnimBg="0"/>
      <p:bldP spid="80907" grpId="0" animBg="1"/>
      <p:bldP spid="80908" grpId="0" animBg="1"/>
      <p:bldP spid="80909" grpId="0" animBg="1"/>
      <p:bldP spid="80910" grpId="0" animBg="1"/>
      <p:bldP spid="80911" grpId="0" animBg="1" autoUpdateAnimBg="0"/>
      <p:bldP spid="809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64191" y="1149145"/>
            <a:ext cx="7772400" cy="4114800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Процессы, связанные со сбором, хранением, поиском, обработкой, кодированием и передачей информации, называют информационными процессами</a:t>
            </a:r>
            <a:r>
              <a:rPr lang="ru-RU" sz="2400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.</a:t>
            </a:r>
          </a:p>
          <a:p>
            <a:pPr marL="0" indent="0" algn="just" eaLnBrk="1" hangingPunct="1">
              <a:lnSpc>
                <a:spcPct val="150000"/>
              </a:lnSpc>
              <a:buFont typeface="Wingdings" pitchFamily="2" charset="2"/>
              <a:buNone/>
            </a:pPr>
            <a:endParaRPr lang="ru-RU" sz="2400" i="1" dirty="0" smtClean="0">
              <a:latin typeface="Snap ITC" pitchFamily="82" charset="0"/>
            </a:endParaRP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Информационные процессы</a:t>
            </a: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2209800" y="3090649"/>
            <a:ext cx="4953000" cy="457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ru-RU" sz="3200" dirty="0">
                <a:solidFill>
                  <a:srgbClr val="002060"/>
                </a:solidFill>
                <a:latin typeface="Times New Roman" pitchFamily="18" charset="0"/>
              </a:rPr>
              <a:t>Информационные процессы</a:t>
            </a:r>
          </a:p>
        </p:txBody>
      </p:sp>
      <p:sp>
        <p:nvSpPr>
          <p:cNvPr id="40966" name="Line 6"/>
          <p:cNvSpPr>
            <a:spLocks noChangeShapeType="1"/>
          </p:cNvSpPr>
          <p:nvPr/>
        </p:nvSpPr>
        <p:spPr bwMode="auto">
          <a:xfrm flipH="1">
            <a:off x="1824251" y="3810000"/>
            <a:ext cx="914400" cy="838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987749" y="4719851"/>
            <a:ext cx="1295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</a:rPr>
              <a:t>получение</a:t>
            </a:r>
          </a:p>
        </p:txBody>
      </p:sp>
      <p:sp>
        <p:nvSpPr>
          <p:cNvPr id="40968" name="Line 8"/>
          <p:cNvSpPr>
            <a:spLocks noChangeShapeType="1"/>
          </p:cNvSpPr>
          <p:nvPr/>
        </p:nvSpPr>
        <p:spPr bwMode="auto">
          <a:xfrm flipH="1">
            <a:off x="3695700" y="3740229"/>
            <a:ext cx="76200" cy="838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2971800" y="4839585"/>
            <a:ext cx="1447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</a:rPr>
              <a:t>хранение</a:t>
            </a:r>
          </a:p>
        </p:txBody>
      </p:sp>
      <p:sp>
        <p:nvSpPr>
          <p:cNvPr id="40970" name="Line 10"/>
          <p:cNvSpPr>
            <a:spLocks noChangeShapeType="1"/>
          </p:cNvSpPr>
          <p:nvPr/>
        </p:nvSpPr>
        <p:spPr bwMode="auto">
          <a:xfrm>
            <a:off x="5473321" y="3640824"/>
            <a:ext cx="76200" cy="914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40971" name="Rectangle 11"/>
          <p:cNvSpPr>
            <a:spLocks noChangeArrowheads="1"/>
          </p:cNvSpPr>
          <p:nvPr/>
        </p:nvSpPr>
        <p:spPr bwMode="auto">
          <a:xfrm>
            <a:off x="4904095" y="4796051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</a:rPr>
              <a:t>передача</a:t>
            </a:r>
          </a:p>
        </p:txBody>
      </p:sp>
      <p:sp>
        <p:nvSpPr>
          <p:cNvPr id="40972" name="Line 12"/>
          <p:cNvSpPr>
            <a:spLocks noChangeShapeType="1"/>
          </p:cNvSpPr>
          <p:nvPr/>
        </p:nvSpPr>
        <p:spPr bwMode="auto">
          <a:xfrm>
            <a:off x="6743700" y="3828427"/>
            <a:ext cx="685800" cy="914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40973" name="Rectangle 13"/>
          <p:cNvSpPr>
            <a:spLocks noChangeArrowheads="1"/>
          </p:cNvSpPr>
          <p:nvPr/>
        </p:nvSpPr>
        <p:spPr bwMode="auto">
          <a:xfrm>
            <a:off x="6977425" y="4913198"/>
            <a:ext cx="1752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</a:rPr>
              <a:t>обработка</a:t>
            </a:r>
          </a:p>
        </p:txBody>
      </p:sp>
    </p:spTree>
  </p:cSld>
  <p:clrMapOvr>
    <a:masterClrMapping/>
  </p:clrMapOvr>
  <p:transition spd="med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3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8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6300"/>
                            </p:stCondLst>
                            <p:childTnLst>
                              <p:par>
                                <p:cTn id="19" presetID="3" presetClass="entr" presetSubtype="5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98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3300"/>
                            </p:stCondLst>
                            <p:childTnLst>
                              <p:par>
                                <p:cTn id="28" presetID="3" presetClass="entr" presetSubtype="5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0" dur="5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6800"/>
                            </p:stCondLst>
                            <p:childTnLst>
                              <p:par>
                                <p:cTn id="32" presetID="15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800"/>
                            </p:stCondLst>
                            <p:childTnLst>
                              <p:par>
                                <p:cTn id="39" presetID="3" presetClass="entr" presetSubtype="5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1" dur="5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4300"/>
                            </p:stCondLst>
                            <p:childTnLst>
                              <p:par>
                                <p:cTn id="43" presetID="15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8300"/>
                            </p:stCondLst>
                            <p:childTnLst>
                              <p:par>
                                <p:cTn id="50" presetID="3" presetClass="entr" presetSubtype="5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2" dur="5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1800"/>
                            </p:stCondLst>
                            <p:childTnLst>
                              <p:par>
                                <p:cTn id="54" presetID="15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autoUpdateAnimBg="0"/>
      <p:bldP spid="40964" grpId="0" autoUpdateAnimBg="0"/>
      <p:bldP spid="40965" grpId="0" animBg="1" autoUpdateAnimBg="0"/>
      <p:bldP spid="40966" grpId="0" animBg="1"/>
      <p:bldP spid="40967" grpId="0" autoUpdateAnimBg="0"/>
      <p:bldP spid="40968" grpId="0" animBg="1"/>
      <p:bldP spid="40969" grpId="0" autoUpdateAnimBg="0"/>
      <p:bldP spid="40970" grpId="0" animBg="1"/>
      <p:bldP spid="40971" grpId="0" autoUpdateAnimBg="0"/>
      <p:bldP spid="40972" grpId="0" animBg="1"/>
      <p:bldP spid="40973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1028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304800"/>
            <a:ext cx="3810000" cy="1524000"/>
          </a:xfrm>
        </p:spPr>
        <p:txBody>
          <a:bodyPr/>
          <a:lstStyle/>
          <a:p>
            <a:pPr marL="0" indent="476250" algn="just" eaLnBrk="1" hangingPunct="1">
              <a:buFont typeface="Wingdings" pitchFamily="2" charset="2"/>
              <a:buNone/>
            </a:pPr>
            <a:r>
              <a:rPr lang="ru-RU" sz="24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Разговаривая, мы передаем друг другу информац</a:t>
            </a:r>
            <a:r>
              <a:rPr lang="ru-RU" sz="28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ию</a:t>
            </a:r>
            <a:r>
              <a:rPr lang="ru-RU" sz="2800" i="1" dirty="0" smtClean="0">
                <a:solidFill>
                  <a:srgbClr val="002060"/>
                </a:solidFill>
                <a:latin typeface="Georgia" pitchFamily="18" charset="0"/>
              </a:rPr>
              <a:t>.</a:t>
            </a:r>
          </a:p>
        </p:txBody>
      </p:sp>
      <p:sp>
        <p:nvSpPr>
          <p:cNvPr id="61446" name="Rectangle 1030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914400" y="2819400"/>
            <a:ext cx="4724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В древности для передачи информации отправляли с гонцом письмо</a:t>
            </a:r>
            <a:r>
              <a:rPr lang="ru-RU" i="1" dirty="0">
                <a:solidFill>
                  <a:srgbClr val="002060"/>
                </a:solidFill>
                <a:latin typeface="Georgia" pitchFamily="18" charset="0"/>
              </a:rPr>
              <a:t>.</a:t>
            </a:r>
          </a:p>
        </p:txBody>
      </p:sp>
      <p:sp>
        <p:nvSpPr>
          <p:cNvPr id="61449" name="Rectangle 1033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2514600" y="4724400"/>
            <a:ext cx="6324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Люди придумали много разных устройств для  быстрой передачи информации: телевизор, радио, телеграф, телефон.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019300"/>
            <a:ext cx="2514600" cy="25146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7" y="4701939"/>
            <a:ext cx="2578476" cy="18512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72"/>
          <a:stretch/>
        </p:blipFill>
        <p:spPr>
          <a:xfrm>
            <a:off x="1619672" y="224926"/>
            <a:ext cx="2359085" cy="2213474"/>
          </a:xfrm>
          <a:prstGeom prst="rect">
            <a:avLst/>
          </a:prstGeom>
        </p:spPr>
      </p:pic>
    </p:spTree>
  </p:cSld>
  <p:clrMapOvr>
    <a:masterClrMapping/>
  </p:clrMapOvr>
  <p:transition spd="med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 build="p" autoUpdateAnimBg="0" advAuto="0"/>
      <p:bldP spid="61446" grpId="0" autoUpdateAnimBg="0"/>
      <p:bldP spid="61449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-375180"/>
            <a:ext cx="7772400" cy="990600"/>
          </a:xfrm>
        </p:spPr>
        <p:txBody>
          <a:bodyPr/>
          <a:lstStyle/>
          <a:p>
            <a:pPr algn="ctr" eaLnBrk="1" hangingPunct="1"/>
            <a:r>
              <a:rPr 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Хранение информации</a:t>
            </a:r>
          </a:p>
        </p:txBody>
      </p:sp>
      <p:sp>
        <p:nvSpPr>
          <p:cNvPr id="44036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2699792" y="700433"/>
            <a:ext cx="6444208" cy="13716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ru-RU" sz="2000" dirty="0" smtClean="0">
                <a:latin typeface="Bookman Old Style" panose="02050604050505020204" pitchFamily="18" charset="0"/>
              </a:rPr>
              <a:t>Информация хранится в книге. Информационным носителем  является  бумага.</a:t>
            </a:r>
          </a:p>
        </p:txBody>
      </p:sp>
      <p:sp>
        <p:nvSpPr>
          <p:cNvPr id="17413" name="Rectangle 6"/>
          <p:cNvSpPr>
            <a:spLocks noChangeArrowheads="1"/>
          </p:cNvSpPr>
          <p:nvPr/>
        </p:nvSpPr>
        <p:spPr bwMode="auto">
          <a:xfrm>
            <a:off x="4419600" y="4343400"/>
            <a:ext cx="4343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</a:pPr>
            <a:endParaRPr lang="ru-RU" sz="2800">
              <a:latin typeface="Times New Roman" pitchFamily="18" charset="0"/>
            </a:endParaRPr>
          </a:p>
        </p:txBody>
      </p:sp>
      <p:sp>
        <p:nvSpPr>
          <p:cNvPr id="44042" name="Rectangle 10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307463" y="4922146"/>
            <a:ext cx="591919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ru-RU" sz="2000" dirty="0">
                <a:solidFill>
                  <a:srgbClr val="002060"/>
                </a:solidFill>
                <a:latin typeface="Bookman Old Style" panose="02050604050505020204" pitchFamily="18" charset="0"/>
              </a:rPr>
              <a:t>В нашем веке был изобретен магнитофон. Магнитная запись позволяет сохранять звук. А видеомагнитофон позволяет записывать и  изображения.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89020"/>
            <a:ext cx="1901879" cy="148301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157476"/>
            <a:ext cx="3059832" cy="200036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99447" y="2166099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eaLnBrk="1" hangingPunct="1">
              <a:buFont typeface="Wingdings" pitchFamily="2" charset="2"/>
              <a:buNone/>
            </a:pPr>
            <a:r>
              <a:rPr lang="ru-RU" sz="2000" dirty="0">
                <a:solidFill>
                  <a:srgbClr val="002060"/>
                </a:solidFill>
                <a:latin typeface="Bookman Old Style" pitchFamily="18" charset="0"/>
              </a:rPr>
              <a:t>Денежная информация хранится в банке</a:t>
            </a:r>
            <a:r>
              <a:rPr lang="ru-RU" sz="2000" dirty="0">
                <a:latin typeface="Bookman Old Style" pitchFamily="18" charset="0"/>
              </a:rPr>
              <a:t>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008" y="1425958"/>
            <a:ext cx="1711256" cy="170555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123728" y="3131516"/>
            <a:ext cx="827645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ru-RU" sz="2000" dirty="0">
                <a:solidFill>
                  <a:srgbClr val="002060"/>
                </a:solidFill>
                <a:latin typeface="Bookman Old Style" pitchFamily="18" charset="0"/>
              </a:rPr>
              <a:t>В период первобытности люди  использовали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ru-RU" sz="2000" dirty="0">
                <a:solidFill>
                  <a:srgbClr val="002060"/>
                </a:solidFill>
                <a:latin typeface="Bookman Old Style" pitchFamily="18" charset="0"/>
              </a:rPr>
              <a:t>рисунки, зарубки на палках</a:t>
            </a:r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, </a:t>
            </a:r>
            <a:r>
              <a:rPr lang="ru-RU" sz="2000" dirty="0">
                <a:solidFill>
                  <a:srgbClr val="002060"/>
                </a:solidFill>
                <a:latin typeface="Bookman Old Style" pitchFamily="18" charset="0"/>
              </a:rPr>
              <a:t>узелки </a:t>
            </a:r>
            <a:endParaRPr lang="ru-RU" sz="2000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на </a:t>
            </a:r>
            <a:r>
              <a:rPr lang="ru-RU" sz="2000" dirty="0">
                <a:solidFill>
                  <a:srgbClr val="002060"/>
                </a:solidFill>
                <a:latin typeface="Bookman Old Style" pitchFamily="18" charset="0"/>
              </a:rPr>
              <a:t>веревках.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56" y="2968051"/>
            <a:ext cx="1581296" cy="1728192"/>
          </a:xfrm>
          <a:prstGeom prst="rect">
            <a:avLst/>
          </a:prstGeom>
        </p:spPr>
      </p:pic>
    </p:spTree>
  </p:cSld>
  <p:clrMapOvr>
    <a:masterClrMapping/>
  </p:clrMapOvr>
  <p:transition spd="med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utoUpdateAnimBg="0"/>
      <p:bldP spid="44036" grpId="0" autoUpdateAnimBg="0"/>
      <p:bldP spid="44042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171400"/>
            <a:ext cx="8991600" cy="1143000"/>
          </a:xfrm>
        </p:spPr>
        <p:txBody>
          <a:bodyPr/>
          <a:lstStyle/>
          <a:p>
            <a:pPr algn="ctr" eaLnBrk="1" hangingPunct="1"/>
            <a:r>
              <a:rPr 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Информационные процессы </a:t>
            </a:r>
            <a:br>
              <a:rPr 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в компьютере</a:t>
            </a:r>
          </a:p>
        </p:txBody>
      </p:sp>
      <p:sp>
        <p:nvSpPr>
          <p:cNvPr id="46084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764704"/>
            <a:ext cx="8686800" cy="38100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2000" i="1" dirty="0" smtClean="0"/>
              <a:t>С информацией может работать  не только человек. </a:t>
            </a:r>
            <a:endParaRPr lang="ru-RU" sz="2000" i="1" dirty="0" smtClean="0"/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20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Компьютер </a:t>
            </a:r>
            <a:r>
              <a:rPr lang="ru-RU" sz="2000" i="1" dirty="0" smtClean="0"/>
              <a:t>– это устройство для работы </a:t>
            </a:r>
            <a:endParaRPr lang="ru-RU" sz="2000" i="1" dirty="0" smtClean="0"/>
          </a:p>
          <a:p>
            <a:pPr marL="0" indent="0" algn="just" eaLnBrk="1" hangingPunct="1">
              <a:buNone/>
            </a:pPr>
            <a:r>
              <a:rPr lang="ru-RU" sz="2000" i="1" dirty="0" smtClean="0"/>
              <a:t>с </a:t>
            </a:r>
            <a:r>
              <a:rPr lang="ru-RU" sz="2000" i="1" dirty="0" smtClean="0"/>
              <a:t>информацией</a:t>
            </a:r>
            <a:r>
              <a:rPr lang="ru-RU" sz="2000" i="1" dirty="0"/>
              <a:t>. Одну и ту же информацию </a:t>
            </a:r>
            <a:endParaRPr lang="ru-RU" sz="2000" i="1" dirty="0" smtClean="0"/>
          </a:p>
          <a:p>
            <a:pPr marL="0" indent="0" algn="just" eaLnBrk="1" hangingPunct="1">
              <a:buNone/>
            </a:pPr>
            <a:r>
              <a:rPr lang="ru-RU" sz="2000" i="1" dirty="0" smtClean="0"/>
              <a:t>можно </a:t>
            </a:r>
            <a:r>
              <a:rPr lang="ru-RU" sz="2000" i="1" dirty="0"/>
              <a:t>представить разными способами. </a:t>
            </a:r>
            <a:endParaRPr lang="ru-RU" sz="2000" i="1" dirty="0" smtClean="0"/>
          </a:p>
          <a:p>
            <a:pPr marL="0" indent="0" algn="just" eaLnBrk="1" hangingPunct="1">
              <a:buNone/>
            </a:pPr>
            <a:r>
              <a:rPr lang="ru-RU" sz="2000" i="1" dirty="0" smtClean="0"/>
              <a:t>Например</a:t>
            </a:r>
            <a:r>
              <a:rPr lang="ru-RU" sz="2000" i="1" dirty="0"/>
              <a:t>, поздравление другу можно нарисовать, </a:t>
            </a:r>
            <a:endParaRPr lang="ru-RU" sz="2000" i="1" dirty="0" smtClean="0"/>
          </a:p>
          <a:p>
            <a:pPr marL="0" indent="0" algn="just" eaLnBrk="1" hangingPunct="1">
              <a:buNone/>
            </a:pPr>
            <a:r>
              <a:rPr lang="ru-RU" sz="2000" i="1" dirty="0" smtClean="0"/>
              <a:t>записать </a:t>
            </a:r>
            <a:r>
              <a:rPr lang="ru-RU" sz="2000" i="1" dirty="0"/>
              <a:t>пожелания текстом, </a:t>
            </a:r>
            <a:r>
              <a:rPr lang="ru-RU" sz="2000" i="1" dirty="0" smtClean="0"/>
              <a:t>записать </a:t>
            </a:r>
            <a:r>
              <a:rPr lang="ru-RU" sz="2000" i="1" dirty="0"/>
              <a:t>свою </a:t>
            </a:r>
            <a:r>
              <a:rPr lang="ru-RU" sz="2000" i="1" dirty="0" smtClean="0"/>
              <a:t> поздравительную </a:t>
            </a:r>
            <a:r>
              <a:rPr lang="ru-RU" sz="2000" i="1" dirty="0"/>
              <a:t>речь </a:t>
            </a:r>
          </a:p>
          <a:p>
            <a:pPr marL="0" indent="0" algn="just" eaLnBrk="1" hangingPunct="1">
              <a:buNone/>
            </a:pPr>
            <a:r>
              <a:rPr lang="ru-RU" sz="2000" i="1" dirty="0"/>
              <a:t>на аудио или видео кассету. </a:t>
            </a:r>
            <a:endParaRPr lang="ru-RU" sz="2000" i="1" dirty="0" smtClean="0"/>
          </a:p>
          <a:p>
            <a:pPr marL="0" indent="0" algn="just" eaLnBrk="1" hangingPunct="1">
              <a:buNone/>
            </a:pPr>
            <a:endParaRPr lang="ru-RU" sz="2000" i="1" dirty="0"/>
          </a:p>
          <a:p>
            <a:pPr marL="0" indent="0" algn="just" eaLnBrk="1" hangingPunct="1">
              <a:buNone/>
            </a:pPr>
            <a:r>
              <a:rPr lang="ru-RU" sz="2000" i="1" dirty="0" smtClean="0"/>
              <a:t>Компьютер </a:t>
            </a:r>
            <a:r>
              <a:rPr lang="ru-RU" sz="2000" i="1" dirty="0"/>
              <a:t>может работать с информацией разного вида: текстовой, числовой, графической, звуковой.</a:t>
            </a:r>
          </a:p>
          <a:p>
            <a:pPr marL="0" indent="0" algn="just" eaLnBrk="1" hangingPunct="1">
              <a:buNone/>
            </a:pPr>
            <a:endParaRPr lang="ru-RU" sz="2000" i="1" dirty="0"/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ru-RU" sz="2000" i="1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48680"/>
            <a:ext cx="2160240" cy="1976639"/>
          </a:xfrm>
          <a:prstGeom prst="rect">
            <a:avLst/>
          </a:prstGeom>
        </p:spPr>
      </p:pic>
      <p:pic>
        <p:nvPicPr>
          <p:cNvPr id="10" name="Picture 9" descr="Bd05092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4641758"/>
            <a:ext cx="1978025" cy="179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 descr="Bd05090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6416" y="4556369"/>
            <a:ext cx="2057400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935" y="4790728"/>
            <a:ext cx="2026313" cy="14329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925" y="4428079"/>
            <a:ext cx="1782717" cy="1988840"/>
          </a:xfrm>
          <a:prstGeom prst="rect">
            <a:avLst/>
          </a:prstGeom>
        </p:spPr>
      </p:pic>
    </p:spTree>
  </p:cSld>
  <p:clrMapOvr>
    <a:masterClrMapping/>
  </p:clrMapOvr>
  <p:transition spd="med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900"/>
                            </p:stCondLst>
                            <p:childTnLst>
                              <p:par>
                                <p:cTn id="1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46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46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700"/>
                            </p:stCondLst>
                            <p:childTnLst>
                              <p:par>
                                <p:cTn id="2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46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" fill="hold"/>
                                        <p:tgtEl>
                                          <p:spTgt spid="46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100"/>
                            </p:stCondLst>
                            <p:childTnLst>
                              <p:par>
                                <p:cTn id="2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" fill="hold"/>
                                        <p:tgtEl>
                                          <p:spTgt spid="460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" fill="hold"/>
                                        <p:tgtEl>
                                          <p:spTgt spid="460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600"/>
                            </p:stCondLst>
                            <p:childTnLst>
                              <p:par>
                                <p:cTn id="3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460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" fill="hold"/>
                                        <p:tgtEl>
                                          <p:spTgt spid="460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700"/>
                            </p:stCondLst>
                            <p:childTnLst>
                              <p:par>
                                <p:cTn id="3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" fill="hold"/>
                                        <p:tgtEl>
                                          <p:spTgt spid="460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" fill="hold"/>
                                        <p:tgtEl>
                                          <p:spTgt spid="460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3100"/>
                            </p:stCondLst>
                            <p:childTnLst>
                              <p:par>
                                <p:cTn id="4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" fill="hold"/>
                                        <p:tgtEl>
                                          <p:spTgt spid="460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" fill="hold"/>
                                        <p:tgtEl>
                                          <p:spTgt spid="460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900"/>
                            </p:stCondLst>
                            <p:childTnLst>
                              <p:par>
                                <p:cTn id="4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" fill="hold"/>
                                        <p:tgtEl>
                                          <p:spTgt spid="460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" fill="hold"/>
                                        <p:tgtEl>
                                          <p:spTgt spid="460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9700"/>
                            </p:stCondLst>
                            <p:childTnLst>
                              <p:par>
                                <p:cTn id="50" presetID="3" presetClass="entr" presetSubtype="5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3200"/>
                            </p:stCondLst>
                            <p:childTnLst>
                              <p:par>
                                <p:cTn id="54" presetID="3" presetClass="entr" presetSubtype="5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autoUpdateAnimBg="0"/>
      <p:bldP spid="46084" grpId="0" build="p" autoUpdateAnimBg="0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251520" y="260648"/>
            <a:ext cx="9001000" cy="5029200"/>
          </a:xfrm>
        </p:spPr>
        <p:txBody>
          <a:bodyPr/>
          <a:lstStyle/>
          <a:p>
            <a:pPr marL="0" indent="0" eaLnBrk="1" hangingPunct="1">
              <a:lnSpc>
                <a:spcPct val="125000"/>
              </a:lnSpc>
              <a:buFont typeface="Wingdings" pitchFamily="2" charset="2"/>
              <a:buNone/>
            </a:pPr>
            <a:r>
              <a:rPr lang="ru-RU" sz="20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При работе компьютера с информацией происходят те же информационные процессы, что   и   у   человека. Это  ввод информации, хранение, обработка и вывод</a:t>
            </a:r>
            <a:r>
              <a:rPr lang="ru-RU" sz="24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. </a:t>
            </a:r>
            <a:endParaRPr lang="ru-RU" sz="2400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28800"/>
            <a:ext cx="2492896" cy="249289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483768" y="3356992"/>
            <a:ext cx="6912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Ввод информации в компьютер</a:t>
            </a:r>
            <a:endParaRPr lang="ru-RU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3860676"/>
            <a:ext cx="87129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ru-RU" sz="2000" dirty="0">
                <a:solidFill>
                  <a:srgbClr val="002060"/>
                </a:solidFill>
              </a:rPr>
              <a:t>Как компьютер получает информацию? У него нет   органов   чувств   как  у   человека.   Для ввода информации в компьютер существуют специальные  устройства. Например, с</a:t>
            </a:r>
            <a:r>
              <a:rPr lang="ru-RU" sz="2000" u="sng" dirty="0">
                <a:solidFill>
                  <a:srgbClr val="002060"/>
                </a:solidFill>
              </a:rPr>
              <a:t> клавиатуры </a:t>
            </a:r>
            <a:r>
              <a:rPr lang="ru-RU" sz="2000" dirty="0">
                <a:solidFill>
                  <a:srgbClr val="002060"/>
                </a:solidFill>
              </a:rPr>
              <a:t>  можно  ввести текстовую и числовую   информацию,  </a:t>
            </a:r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11" name="Picture 6" descr="tema_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842123"/>
            <a:ext cx="327660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817491" y="589998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Bookman Old Style" panose="02050604050505020204" pitchFamily="18" charset="0"/>
              </a:rPr>
              <a:t>а с помощью сканера – графическую.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284" y="5081429"/>
            <a:ext cx="1905000" cy="1905000"/>
          </a:xfrm>
          <a:prstGeom prst="rect">
            <a:avLst/>
          </a:prstGeom>
        </p:spPr>
      </p:pic>
    </p:spTree>
  </p:cSld>
  <p:clrMapOvr>
    <a:masterClrMapping/>
  </p:clrMapOvr>
  <p:transition spd="med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3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53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53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8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 build="p" autoUpdateAnimBg="0" advAuto="3000"/>
    </p:bldLst>
  </p:timing>
</p:sld>
</file>

<file path=ppt/theme/theme1.xml><?xml version="1.0" encoding="utf-8"?>
<a:theme xmlns:a="http://schemas.openxmlformats.org/drawingml/2006/main" name="Эскиз">
  <a:themeElements>
    <a:clrScheme name="Эскиз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Эски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Эскиз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скиз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скиз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скиз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скиз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скиз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скиз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скиз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Designs\Экспедиция.pot</Template>
  <TotalTime>31755</TotalTime>
  <Words>955</Words>
  <Application>Microsoft Office PowerPoint</Application>
  <PresentationFormat>Экран (4:3)</PresentationFormat>
  <Paragraphs>92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Bookman Old Style</vt:lpstr>
      <vt:lpstr>Georgia</vt:lpstr>
      <vt:lpstr>Snap ITC</vt:lpstr>
      <vt:lpstr>Tahoma</vt:lpstr>
      <vt:lpstr>Times New Roman</vt:lpstr>
      <vt:lpstr>Wingdings</vt:lpstr>
      <vt:lpstr>Эскиз</vt:lpstr>
      <vt:lpstr>Презентация PowerPoint</vt:lpstr>
      <vt:lpstr>Восприятие информации человеком</vt:lpstr>
      <vt:lpstr>Информация </vt:lpstr>
      <vt:lpstr>Представление информации</vt:lpstr>
      <vt:lpstr>Информационные процессы</vt:lpstr>
      <vt:lpstr>Презентация PowerPoint</vt:lpstr>
      <vt:lpstr>Хранение информации</vt:lpstr>
      <vt:lpstr>Информационные процессы  в компьютере</vt:lpstr>
      <vt:lpstr>Презентация PowerPoint</vt:lpstr>
      <vt:lpstr>Хранение информации в компьютере</vt:lpstr>
      <vt:lpstr>Обработка информации в компьютере</vt:lpstr>
      <vt:lpstr>Презентация PowerPoint</vt:lpstr>
      <vt:lpstr>Презентация PowerPoint</vt:lpstr>
      <vt:lpstr>Декодирование информации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Учебное пособие для учащихся 1-4 классов</dc:title>
  <dc:creator>я</dc:creator>
  <cp:lastModifiedBy>Лариса Петренко</cp:lastModifiedBy>
  <cp:revision>84</cp:revision>
  <cp:lastPrinted>1601-01-01T00:00:00Z</cp:lastPrinted>
  <dcterms:created xsi:type="dcterms:W3CDTF">2003-11-01T01:01:20Z</dcterms:created>
  <dcterms:modified xsi:type="dcterms:W3CDTF">2021-02-20T13:26:17Z</dcterms:modified>
</cp:coreProperties>
</file>