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4986167-B004-49E1-B122-AA3DBB954A81}" type="datetimeFigureOut">
              <a:rPr lang="ru-RU" smtClean="0"/>
              <a:pPr/>
              <a:t>17.02.2021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4E597D2-9B0A-47F0-8CC5-EA316F6D4FE9}"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4986167-B004-49E1-B122-AA3DBB954A81}" type="datetimeFigureOut">
              <a:rPr lang="ru-RU" smtClean="0"/>
              <a:pPr/>
              <a:t>17.02.2021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4E597D2-9B0A-47F0-8CC5-EA316F6D4FE9}"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4986167-B004-49E1-B122-AA3DBB954A81}" type="datetimeFigureOut">
              <a:rPr lang="ru-RU" smtClean="0"/>
              <a:pPr/>
              <a:t>17.02.2021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4E597D2-9B0A-47F0-8CC5-EA316F6D4FE9}"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4986167-B004-49E1-B122-AA3DBB954A81}" type="datetimeFigureOut">
              <a:rPr lang="ru-RU" smtClean="0"/>
              <a:pPr/>
              <a:t>17.02.2021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4E597D2-9B0A-47F0-8CC5-EA316F6D4FE9}"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4986167-B004-49E1-B122-AA3DBB954A81}" type="datetimeFigureOut">
              <a:rPr lang="ru-RU" smtClean="0"/>
              <a:pPr/>
              <a:t>17.02.2021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84E597D2-9B0A-47F0-8CC5-EA316F6D4FE9}"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54986167-B004-49E1-B122-AA3DBB954A81}" type="datetimeFigureOut">
              <a:rPr lang="ru-RU" smtClean="0"/>
              <a:pPr/>
              <a:t>17.02.2021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4E597D2-9B0A-47F0-8CC5-EA316F6D4FE9}"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4986167-B004-49E1-B122-AA3DBB954A81}" type="datetimeFigureOut">
              <a:rPr lang="ru-RU" smtClean="0"/>
              <a:pPr/>
              <a:t>17.02.2021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84E597D2-9B0A-47F0-8CC5-EA316F6D4FE9}"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4986167-B004-49E1-B122-AA3DBB954A81}" type="datetimeFigureOut">
              <a:rPr lang="ru-RU" smtClean="0"/>
              <a:pPr/>
              <a:t>17.02.2021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84E597D2-9B0A-47F0-8CC5-EA316F6D4FE9}"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4986167-B004-49E1-B122-AA3DBB954A81}" type="datetimeFigureOut">
              <a:rPr lang="ru-RU" smtClean="0"/>
              <a:pPr/>
              <a:t>17.02.2021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84E597D2-9B0A-47F0-8CC5-EA316F6D4FE9}"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4986167-B004-49E1-B122-AA3DBB954A81}" type="datetimeFigureOut">
              <a:rPr lang="ru-RU" smtClean="0"/>
              <a:pPr/>
              <a:t>17.02.2021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4E597D2-9B0A-47F0-8CC5-EA316F6D4FE9}"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4986167-B004-49E1-B122-AA3DBB954A81}" type="datetimeFigureOut">
              <a:rPr lang="ru-RU" smtClean="0"/>
              <a:pPr/>
              <a:t>17.02.2021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84E597D2-9B0A-47F0-8CC5-EA316F6D4FE9}"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4986167-B004-49E1-B122-AA3DBB954A81}" type="datetimeFigureOut">
              <a:rPr lang="ru-RU" smtClean="0"/>
              <a:pPr/>
              <a:t>17.02.2021</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4E597D2-9B0A-47F0-8CC5-EA316F6D4FE9}"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3200" dirty="0" smtClean="0"/>
              <a:t>Процесс становления и развития когнитивной лингвистики. История возникновения науки.</a:t>
            </a:r>
            <a:endParaRPr lang="ru-RU" sz="3200" dirty="0"/>
          </a:p>
        </p:txBody>
      </p:sp>
      <p:sp>
        <p:nvSpPr>
          <p:cNvPr id="3" name="Подзаголовок 2"/>
          <p:cNvSpPr>
            <a:spLocks noGrp="1"/>
          </p:cNvSpPr>
          <p:nvPr>
            <p:ph type="subTitle" idx="1"/>
          </p:nvPr>
        </p:nvSpPr>
        <p:spPr/>
        <p:txBody>
          <a:bodyPr/>
          <a:lstStyle/>
          <a:p>
            <a:r>
              <a:rPr lang="ru-RU" b="1" dirty="0" smtClean="0"/>
              <a:t>Презентацию выполнила </a:t>
            </a:r>
            <a:r>
              <a:rPr lang="ru-RU" dirty="0" smtClean="0"/>
              <a:t>: Федосова Светлана   Ивановна, учитель иностранного языка </a:t>
            </a:r>
            <a:r>
              <a:rPr lang="en-US" dirty="0" smtClean="0"/>
              <a:t> I </a:t>
            </a:r>
            <a:r>
              <a:rPr lang="ru-RU" smtClean="0"/>
              <a:t> </a:t>
            </a:r>
            <a:r>
              <a:rPr lang="ru-RU" smtClean="0"/>
              <a:t>категории </a:t>
            </a:r>
            <a:r>
              <a:rPr lang="ru-RU" dirty="0" smtClean="0"/>
              <a:t>, МБОУ </a:t>
            </a:r>
            <a:r>
              <a:rPr lang="ru-RU" dirty="0" err="1" smtClean="0"/>
              <a:t>Усть-Тасуркайской</a:t>
            </a:r>
            <a:r>
              <a:rPr lang="ru-RU" dirty="0" smtClean="0"/>
              <a:t> ООШ </a:t>
            </a:r>
            <a:endParaRPr lang="ru-RU" dirty="0"/>
          </a:p>
        </p:txBody>
      </p:sp>
    </p:spTree>
    <p:extLst>
      <p:ext uri="{BB962C8B-B14F-4D97-AF65-F5344CB8AC3E}">
        <p14:creationId xmlns="" xmlns:p14="http://schemas.microsoft.com/office/powerpoint/2010/main" val="3661659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62500" lnSpcReduction="20000"/>
          </a:bodyPr>
          <a:lstStyle/>
          <a:p>
            <a:pPr marL="0" indent="0">
              <a:buNone/>
            </a:pPr>
            <a:r>
              <a:rPr lang="ru-RU" sz="3300" dirty="0"/>
              <a:t>Когнитивная лингвистика прочно заняла свое место в парадигме концепций современного мирового языкознания. </a:t>
            </a:r>
            <a:endParaRPr lang="ru-RU" sz="3300" dirty="0" smtClean="0"/>
          </a:p>
          <a:p>
            <a:pPr marL="0" indent="0">
              <a:buNone/>
            </a:pPr>
            <a:r>
              <a:rPr lang="ru-RU" sz="3300" dirty="0" smtClean="0"/>
              <a:t>Когнитивистика </a:t>
            </a:r>
            <a:r>
              <a:rPr lang="ru-RU" sz="3300" dirty="0"/>
              <a:t>- это новый этап изучения сложных отношений языка и мышления, роли человека в языке и роли языка для человека. </a:t>
            </a:r>
            <a:endParaRPr lang="ru-RU" sz="3300" dirty="0" smtClean="0"/>
          </a:p>
          <a:p>
            <a:pPr marL="0" indent="0">
              <a:buNone/>
            </a:pPr>
            <a:r>
              <a:rPr lang="ru-RU" sz="3300" dirty="0" smtClean="0"/>
              <a:t>Началом </a:t>
            </a:r>
            <a:r>
              <a:rPr lang="ru-RU" sz="3300" dirty="0"/>
              <a:t>изучения когнитивных процессов явились разработки нейрофизиологов, изучавших функции нервной системы, базовые нейрофизиологические механизмы, определяющие формирование познавательных процессов и их специфику на разных этапах развития человека (П. </a:t>
            </a:r>
            <a:r>
              <a:rPr lang="ru-RU" sz="3300" dirty="0" err="1"/>
              <a:t>Брока</a:t>
            </a:r>
            <a:r>
              <a:rPr lang="ru-RU" sz="3300" dirty="0"/>
              <a:t>, К. Вернике, И.М. Сеченов, В.М. Бехтерев, И.П. Павлов</a:t>
            </a:r>
            <a:r>
              <a:rPr lang="ru-RU" dirty="0"/>
              <a:t>). </a:t>
            </a:r>
          </a:p>
        </p:txBody>
      </p:sp>
      <p:sp>
        <p:nvSpPr>
          <p:cNvPr id="2" name="Заголовок 1"/>
          <p:cNvSpPr>
            <a:spLocks noGrp="1"/>
          </p:cNvSpPr>
          <p:nvPr>
            <p:ph type="title"/>
          </p:nvPr>
        </p:nvSpPr>
        <p:spPr/>
        <p:txBody>
          <a:bodyPr>
            <a:normAutofit/>
          </a:bodyPr>
          <a:lstStyle/>
          <a:p>
            <a:r>
              <a:rPr lang="ru-RU" sz="3200" b="1" dirty="0" smtClean="0"/>
              <a:t>Место когнитивной лингвистики в парадигме концепций современного мира</a:t>
            </a:r>
            <a:endParaRPr lang="ru-RU" sz="3200" b="1" dirty="0"/>
          </a:p>
        </p:txBody>
      </p:sp>
    </p:spTree>
    <p:extLst>
      <p:ext uri="{BB962C8B-B14F-4D97-AF65-F5344CB8AC3E}">
        <p14:creationId xmlns="" xmlns:p14="http://schemas.microsoft.com/office/powerpoint/2010/main" val="69606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buNone/>
            </a:pPr>
            <a:r>
              <a:rPr lang="ru-RU" sz="2400" dirty="0"/>
              <a:t>На базе нейрофизиологии возникла нейролингвистика, изучающая мозговые механизмы речевой деятельности и те изменения в речевых процессах, которые возникают при локальных поражениях мозга (Л.С. Выготский, А.Р. </a:t>
            </a:r>
            <a:r>
              <a:rPr lang="ru-RU" sz="2400" dirty="0" err="1"/>
              <a:t>Лурия</a:t>
            </a:r>
            <a:r>
              <a:rPr lang="ru-RU" sz="2400" dirty="0" smtClean="0"/>
              <a:t>).</a:t>
            </a:r>
          </a:p>
          <a:p>
            <a:pPr marL="0" indent="0">
              <a:buNone/>
            </a:pPr>
            <a:r>
              <a:rPr lang="ru-RU" sz="2400" dirty="0" smtClean="0"/>
              <a:t>Результаты </a:t>
            </a:r>
            <a:r>
              <a:rPr lang="ru-RU" sz="2400" dirty="0"/>
              <a:t>исследований нейрофизиологии и нейролингвистики позволили сделать вывод о том, что языковая деятельность протекает в мозге человека, а разные виды языковой деятельности (слушание, говорение, чтение и др.) связаны с разными отделами головного мозга. </a:t>
            </a:r>
          </a:p>
        </p:txBody>
      </p:sp>
      <p:sp>
        <p:nvSpPr>
          <p:cNvPr id="2" name="Заголовок 1"/>
          <p:cNvSpPr>
            <a:spLocks noGrp="1"/>
          </p:cNvSpPr>
          <p:nvPr>
            <p:ph type="title"/>
          </p:nvPr>
        </p:nvSpPr>
        <p:spPr/>
        <p:txBody>
          <a:bodyPr>
            <a:normAutofit/>
          </a:bodyPr>
          <a:lstStyle/>
          <a:p>
            <a:r>
              <a:rPr lang="ru-RU" sz="3200" b="1" dirty="0"/>
              <a:t>Я</a:t>
            </a:r>
            <a:r>
              <a:rPr lang="ru-RU" sz="3200" b="1" dirty="0" smtClean="0"/>
              <a:t>зыковая деятельность и</a:t>
            </a:r>
            <a:r>
              <a:rPr lang="ru-RU" sz="3200" b="1" dirty="0"/>
              <a:t> </a:t>
            </a:r>
            <a:r>
              <a:rPr lang="ru-RU" sz="3200" b="1" dirty="0" smtClean="0"/>
              <a:t>мозг человека </a:t>
            </a:r>
            <a:endParaRPr lang="ru-RU" sz="3200" b="1" dirty="0"/>
          </a:p>
        </p:txBody>
      </p:sp>
    </p:spTree>
    <p:extLst>
      <p:ext uri="{BB962C8B-B14F-4D97-AF65-F5344CB8AC3E}">
        <p14:creationId xmlns="" xmlns:p14="http://schemas.microsoft.com/office/powerpoint/2010/main" val="32241010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pPr marL="0" indent="0">
              <a:buNone/>
            </a:pPr>
            <a:r>
              <a:rPr lang="ru-RU" sz="3400" dirty="0"/>
              <a:t>Следующим этапом развития проблемы соотношения языка и мышления стала психолингвистика, в рамках которой изучались процессы порождения и восприятия речи, процессы изучения языка как системы знаков, хранящейся в сознании человека, соотношение системы языка и ее использования, функционирования (Ч. </a:t>
            </a:r>
            <a:r>
              <a:rPr lang="ru-RU" sz="3400" dirty="0" err="1"/>
              <a:t>Осгуд</a:t>
            </a:r>
            <a:r>
              <a:rPr lang="ru-RU" sz="3400" dirty="0"/>
              <a:t>, Т. </a:t>
            </a:r>
            <a:r>
              <a:rPr lang="ru-RU" sz="3400" dirty="0" err="1"/>
              <a:t>Себеок</a:t>
            </a:r>
            <a:r>
              <a:rPr lang="ru-RU" sz="3400" dirty="0"/>
              <a:t>, Дж. Гринберг, А.А. Леонтьев, Ю.Н. Караулов и др.). </a:t>
            </a:r>
            <a:endParaRPr lang="ru-RU" sz="3400" dirty="0" smtClean="0"/>
          </a:p>
          <a:p>
            <a:pPr marL="0" indent="0">
              <a:buNone/>
            </a:pPr>
            <a:r>
              <a:rPr lang="ru-RU" sz="3400" dirty="0" smtClean="0"/>
              <a:t>Психолингвистику </a:t>
            </a:r>
            <a:r>
              <a:rPr lang="ru-RU" sz="3400" dirty="0"/>
              <a:t>объединяют с когнитивной лингвистикой общие проблемы, связанные с общечеловеческими механизмами овладения и пользования языком, с используемыми при этом универсальными стратегиями и опорными элементами. И та, и другая область знаний подразумевают рассмотрение проблем языкового сознания и языковой личности, картины мира, взаимодействия процессов на разных уровнях </a:t>
            </a:r>
            <a:r>
              <a:rPr lang="ru-RU" sz="3400" dirty="0" err="1"/>
              <a:t>осознаваемости</a:t>
            </a:r>
            <a:r>
              <a:rPr lang="ru-RU" dirty="0"/>
              <a:t>. </a:t>
            </a:r>
          </a:p>
        </p:txBody>
      </p:sp>
      <p:sp>
        <p:nvSpPr>
          <p:cNvPr id="2" name="Заголовок 1"/>
          <p:cNvSpPr>
            <a:spLocks noGrp="1"/>
          </p:cNvSpPr>
          <p:nvPr>
            <p:ph type="title"/>
          </p:nvPr>
        </p:nvSpPr>
        <p:spPr/>
        <p:txBody>
          <a:bodyPr>
            <a:normAutofit/>
          </a:bodyPr>
          <a:lstStyle/>
          <a:p>
            <a:r>
              <a:rPr lang="ru-RU" sz="3200" b="1" dirty="0" smtClean="0"/>
              <a:t>Психолингвистика и  когнитивная лингвистика</a:t>
            </a:r>
            <a:endParaRPr lang="ru-RU" sz="3200" b="1" dirty="0"/>
          </a:p>
        </p:txBody>
      </p:sp>
    </p:spTree>
    <p:extLst>
      <p:ext uri="{BB962C8B-B14F-4D97-AF65-F5344CB8AC3E}">
        <p14:creationId xmlns="" xmlns:p14="http://schemas.microsoft.com/office/powerpoint/2010/main" val="2700128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buNone/>
            </a:pPr>
            <a:r>
              <a:rPr lang="ru-RU" sz="2800" dirty="0"/>
              <a:t>Анализируя развитие когнитивной лингвистики, нельзя обойти вниманием когнитивную психологию, изучающую когнитивные, т.е. познавательные процессы человеческого сознания (Р. </a:t>
            </a:r>
            <a:r>
              <a:rPr lang="ru-RU" sz="2800" dirty="0" err="1"/>
              <a:t>Аткинсон</a:t>
            </a:r>
            <a:r>
              <a:rPr lang="ru-RU" sz="2800" dirty="0"/>
              <a:t>, Д. </a:t>
            </a:r>
            <a:r>
              <a:rPr lang="ru-RU" sz="2800" dirty="0" err="1"/>
              <a:t>Брунер</a:t>
            </a:r>
            <a:r>
              <a:rPr lang="ru-RU" sz="2800" dirty="0"/>
              <a:t>, Д. </a:t>
            </a:r>
            <a:r>
              <a:rPr lang="ru-RU" sz="2800" dirty="0" err="1"/>
              <a:t>Норман</a:t>
            </a:r>
            <a:r>
              <a:rPr lang="ru-RU" sz="2800" dirty="0"/>
              <a:t>, Ф. </a:t>
            </a:r>
            <a:r>
              <a:rPr lang="ru-RU" sz="2800" dirty="0" err="1"/>
              <a:t>Хадер</a:t>
            </a:r>
            <a:r>
              <a:rPr lang="ru-RU" sz="2800" dirty="0"/>
              <a:t>, У. </a:t>
            </a:r>
            <a:r>
              <a:rPr lang="ru-RU" sz="2800" dirty="0" err="1"/>
              <a:t>Найсер</a:t>
            </a:r>
            <a:r>
              <a:rPr lang="ru-RU" sz="2800" dirty="0"/>
              <a:t>, Г. </a:t>
            </a:r>
            <a:r>
              <a:rPr lang="ru-RU" sz="2800" dirty="0" err="1"/>
              <a:t>Саймон</a:t>
            </a:r>
            <a:r>
              <a:rPr lang="ru-RU" sz="2800" dirty="0"/>
              <a:t> и др.). </a:t>
            </a:r>
            <a:endParaRPr lang="ru-RU" sz="2800" dirty="0" smtClean="0"/>
          </a:p>
          <a:p>
            <a:pPr marL="0" indent="0">
              <a:buNone/>
            </a:pPr>
            <a:r>
              <a:rPr lang="ru-RU" sz="2800" dirty="0" smtClean="0"/>
              <a:t>Когнитивная </a:t>
            </a:r>
            <a:r>
              <a:rPr lang="ru-RU" sz="2800" dirty="0"/>
              <a:t>лингвистика заимствует из когнитивной психологии понятие концептуальных и когнитивных моделей. </a:t>
            </a:r>
          </a:p>
        </p:txBody>
      </p:sp>
      <p:sp>
        <p:nvSpPr>
          <p:cNvPr id="2" name="Заголовок 1"/>
          <p:cNvSpPr>
            <a:spLocks noGrp="1"/>
          </p:cNvSpPr>
          <p:nvPr>
            <p:ph type="title"/>
          </p:nvPr>
        </p:nvSpPr>
        <p:spPr/>
        <p:txBody>
          <a:bodyPr>
            <a:normAutofit/>
          </a:bodyPr>
          <a:lstStyle/>
          <a:p>
            <a:r>
              <a:rPr lang="ru-RU" sz="3200" b="1" dirty="0" smtClean="0"/>
              <a:t>Связь когнитивной лингвистики и когнитивной психологии </a:t>
            </a:r>
            <a:endParaRPr lang="ru-RU" sz="3200" b="1" dirty="0"/>
          </a:p>
        </p:txBody>
      </p:sp>
    </p:spTree>
    <p:extLst>
      <p:ext uri="{BB962C8B-B14F-4D97-AF65-F5344CB8AC3E}">
        <p14:creationId xmlns="" xmlns:p14="http://schemas.microsoft.com/office/powerpoint/2010/main" val="3753135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dirty="0"/>
              <a:t>Здесь необходимо подчеркнуть тот факт, что функционирование языка действительно опирается на психологические механизмы, так как именно язык </a:t>
            </a:r>
            <a:r>
              <a:rPr lang="ru-RU" dirty="0" smtClean="0"/>
              <a:t>является </a:t>
            </a:r>
            <a:r>
              <a:rPr lang="ru-RU" dirty="0"/>
              <a:t>важнейшим звеном в накоплении и сохранении </a:t>
            </a:r>
            <a:r>
              <a:rPr lang="ru-RU" dirty="0" err="1"/>
              <a:t>категоризованного</a:t>
            </a:r>
            <a:r>
              <a:rPr lang="ru-RU" dirty="0"/>
              <a:t> опыта взаимодействия человека с миром.</a:t>
            </a:r>
          </a:p>
        </p:txBody>
      </p:sp>
      <p:sp>
        <p:nvSpPr>
          <p:cNvPr id="2" name="Заголовок 1"/>
          <p:cNvSpPr>
            <a:spLocks noGrp="1"/>
          </p:cNvSpPr>
          <p:nvPr>
            <p:ph type="title"/>
          </p:nvPr>
        </p:nvSpPr>
        <p:spPr/>
        <p:txBody>
          <a:bodyPr>
            <a:normAutofit/>
          </a:bodyPr>
          <a:lstStyle/>
          <a:p>
            <a:r>
              <a:rPr lang="ru-RU" sz="3200" b="1" dirty="0" smtClean="0"/>
              <a:t>Язык- важнейшее звено</a:t>
            </a:r>
            <a:endParaRPr lang="ru-RU" sz="3200" b="1" dirty="0"/>
          </a:p>
        </p:txBody>
      </p:sp>
    </p:spTree>
    <p:extLst>
      <p:ext uri="{BB962C8B-B14F-4D97-AF65-F5344CB8AC3E}">
        <p14:creationId xmlns="" xmlns:p14="http://schemas.microsoft.com/office/powerpoint/2010/main" val="27069000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marL="0" indent="0">
              <a:buNone/>
            </a:pPr>
            <a:r>
              <a:rPr lang="ru-RU" sz="2400" dirty="0"/>
              <a:t>Когнитивная лингвистика не может быть адекватно описана без упоминания </a:t>
            </a:r>
            <a:r>
              <a:rPr lang="ru-RU" sz="2400" dirty="0" err="1"/>
              <a:t>когнитологии</a:t>
            </a:r>
            <a:r>
              <a:rPr lang="ru-RU" sz="2400" dirty="0"/>
              <a:t> или </a:t>
            </a:r>
            <a:r>
              <a:rPr lang="ru-RU" sz="2400" dirty="0" err="1"/>
              <a:t>когитологии</a:t>
            </a:r>
            <a:r>
              <a:rPr lang="ru-RU" sz="2400" dirty="0"/>
              <a:t>. </a:t>
            </a:r>
            <a:endParaRPr lang="ru-RU" sz="2400" dirty="0" smtClean="0"/>
          </a:p>
          <a:p>
            <a:pPr marL="0" indent="0">
              <a:buNone/>
            </a:pPr>
            <a:r>
              <a:rPr lang="ru-RU" sz="2400" dirty="0" smtClean="0"/>
              <a:t>Данная </a:t>
            </a:r>
            <a:r>
              <a:rPr lang="ru-RU" sz="2400" dirty="0"/>
              <a:t>дисциплина изучает устройство и функционирование человеческих знаний</a:t>
            </a:r>
            <a:r>
              <a:rPr lang="ru-RU" sz="2400" dirty="0" smtClean="0"/>
              <a:t>.</a:t>
            </a:r>
          </a:p>
          <a:p>
            <a:pPr marL="0" indent="0">
              <a:buNone/>
            </a:pPr>
            <a:r>
              <a:rPr lang="ru-RU" sz="2400" dirty="0" smtClean="0"/>
              <a:t> </a:t>
            </a:r>
            <a:r>
              <a:rPr lang="ru-RU" sz="2400" dirty="0"/>
              <a:t>Как самостоятельная область знания она сформировалась в результате развития инженерной дисциплины, известной как разработки искусственного интеллекта</a:t>
            </a:r>
            <a:r>
              <a:rPr lang="ru-RU" dirty="0"/>
              <a:t>.</a:t>
            </a:r>
          </a:p>
        </p:txBody>
      </p:sp>
      <p:sp>
        <p:nvSpPr>
          <p:cNvPr id="2" name="Заголовок 1"/>
          <p:cNvSpPr>
            <a:spLocks noGrp="1"/>
          </p:cNvSpPr>
          <p:nvPr>
            <p:ph type="title"/>
          </p:nvPr>
        </p:nvSpPr>
        <p:spPr/>
        <p:txBody>
          <a:bodyPr>
            <a:normAutofit/>
          </a:bodyPr>
          <a:lstStyle/>
          <a:p>
            <a:r>
              <a:rPr lang="ru-RU" sz="3200" b="1" dirty="0" err="1"/>
              <a:t>К</a:t>
            </a:r>
            <a:r>
              <a:rPr lang="ru-RU" sz="3200" b="1" dirty="0" err="1" smtClean="0"/>
              <a:t>огнитология</a:t>
            </a:r>
            <a:r>
              <a:rPr lang="ru-RU" sz="3200" b="1" dirty="0" smtClean="0"/>
              <a:t> </a:t>
            </a:r>
            <a:r>
              <a:rPr lang="ru-RU" sz="3200" b="1" dirty="0"/>
              <a:t>или </a:t>
            </a:r>
            <a:r>
              <a:rPr lang="ru-RU" sz="3200" b="1" dirty="0" err="1" smtClean="0"/>
              <a:t>когитология</a:t>
            </a:r>
            <a:endParaRPr lang="ru-RU" sz="3200" b="1" dirty="0"/>
          </a:p>
        </p:txBody>
      </p:sp>
    </p:spTree>
    <p:extLst>
      <p:ext uri="{BB962C8B-B14F-4D97-AF65-F5344CB8AC3E}">
        <p14:creationId xmlns="" xmlns:p14="http://schemas.microsoft.com/office/powerpoint/2010/main" val="122401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buNone/>
            </a:pPr>
            <a:r>
              <a:rPr lang="ru-RU" sz="2400" dirty="0"/>
              <a:t>Искусственный интеллект (</a:t>
            </a:r>
            <a:r>
              <a:rPr lang="ru-RU" sz="2400" dirty="0" err="1"/>
              <a:t>artificial</a:t>
            </a:r>
            <a:r>
              <a:rPr lang="ru-RU" sz="2400" dirty="0"/>
              <a:t> </a:t>
            </a:r>
            <a:r>
              <a:rPr lang="ru-RU" sz="2400" dirty="0" err="1"/>
              <a:t>intelligence</a:t>
            </a:r>
            <a:r>
              <a:rPr lang="ru-RU" sz="2400" dirty="0"/>
              <a:t>) (ИИ) - раздел компьютерной науки, разрабатывающий «разумные» компьютерные системы, т.е. системы, проявляющие характеристики разумности в человеческом поведении (понимание языка, обучение, рассуждение, решение задач и т.п.). </a:t>
            </a:r>
            <a:endParaRPr lang="ru-RU" sz="2400" dirty="0" smtClean="0"/>
          </a:p>
          <a:p>
            <a:pPr marL="0" indent="0">
              <a:buNone/>
            </a:pPr>
            <a:r>
              <a:rPr lang="ru-RU" sz="2400" dirty="0" smtClean="0"/>
              <a:t>Сам </a:t>
            </a:r>
            <a:r>
              <a:rPr lang="ru-RU" sz="2400" dirty="0"/>
              <a:t>термин «когнитивная наука» с середины 70-х гг. стал употребляться для обозначения области, в рамках которой исследуются процессы усвоения, накопления и использования информации </a:t>
            </a:r>
            <a:r>
              <a:rPr lang="ru-RU" sz="2400" dirty="0" smtClean="0"/>
              <a:t>человеком.</a:t>
            </a:r>
            <a:endParaRPr lang="ru-RU" sz="2400" dirty="0"/>
          </a:p>
        </p:txBody>
      </p:sp>
      <p:sp>
        <p:nvSpPr>
          <p:cNvPr id="2" name="Заголовок 1"/>
          <p:cNvSpPr>
            <a:spLocks noGrp="1"/>
          </p:cNvSpPr>
          <p:nvPr>
            <p:ph type="title"/>
          </p:nvPr>
        </p:nvSpPr>
        <p:spPr/>
        <p:txBody>
          <a:bodyPr>
            <a:normAutofit fontScale="90000"/>
          </a:bodyPr>
          <a:lstStyle/>
          <a:p>
            <a:r>
              <a:rPr lang="ru-RU" sz="3600" b="1" dirty="0"/>
              <a:t>Искусственный интеллект (</a:t>
            </a:r>
            <a:r>
              <a:rPr lang="ru-RU" sz="3600" b="1" dirty="0" err="1"/>
              <a:t>artificial</a:t>
            </a:r>
            <a:r>
              <a:rPr lang="ru-RU" sz="3600" b="1" dirty="0"/>
              <a:t> </a:t>
            </a:r>
            <a:r>
              <a:rPr lang="ru-RU" sz="3600" b="1" dirty="0" err="1"/>
              <a:t>intelligence</a:t>
            </a:r>
            <a:r>
              <a:rPr lang="ru-RU" dirty="0"/>
              <a:t>)</a:t>
            </a:r>
          </a:p>
        </p:txBody>
      </p:sp>
    </p:spTree>
    <p:extLst>
      <p:ext uri="{BB962C8B-B14F-4D97-AF65-F5344CB8AC3E}">
        <p14:creationId xmlns="" xmlns:p14="http://schemas.microsoft.com/office/powerpoint/2010/main" val="3934931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buNone/>
            </a:pPr>
            <a:r>
              <a:rPr lang="ru-RU" sz="2400" dirty="0"/>
              <a:t>Когнитивная лингвистика как направление лингвистических исследований сложилась во второй половине 1970-х гг. и имела в дальнейшем значительное число последователей. </a:t>
            </a:r>
            <a:endParaRPr lang="ru-RU" sz="2400" dirty="0" smtClean="0"/>
          </a:p>
          <a:p>
            <a:pPr marL="0" indent="0">
              <a:buNone/>
            </a:pPr>
            <a:r>
              <a:rPr lang="ru-RU" sz="2400" dirty="0" smtClean="0"/>
              <a:t>Формально </a:t>
            </a:r>
            <a:r>
              <a:rPr lang="ru-RU" sz="2400" dirty="0"/>
              <a:t>в лингвистической историографии возникновение когнитивной лингвистики относят к 1989 г., когда в </a:t>
            </a:r>
            <a:r>
              <a:rPr lang="ru-RU" sz="2400" dirty="0" err="1"/>
              <a:t>Дуйсбурге</a:t>
            </a:r>
            <a:r>
              <a:rPr lang="ru-RU" sz="2400" dirty="0"/>
              <a:t> на научной конференции было объявлено о создании ассоциации когнитивной лингвистики, и когнитивная лингвистика стала отдельным лингвистическим направлением.</a:t>
            </a:r>
          </a:p>
        </p:txBody>
      </p:sp>
      <p:sp>
        <p:nvSpPr>
          <p:cNvPr id="2" name="Заголовок 1"/>
          <p:cNvSpPr>
            <a:spLocks noGrp="1"/>
          </p:cNvSpPr>
          <p:nvPr>
            <p:ph type="title"/>
          </p:nvPr>
        </p:nvSpPr>
        <p:spPr/>
        <p:txBody>
          <a:bodyPr>
            <a:normAutofit/>
          </a:bodyPr>
          <a:lstStyle/>
          <a:p>
            <a:r>
              <a:rPr lang="ru-RU" sz="3200" b="1" dirty="0"/>
              <a:t>Когнитивная лингвистика как направление лингвистических исследований</a:t>
            </a:r>
          </a:p>
        </p:txBody>
      </p:sp>
    </p:spTree>
    <p:extLst>
      <p:ext uri="{BB962C8B-B14F-4D97-AF65-F5344CB8AC3E}">
        <p14:creationId xmlns="" xmlns:p14="http://schemas.microsoft.com/office/powerpoint/2010/main" val="3434024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buNone/>
            </a:pPr>
            <a:r>
              <a:rPr lang="ru-RU" sz="2800" dirty="0"/>
              <a:t>В США это направление чаще называют «когнитивная грамматика», что объясняется широким пониманием термина «грамматика» в англоязычной лингвистике. </a:t>
            </a:r>
            <a:endParaRPr lang="ru-RU" sz="2800" dirty="0" smtClean="0"/>
          </a:p>
          <a:p>
            <a:pPr marL="0" indent="0">
              <a:buNone/>
            </a:pPr>
            <a:r>
              <a:rPr lang="ru-RU" sz="2800" dirty="0" smtClean="0"/>
              <a:t>Термин </a:t>
            </a:r>
            <a:r>
              <a:rPr lang="ru-RU" sz="2800" dirty="0"/>
              <a:t>«когнитивная грамматика» впервые появился в 70-х гг. XX в. в работах Дж. </a:t>
            </a:r>
            <a:r>
              <a:rPr lang="ru-RU" sz="2800" dirty="0" err="1"/>
              <a:t>Лакоффа</a:t>
            </a:r>
            <a:r>
              <a:rPr lang="ru-RU" sz="2800" dirty="0"/>
              <a:t>, Г. Томпсона, Р. </a:t>
            </a:r>
            <a:r>
              <a:rPr lang="ru-RU" sz="2800" dirty="0" err="1"/>
              <a:t>Лангакера</a:t>
            </a:r>
            <a:r>
              <a:rPr lang="ru-RU" sz="2800" dirty="0"/>
              <a:t>, основные идеи которых стали отправным пунктом в развитии когнитивной лингвистики.</a:t>
            </a:r>
          </a:p>
        </p:txBody>
      </p:sp>
      <p:sp>
        <p:nvSpPr>
          <p:cNvPr id="2" name="Заголовок 1"/>
          <p:cNvSpPr>
            <a:spLocks noGrp="1"/>
          </p:cNvSpPr>
          <p:nvPr>
            <p:ph type="title"/>
          </p:nvPr>
        </p:nvSpPr>
        <p:spPr/>
        <p:txBody>
          <a:bodyPr>
            <a:normAutofit/>
          </a:bodyPr>
          <a:lstStyle/>
          <a:p>
            <a:r>
              <a:rPr lang="ru-RU" sz="3200" b="1" dirty="0"/>
              <a:t>Термин «когнитивная грамматика»</a:t>
            </a:r>
          </a:p>
        </p:txBody>
      </p:sp>
    </p:spTree>
    <p:extLst>
      <p:ext uri="{BB962C8B-B14F-4D97-AF65-F5344CB8AC3E}">
        <p14:creationId xmlns="" xmlns:p14="http://schemas.microsoft.com/office/powerpoint/2010/main" val="3421477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buNone/>
            </a:pPr>
            <a:r>
              <a:rPr lang="ru-RU" sz="2000" dirty="0"/>
              <a:t>С точки зрения когнитивной грамматики существующие языки состоят исключительно из семантических, фонологических и символических единиц (условные сочетания фонологических и семантических единиц). </a:t>
            </a:r>
            <a:endParaRPr lang="ru-RU" sz="2000" dirty="0" smtClean="0"/>
          </a:p>
          <a:p>
            <a:pPr marL="0" indent="0">
              <a:buNone/>
            </a:pPr>
            <a:r>
              <a:rPr lang="ru-RU" sz="2000" dirty="0" smtClean="0"/>
              <a:t>Р</a:t>
            </a:r>
            <a:r>
              <a:rPr lang="ru-RU" sz="2000" dirty="0"/>
              <a:t>. </a:t>
            </a:r>
            <a:r>
              <a:rPr lang="ru-RU" sz="2000" dirty="0" err="1"/>
              <a:t>Лангакер</a:t>
            </a:r>
            <a:r>
              <a:rPr lang="ru-RU" sz="2000" dirty="0"/>
              <a:t> признает, что основной причиной появления грамматических структур являются когнитивные процессы. </a:t>
            </a:r>
            <a:endParaRPr lang="ru-RU" sz="2000" dirty="0" smtClean="0"/>
          </a:p>
          <a:p>
            <a:pPr marL="0" indent="0">
              <a:buNone/>
            </a:pPr>
            <a:r>
              <a:rPr lang="ru-RU" sz="2000" dirty="0" smtClean="0"/>
              <a:t>В </a:t>
            </a:r>
            <a:r>
              <a:rPr lang="ru-RU" sz="2000" dirty="0"/>
              <a:t>своей теории Р. </a:t>
            </a:r>
            <a:r>
              <a:rPr lang="ru-RU" sz="2000" dirty="0" err="1"/>
              <a:t>Лангакер</a:t>
            </a:r>
            <a:r>
              <a:rPr lang="ru-RU" sz="2000" dirty="0"/>
              <a:t> широко применяет принципы гештальтпсихологии и проводит аналогии между языковой структурой и аспектами визуального восприятия</a:t>
            </a:r>
            <a:r>
              <a:rPr lang="ru-RU" sz="2400" dirty="0"/>
              <a:t>. </a:t>
            </a:r>
          </a:p>
        </p:txBody>
      </p:sp>
      <p:sp>
        <p:nvSpPr>
          <p:cNvPr id="2" name="Заголовок 1"/>
          <p:cNvSpPr>
            <a:spLocks noGrp="1"/>
          </p:cNvSpPr>
          <p:nvPr>
            <p:ph type="title"/>
          </p:nvPr>
        </p:nvSpPr>
        <p:spPr/>
        <p:txBody>
          <a:bodyPr>
            <a:normAutofit/>
          </a:bodyPr>
          <a:lstStyle/>
          <a:p>
            <a:r>
              <a:rPr lang="ru-RU" sz="3200" b="1" dirty="0"/>
              <a:t>Т</a:t>
            </a:r>
            <a:r>
              <a:rPr lang="ru-RU" sz="3200" b="1" dirty="0" smtClean="0"/>
              <a:t>еория </a:t>
            </a:r>
            <a:r>
              <a:rPr lang="ru-RU" sz="3200" b="1" dirty="0"/>
              <a:t>Р. </a:t>
            </a:r>
            <a:r>
              <a:rPr lang="ru-RU" sz="3200" b="1" dirty="0" err="1" smtClean="0"/>
              <a:t>Лангакера</a:t>
            </a:r>
            <a:endParaRPr lang="ru-RU" sz="3200" b="1" dirty="0"/>
          </a:p>
        </p:txBody>
      </p:sp>
    </p:spTree>
    <p:extLst>
      <p:ext uri="{BB962C8B-B14F-4D97-AF65-F5344CB8AC3E}">
        <p14:creationId xmlns="" xmlns:p14="http://schemas.microsoft.com/office/powerpoint/2010/main" val="1125861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55000" lnSpcReduction="20000"/>
          </a:bodyPr>
          <a:lstStyle/>
          <a:p>
            <a:endParaRPr lang="ru-RU" dirty="0"/>
          </a:p>
          <a:p>
            <a:endParaRPr lang="ru-RU" dirty="0"/>
          </a:p>
          <a:p>
            <a:pPr marL="0" indent="0">
              <a:buNone/>
            </a:pPr>
            <a:r>
              <a:rPr lang="ru-RU" b="1" dirty="0"/>
              <a:t> </a:t>
            </a:r>
            <a:r>
              <a:rPr lang="ru-RU" sz="3600" dirty="0"/>
              <a:t>наиболее распространенное (особенно в Европе) название направления лингвистических исследований, сложившегося во второй половине 1970-х годов и имевшего в дальнейшем значительное число последователей. </a:t>
            </a:r>
            <a:endParaRPr lang="ru-RU" sz="3600" dirty="0" smtClean="0"/>
          </a:p>
          <a:p>
            <a:pPr marL="0" indent="0">
              <a:buNone/>
            </a:pPr>
            <a:r>
              <a:rPr lang="ru-RU" sz="3600" dirty="0" smtClean="0"/>
              <a:t>В</a:t>
            </a:r>
            <a:r>
              <a:rPr lang="ru-RU" sz="3600" dirty="0"/>
              <a:t> США, где это направление зародилось, его чаще называют «когнитивная грамматика», что объясняется расширительным пониманием термина «грамматика» в англоязычной лингвистике, тогда как в России нередко используется термин «когнитивная семантика», указывающий на один из источников данного исследовательского начинания.</a:t>
            </a:r>
          </a:p>
          <a:p>
            <a:endParaRPr lang="ru-RU" dirty="0"/>
          </a:p>
        </p:txBody>
      </p:sp>
      <p:sp>
        <p:nvSpPr>
          <p:cNvPr id="2" name="Заголовок 1"/>
          <p:cNvSpPr>
            <a:spLocks noGrp="1"/>
          </p:cNvSpPr>
          <p:nvPr>
            <p:ph type="title"/>
          </p:nvPr>
        </p:nvSpPr>
        <p:spPr/>
        <p:txBody>
          <a:bodyPr>
            <a:normAutofit fontScale="90000"/>
          </a:bodyPr>
          <a:lstStyle/>
          <a:p>
            <a:r>
              <a:rPr lang="ru-RU" b="1" cap="all" dirty="0" smtClean="0"/>
              <a:t/>
            </a:r>
            <a:br>
              <a:rPr lang="ru-RU" b="1" cap="all" dirty="0" smtClean="0"/>
            </a:br>
            <a:r>
              <a:rPr lang="ru-RU" b="1" cap="all" dirty="0"/>
              <a:t/>
            </a:r>
            <a:br>
              <a:rPr lang="ru-RU" b="1" cap="all" dirty="0"/>
            </a:br>
            <a:r>
              <a:rPr lang="ru-RU" b="1" cap="all" dirty="0" smtClean="0"/>
              <a:t>Когнитивная лингвистика</a:t>
            </a:r>
            <a:r>
              <a:rPr lang="ru-RU" dirty="0" smtClean="0"/>
              <a:t/>
            </a:r>
            <a:br>
              <a:rPr lang="ru-RU" dirty="0" smtClean="0"/>
            </a:br>
            <a:endParaRPr lang="ru-RU" dirty="0"/>
          </a:p>
        </p:txBody>
      </p:sp>
    </p:spTree>
    <p:extLst>
      <p:ext uri="{BB962C8B-B14F-4D97-AF65-F5344CB8AC3E}">
        <p14:creationId xmlns="" xmlns:p14="http://schemas.microsoft.com/office/powerpoint/2010/main" val="28611432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sz="2400" dirty="0"/>
              <a:t>Дж. </a:t>
            </a:r>
            <a:r>
              <a:rPr lang="ru-RU" sz="2400" dirty="0" err="1"/>
              <a:t>Лакофф</a:t>
            </a:r>
            <a:r>
              <a:rPr lang="ru-RU" sz="2400" dirty="0"/>
              <a:t>, рассматривая традиционные для </a:t>
            </a:r>
            <a:r>
              <a:rPr lang="ru-RU" sz="2400" dirty="0" err="1"/>
              <a:t>когнитивизма</a:t>
            </a:r>
            <a:r>
              <a:rPr lang="ru-RU" sz="2400" dirty="0"/>
              <a:t> проблемы - человеческое понимание мира, отражение знаний о мире в языке через систему взаимосвязанных понятий – категорий, образующих концептуальную систему - обращает внимание на понятие категоризации, «представляющей собой определенный способ организации человеческого опыта». </a:t>
            </a:r>
          </a:p>
        </p:txBody>
      </p:sp>
      <p:sp>
        <p:nvSpPr>
          <p:cNvPr id="2" name="Заголовок 1"/>
          <p:cNvSpPr>
            <a:spLocks noGrp="1"/>
          </p:cNvSpPr>
          <p:nvPr>
            <p:ph type="title"/>
          </p:nvPr>
        </p:nvSpPr>
        <p:spPr/>
        <p:txBody>
          <a:bodyPr>
            <a:normAutofit/>
          </a:bodyPr>
          <a:lstStyle/>
          <a:p>
            <a:r>
              <a:rPr lang="ru-RU" sz="3200" b="1" dirty="0" smtClean="0"/>
              <a:t>Проблемы </a:t>
            </a:r>
            <a:r>
              <a:rPr lang="ru-RU" sz="3200" b="1" dirty="0" err="1" smtClean="0"/>
              <a:t>когнитивизма</a:t>
            </a:r>
            <a:r>
              <a:rPr lang="ru-RU" sz="3200" b="1" dirty="0" smtClean="0"/>
              <a:t> во взглядах </a:t>
            </a:r>
            <a:r>
              <a:rPr lang="ru-RU" sz="3200" b="1" dirty="0"/>
              <a:t>Дж. </a:t>
            </a:r>
            <a:r>
              <a:rPr lang="ru-RU" sz="3200" b="1" dirty="0" err="1" smtClean="0"/>
              <a:t>Лакоффа</a:t>
            </a:r>
            <a:endParaRPr lang="ru-RU" sz="3200" b="1" dirty="0"/>
          </a:p>
        </p:txBody>
      </p:sp>
    </p:spTree>
    <p:extLst>
      <p:ext uri="{BB962C8B-B14F-4D97-AF65-F5344CB8AC3E}">
        <p14:creationId xmlns="" xmlns:p14="http://schemas.microsoft.com/office/powerpoint/2010/main" val="2370104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buNone/>
            </a:pPr>
            <a:r>
              <a:rPr lang="ru-RU" sz="2800" dirty="0"/>
              <a:t>Дж. </a:t>
            </a:r>
            <a:r>
              <a:rPr lang="ru-RU" sz="2800" dirty="0" err="1"/>
              <a:t>Лакофф</a:t>
            </a:r>
            <a:r>
              <a:rPr lang="ru-RU" sz="2800" dirty="0"/>
              <a:t> характеризует как «объективистский», и развиваемый им новый подход под названием «</a:t>
            </a:r>
            <a:r>
              <a:rPr lang="ru-RU" sz="2800" dirty="0" err="1"/>
              <a:t>экспериенциализм</a:t>
            </a:r>
            <a:r>
              <a:rPr lang="ru-RU" sz="2800" dirty="0"/>
              <a:t>» (от английского “</a:t>
            </a:r>
            <a:r>
              <a:rPr lang="ru-RU" sz="2800" dirty="0" err="1"/>
              <a:t>experience</a:t>
            </a:r>
            <a:r>
              <a:rPr lang="ru-RU" sz="2800" dirty="0"/>
              <a:t>”), ученый помещает в фокус исследования образные средства мышления - метафору, метонимию, обусловленные познавательными особенностями человека как биологического и социального существа.</a:t>
            </a:r>
          </a:p>
        </p:txBody>
      </p:sp>
      <p:sp>
        <p:nvSpPr>
          <p:cNvPr id="2" name="Заголовок 1"/>
          <p:cNvSpPr>
            <a:spLocks noGrp="1"/>
          </p:cNvSpPr>
          <p:nvPr>
            <p:ph type="title"/>
          </p:nvPr>
        </p:nvSpPr>
        <p:spPr/>
        <p:txBody>
          <a:bodyPr>
            <a:normAutofit/>
          </a:bodyPr>
          <a:lstStyle/>
          <a:p>
            <a:r>
              <a:rPr lang="ru-RU" sz="3200" b="1" dirty="0" err="1"/>
              <a:t>Э</a:t>
            </a:r>
            <a:r>
              <a:rPr lang="ru-RU" sz="3200" b="1" dirty="0" err="1" smtClean="0"/>
              <a:t>кспериенциализм</a:t>
            </a:r>
            <a:endParaRPr lang="ru-RU" sz="3200" b="1" dirty="0"/>
          </a:p>
        </p:txBody>
      </p:sp>
    </p:spTree>
    <p:extLst>
      <p:ext uri="{BB962C8B-B14F-4D97-AF65-F5344CB8AC3E}">
        <p14:creationId xmlns="" xmlns:p14="http://schemas.microsoft.com/office/powerpoint/2010/main" val="40281928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marL="0" indent="0">
              <a:buNone/>
            </a:pPr>
            <a:r>
              <a:rPr lang="ru-RU" sz="2800" dirty="0"/>
              <a:t>М. Джонсон в своей книге «Тело в мышлении» приводит огромное количество примеров воплощенности </a:t>
            </a:r>
            <a:r>
              <a:rPr lang="ru-RU" sz="2800" dirty="0" err="1"/>
              <a:t>кинестезических</a:t>
            </a:r>
            <a:r>
              <a:rPr lang="ru-RU" sz="2800" dirty="0"/>
              <a:t> образных схем. </a:t>
            </a:r>
            <a:endParaRPr lang="ru-RU" sz="2800" dirty="0" smtClean="0"/>
          </a:p>
          <a:p>
            <a:pPr marL="0" indent="0">
              <a:buNone/>
            </a:pPr>
            <a:r>
              <a:rPr lang="ru-RU" sz="2800" dirty="0" smtClean="0"/>
              <a:t>Одной </a:t>
            </a:r>
            <a:r>
              <a:rPr lang="ru-RU" sz="2800" dirty="0"/>
              <a:t>из важнейших идей М. Джонсона является то, что опыт в значительной мере структурируется еще до любой концептуализации и вне зависимости от нее. </a:t>
            </a:r>
          </a:p>
        </p:txBody>
      </p:sp>
      <p:sp>
        <p:nvSpPr>
          <p:cNvPr id="2" name="Заголовок 1"/>
          <p:cNvSpPr>
            <a:spLocks noGrp="1"/>
          </p:cNvSpPr>
          <p:nvPr>
            <p:ph type="title"/>
          </p:nvPr>
        </p:nvSpPr>
        <p:spPr/>
        <p:txBody>
          <a:bodyPr>
            <a:normAutofit/>
          </a:bodyPr>
          <a:lstStyle/>
          <a:p>
            <a:r>
              <a:rPr lang="ru-RU" sz="3200" b="1" dirty="0"/>
              <a:t>И</a:t>
            </a:r>
            <a:r>
              <a:rPr lang="ru-RU" sz="3200" b="1" dirty="0" smtClean="0"/>
              <a:t>дея </a:t>
            </a:r>
            <a:r>
              <a:rPr lang="ru-RU" sz="3200" b="1" dirty="0"/>
              <a:t>М. Джонсона</a:t>
            </a:r>
          </a:p>
        </p:txBody>
      </p:sp>
    </p:spTree>
    <p:extLst>
      <p:ext uri="{BB962C8B-B14F-4D97-AF65-F5344CB8AC3E}">
        <p14:creationId xmlns="" xmlns:p14="http://schemas.microsoft.com/office/powerpoint/2010/main" val="1361538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buNone/>
            </a:pPr>
            <a:r>
              <a:rPr lang="ru-RU" sz="2400" dirty="0"/>
              <a:t>Говорить о развитии когнитивной грамматики невозможно без ключевых идей Л. </a:t>
            </a:r>
            <a:r>
              <a:rPr lang="ru-RU" sz="2400" dirty="0" err="1"/>
              <a:t>Талми</a:t>
            </a:r>
            <a:r>
              <a:rPr lang="ru-RU" sz="2400" dirty="0"/>
              <a:t> об отношениях между семантическими и формальными языковыми структурами и связи между семантическими типологиями и универсалиями; теорий падежной грамматики и семантики фреймов Ч. </a:t>
            </a:r>
            <a:r>
              <a:rPr lang="ru-RU" sz="2400" dirty="0" err="1"/>
              <a:t>Филлмора</a:t>
            </a:r>
            <a:r>
              <a:rPr lang="ru-RU" sz="2400" dirty="0"/>
              <a:t>; концепций У. </a:t>
            </a:r>
            <a:r>
              <a:rPr lang="ru-RU" sz="2400" dirty="0" err="1"/>
              <a:t>Чейфа</a:t>
            </a:r>
            <a:r>
              <a:rPr lang="ru-RU" sz="2400" dirty="0"/>
              <a:t>, в которых разрабатывается теория дискурса и вопросы границ языка и внеязыковой действительности (язык и эмоция, язык и музыка, психология и семиотика смеха). </a:t>
            </a:r>
          </a:p>
        </p:txBody>
      </p:sp>
      <p:sp>
        <p:nvSpPr>
          <p:cNvPr id="2" name="Заголовок 1"/>
          <p:cNvSpPr>
            <a:spLocks noGrp="1"/>
          </p:cNvSpPr>
          <p:nvPr>
            <p:ph type="title"/>
          </p:nvPr>
        </p:nvSpPr>
        <p:spPr/>
        <p:txBody>
          <a:bodyPr>
            <a:normAutofit/>
          </a:bodyPr>
          <a:lstStyle/>
          <a:p>
            <a:r>
              <a:rPr lang="ru-RU" sz="3200" b="1" dirty="0" smtClean="0"/>
              <a:t>О </a:t>
            </a:r>
            <a:r>
              <a:rPr lang="ru-RU" sz="3200" b="1" dirty="0"/>
              <a:t>развитии когнитивной грамматики</a:t>
            </a:r>
          </a:p>
        </p:txBody>
      </p:sp>
    </p:spTree>
    <p:extLst>
      <p:ext uri="{BB962C8B-B14F-4D97-AF65-F5344CB8AC3E}">
        <p14:creationId xmlns="" xmlns:p14="http://schemas.microsoft.com/office/powerpoint/2010/main" val="4270190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marL="0" indent="0">
              <a:buNone/>
            </a:pPr>
            <a:r>
              <a:rPr lang="ru-RU" sz="2800" dirty="0"/>
              <a:t>Хотя когнитивная лингвистика зародилась и наиболее активно развивалась в США, в Европе сложилось собственное направление исследований. В рамках европейских исследований по когнитивной лингвистике необходимо прежде всего остановиться на работах немецкой и австрийской школы когнитивной лингвистики</a:t>
            </a:r>
            <a:r>
              <a:rPr lang="ru-RU" dirty="0"/>
              <a:t>.</a:t>
            </a:r>
          </a:p>
        </p:txBody>
      </p:sp>
      <p:sp>
        <p:nvSpPr>
          <p:cNvPr id="2" name="Заголовок 1"/>
          <p:cNvSpPr>
            <a:spLocks noGrp="1"/>
          </p:cNvSpPr>
          <p:nvPr>
            <p:ph type="title"/>
          </p:nvPr>
        </p:nvSpPr>
        <p:spPr/>
        <p:txBody>
          <a:bodyPr>
            <a:normAutofit/>
          </a:bodyPr>
          <a:lstStyle/>
          <a:p>
            <a:r>
              <a:rPr lang="ru-RU" sz="3200" b="1" dirty="0"/>
              <a:t>В рамках европейских исследований</a:t>
            </a:r>
          </a:p>
        </p:txBody>
      </p:sp>
    </p:spTree>
    <p:extLst>
      <p:ext uri="{BB962C8B-B14F-4D97-AF65-F5344CB8AC3E}">
        <p14:creationId xmlns="" xmlns:p14="http://schemas.microsoft.com/office/powerpoint/2010/main" val="2653818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ru-RU" sz="3600" dirty="0"/>
              <a:t>Представители именно этих школ наиболее активно занимаются проблемой обработки информации во время порождения и восприятия речи (Е. </a:t>
            </a:r>
            <a:r>
              <a:rPr lang="ru-RU" sz="3600" dirty="0" err="1"/>
              <a:t>Свитцер</a:t>
            </a:r>
            <a:r>
              <a:rPr lang="ru-RU" sz="3600" dirty="0"/>
              <a:t>, Б. </a:t>
            </a:r>
            <a:r>
              <a:rPr lang="ru-RU" sz="3600" dirty="0" err="1"/>
              <a:t>Хайне</a:t>
            </a:r>
            <a:r>
              <a:rPr lang="ru-RU" sz="3600" dirty="0"/>
              <a:t>, Т. </a:t>
            </a:r>
            <a:r>
              <a:rPr lang="ru-RU" sz="3600" dirty="0" err="1"/>
              <a:t>ван</a:t>
            </a:r>
            <a:r>
              <a:rPr lang="ru-RU" sz="3600" dirty="0"/>
              <a:t> Дейк и др</a:t>
            </a:r>
            <a:r>
              <a:rPr lang="ru-RU" sz="2800" dirty="0" smtClean="0"/>
              <a:t>.)</a:t>
            </a:r>
            <a:endParaRPr lang="ru-RU" sz="2800" dirty="0"/>
          </a:p>
        </p:txBody>
      </p:sp>
      <p:sp>
        <p:nvSpPr>
          <p:cNvPr id="2" name="Заголовок 1"/>
          <p:cNvSpPr>
            <a:spLocks noGrp="1"/>
          </p:cNvSpPr>
          <p:nvPr>
            <p:ph type="title"/>
          </p:nvPr>
        </p:nvSpPr>
        <p:spPr/>
        <p:txBody>
          <a:bodyPr>
            <a:normAutofit/>
          </a:bodyPr>
          <a:lstStyle/>
          <a:p>
            <a:r>
              <a:rPr lang="ru-RU" sz="3200" b="1" dirty="0" smtClean="0"/>
              <a:t>Представители школ</a:t>
            </a:r>
            <a:endParaRPr lang="ru-RU" sz="3200" b="1" dirty="0"/>
          </a:p>
        </p:txBody>
      </p:sp>
    </p:spTree>
    <p:extLst>
      <p:ext uri="{BB962C8B-B14F-4D97-AF65-F5344CB8AC3E}">
        <p14:creationId xmlns="" xmlns:p14="http://schemas.microsoft.com/office/powerpoint/2010/main" val="24396877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a:bodyPr>
          <a:lstStyle/>
          <a:p>
            <a:pPr marL="0" indent="0">
              <a:buNone/>
            </a:pPr>
            <a:r>
              <a:rPr lang="ru-RU" sz="2800" dirty="0"/>
              <a:t>Одной из главных исследовательских проблем европейских </a:t>
            </a:r>
            <a:r>
              <a:rPr lang="ru-RU" sz="2800" dirty="0" err="1"/>
              <a:t>лингво</a:t>
            </a:r>
            <a:r>
              <a:rPr lang="ru-RU" sz="2800" dirty="0"/>
              <a:t>-когнитивных исследований является вопрос понимания и извлечения информации из текста, а также проблемы ментального лексикона (знания о словах), когнитивная семантика, в рамках которой параллельно развивается </a:t>
            </a:r>
            <a:r>
              <a:rPr lang="ru-RU" sz="2800" dirty="0" err="1"/>
              <a:t>прототипическая</a:t>
            </a:r>
            <a:r>
              <a:rPr lang="ru-RU" sz="2800" dirty="0"/>
              <a:t> семантика и фреймовая семантика</a:t>
            </a:r>
            <a:r>
              <a:rPr lang="ru-RU" dirty="0"/>
              <a:t>. </a:t>
            </a:r>
          </a:p>
        </p:txBody>
      </p:sp>
      <p:sp>
        <p:nvSpPr>
          <p:cNvPr id="2" name="Заголовок 1"/>
          <p:cNvSpPr>
            <a:spLocks noGrp="1"/>
          </p:cNvSpPr>
          <p:nvPr>
            <p:ph type="title"/>
          </p:nvPr>
        </p:nvSpPr>
        <p:spPr/>
        <p:txBody>
          <a:bodyPr>
            <a:normAutofit/>
          </a:bodyPr>
          <a:lstStyle/>
          <a:p>
            <a:r>
              <a:rPr lang="ru-RU" sz="3200" b="1" dirty="0"/>
              <a:t>П</a:t>
            </a:r>
            <a:r>
              <a:rPr lang="ru-RU" sz="3200" b="1" dirty="0" smtClean="0"/>
              <a:t>роблемы </a:t>
            </a:r>
            <a:r>
              <a:rPr lang="ru-RU" sz="3200" b="1" dirty="0"/>
              <a:t>европейских </a:t>
            </a:r>
            <a:r>
              <a:rPr lang="ru-RU" sz="3200" b="1" dirty="0" err="1"/>
              <a:t>лингво</a:t>
            </a:r>
            <a:r>
              <a:rPr lang="ru-RU" sz="3200" b="1" dirty="0"/>
              <a:t>-когнитивных исследований</a:t>
            </a:r>
          </a:p>
        </p:txBody>
      </p:sp>
    </p:spTree>
    <p:extLst>
      <p:ext uri="{BB962C8B-B14F-4D97-AF65-F5344CB8AC3E}">
        <p14:creationId xmlns="" xmlns:p14="http://schemas.microsoft.com/office/powerpoint/2010/main" val="11008006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marL="0" indent="0">
              <a:buNone/>
            </a:pPr>
            <a:r>
              <a:rPr lang="ru-RU" sz="2400" dirty="0"/>
              <a:t>Когнитивную лингвистику некоторые исследователи определяют как «сверхглубинную семантику» и рассматривают ее как естественное развитие семантических идей. </a:t>
            </a:r>
            <a:endParaRPr lang="ru-RU" sz="2400" dirty="0" smtClean="0"/>
          </a:p>
          <a:p>
            <a:pPr marL="0" indent="0">
              <a:buNone/>
            </a:pPr>
            <a:r>
              <a:rPr lang="ru-RU" sz="2400" dirty="0" smtClean="0"/>
              <a:t>В </a:t>
            </a:r>
            <a:r>
              <a:rPr lang="ru-RU" sz="2400" dirty="0"/>
              <a:t>таких исследованиях за категориями языковой семантики анализируются общие понятийные категории, которые можно представить как результат освоения мира в процессе познания его человеком. </a:t>
            </a:r>
          </a:p>
        </p:txBody>
      </p:sp>
      <p:sp>
        <p:nvSpPr>
          <p:cNvPr id="2" name="Заголовок 1"/>
          <p:cNvSpPr>
            <a:spLocks noGrp="1"/>
          </p:cNvSpPr>
          <p:nvPr>
            <p:ph type="title"/>
          </p:nvPr>
        </p:nvSpPr>
        <p:spPr>
          <a:xfrm>
            <a:off x="611560" y="260648"/>
            <a:ext cx="8229600" cy="1143000"/>
          </a:xfrm>
        </p:spPr>
        <p:txBody>
          <a:bodyPr>
            <a:normAutofit fontScale="90000"/>
          </a:bodyPr>
          <a:lstStyle/>
          <a:p>
            <a:r>
              <a:rPr lang="ru-RU" sz="3600" b="1" dirty="0" smtClean="0"/>
              <a:t>Естественное </a:t>
            </a:r>
            <a:r>
              <a:rPr lang="ru-RU" sz="3600" b="1" dirty="0"/>
              <a:t>развитие семантических </a:t>
            </a:r>
            <a:r>
              <a:rPr lang="ru-RU" sz="3600" b="1" dirty="0" smtClean="0"/>
              <a:t>идей</a:t>
            </a:r>
            <a:r>
              <a:rPr lang="ru-RU" dirty="0" smtClean="0"/>
              <a:t> </a:t>
            </a:r>
            <a:r>
              <a:rPr lang="ru-RU" dirty="0"/>
              <a:t/>
            </a:r>
            <a:br>
              <a:rPr lang="ru-RU" dirty="0"/>
            </a:br>
            <a:endParaRPr lang="ru-RU" dirty="0"/>
          </a:p>
        </p:txBody>
      </p:sp>
    </p:spTree>
    <p:extLst>
      <p:ext uri="{BB962C8B-B14F-4D97-AF65-F5344CB8AC3E}">
        <p14:creationId xmlns="" xmlns:p14="http://schemas.microsoft.com/office/powerpoint/2010/main" val="9594739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marL="0" indent="0">
              <a:buNone/>
            </a:pPr>
            <a:r>
              <a:rPr lang="ru-RU" sz="2800" dirty="0"/>
              <a:t>Внимание когнитивной лингвистики к семантической проблематике и методологическая близость ее к лингвистической семантике объясняет стремление ряда авторов, особенно в России, говорить именно о когнитивной семантике, а не о когнитивной лингвистике или грамматике.</a:t>
            </a:r>
          </a:p>
        </p:txBody>
      </p:sp>
      <p:sp>
        <p:nvSpPr>
          <p:cNvPr id="2" name="Заголовок 1"/>
          <p:cNvSpPr>
            <a:spLocks noGrp="1"/>
          </p:cNvSpPr>
          <p:nvPr>
            <p:ph type="title"/>
          </p:nvPr>
        </p:nvSpPr>
        <p:spPr/>
        <p:txBody>
          <a:bodyPr>
            <a:normAutofit/>
          </a:bodyPr>
          <a:lstStyle/>
          <a:p>
            <a:r>
              <a:rPr lang="ru-RU" sz="3200" b="1" dirty="0" smtClean="0"/>
              <a:t>Стремление </a:t>
            </a:r>
            <a:r>
              <a:rPr lang="ru-RU" sz="3200" b="1" dirty="0"/>
              <a:t>ряда авторов</a:t>
            </a:r>
          </a:p>
        </p:txBody>
      </p:sp>
    </p:spTree>
    <p:extLst>
      <p:ext uri="{BB962C8B-B14F-4D97-AF65-F5344CB8AC3E}">
        <p14:creationId xmlns="" xmlns:p14="http://schemas.microsoft.com/office/powerpoint/2010/main" val="1667385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85000" lnSpcReduction="20000"/>
          </a:bodyPr>
          <a:lstStyle/>
          <a:p>
            <a:pPr marL="0" indent="0">
              <a:buNone/>
            </a:pPr>
            <a:r>
              <a:rPr lang="ru-RU" sz="2000" dirty="0"/>
              <a:t>В России предпосылки формирования когнитивной лингвистики можно проследить с 20-х гг. прошлого века: прежде всего это проблемы соотношения языка и мышления, традиции в изучении психологии речи (Л.С. Выготский и др.). </a:t>
            </a:r>
            <a:endParaRPr lang="ru-RU" sz="2000" dirty="0" smtClean="0"/>
          </a:p>
          <a:p>
            <a:pPr marL="0" indent="0">
              <a:buNone/>
            </a:pPr>
            <a:r>
              <a:rPr lang="ru-RU" sz="2000" dirty="0"/>
              <a:t>В России разрабатывались теории значения слова на основе компонентного анализа. Семантические параметры, найденные Ю. Д. Апресяном, И. А. Мельчуком, А. К. </a:t>
            </a:r>
            <a:r>
              <a:rPr lang="ru-RU" sz="2000" dirty="0" err="1"/>
              <a:t>Жолковским</a:t>
            </a:r>
            <a:r>
              <a:rPr lang="ru-RU" sz="2000" dirty="0"/>
              <a:t>, позволили начать составление семантических словарей, поиски семантических первоэлементов. </a:t>
            </a:r>
            <a:endParaRPr lang="ru-RU" sz="2000" dirty="0" smtClean="0"/>
          </a:p>
          <a:p>
            <a:pPr marL="0" indent="0">
              <a:buNone/>
            </a:pPr>
            <a:r>
              <a:rPr lang="ru-RU" sz="2000" dirty="0" smtClean="0"/>
              <a:t>Эти </a:t>
            </a:r>
            <a:r>
              <a:rPr lang="ru-RU" sz="2000" dirty="0"/>
              <a:t>первоэлементы, как теперь все более проясняется, лежат в сфере когнитивной деятельности человека и представляют собой фактически те же категории, которые выделены в работах американских авторов-</a:t>
            </a:r>
            <a:r>
              <a:rPr lang="ru-RU" sz="2000" dirty="0" err="1"/>
              <a:t>когнитологов</a:t>
            </a:r>
            <a:r>
              <a:rPr lang="ru-RU" sz="2000" dirty="0"/>
              <a:t>. В этой связи надо упомянуть и работы польской исследовательницы Анны </a:t>
            </a:r>
            <a:r>
              <a:rPr lang="ru-RU" sz="2000" dirty="0" err="1"/>
              <a:t>Вежбицкой</a:t>
            </a:r>
            <a:r>
              <a:rPr lang="ru-RU" sz="2000" dirty="0"/>
              <a:t> (</a:t>
            </a:r>
            <a:r>
              <a:rPr lang="ru-RU" sz="2000" dirty="0" err="1"/>
              <a:t>Вежбицка</a:t>
            </a:r>
            <a:r>
              <a:rPr lang="ru-RU" sz="2000" dirty="0"/>
              <a:t>, 1996</a:t>
            </a:r>
            <a:r>
              <a:rPr lang="ru-RU" sz="2000" dirty="0" smtClean="0"/>
              <a:t>).</a:t>
            </a:r>
            <a:endParaRPr lang="ru-RU" sz="2000" dirty="0"/>
          </a:p>
        </p:txBody>
      </p:sp>
      <p:sp>
        <p:nvSpPr>
          <p:cNvPr id="2" name="Заголовок 1"/>
          <p:cNvSpPr>
            <a:spLocks noGrp="1"/>
          </p:cNvSpPr>
          <p:nvPr>
            <p:ph type="title"/>
          </p:nvPr>
        </p:nvSpPr>
        <p:spPr/>
        <p:txBody>
          <a:bodyPr>
            <a:normAutofit/>
          </a:bodyPr>
          <a:lstStyle/>
          <a:p>
            <a:r>
              <a:rPr lang="ru-RU" sz="3200" b="1" dirty="0" smtClean="0"/>
              <a:t>Предпосылки </a:t>
            </a:r>
            <a:r>
              <a:rPr lang="ru-RU" sz="3200" b="1" dirty="0"/>
              <a:t>формирования когнитивной </a:t>
            </a:r>
            <a:r>
              <a:rPr lang="ru-RU" sz="3200" b="1" dirty="0" smtClean="0"/>
              <a:t>лингвистики в России</a:t>
            </a:r>
            <a:endParaRPr lang="ru-RU" sz="3200" b="1" dirty="0"/>
          </a:p>
        </p:txBody>
      </p:sp>
    </p:spTree>
    <p:extLst>
      <p:ext uri="{BB962C8B-B14F-4D97-AF65-F5344CB8AC3E}">
        <p14:creationId xmlns="" xmlns:p14="http://schemas.microsoft.com/office/powerpoint/2010/main" val="4273348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a:bodyPr>
          <a:lstStyle/>
          <a:p>
            <a:pPr marL="0" indent="0">
              <a:buNone/>
            </a:pPr>
            <a:r>
              <a:rPr lang="ru-RU" sz="2800" dirty="0"/>
              <a:t>Главная отличительная черта когнитивной лингвистики в ее современном виде заключается не в постулировании в рамках науки о языке нового предмета исследования и даже не во введении в исследовательский обиход нового инструментария и/или процедур, а в чисто методологическом изменении </a:t>
            </a:r>
            <a:r>
              <a:rPr lang="ru-RU" sz="2800" i="1" dirty="0"/>
              <a:t>познавательных установок</a:t>
            </a:r>
            <a:r>
              <a:rPr lang="ru-RU" sz="2800" dirty="0"/>
              <a:t> (эвристик).</a:t>
            </a:r>
          </a:p>
        </p:txBody>
      </p:sp>
      <p:sp>
        <p:nvSpPr>
          <p:cNvPr id="2" name="Заголовок 1"/>
          <p:cNvSpPr>
            <a:spLocks noGrp="1"/>
          </p:cNvSpPr>
          <p:nvPr>
            <p:ph type="title"/>
          </p:nvPr>
        </p:nvSpPr>
        <p:spPr/>
        <p:txBody>
          <a:bodyPr>
            <a:normAutofit/>
          </a:bodyPr>
          <a:lstStyle/>
          <a:p>
            <a:r>
              <a:rPr lang="ru-RU" sz="3200" b="1" dirty="0" smtClean="0"/>
              <a:t>Главная отличительная черта КЛ</a:t>
            </a:r>
            <a:endParaRPr lang="ru-RU" sz="3200" b="1" dirty="0"/>
          </a:p>
        </p:txBody>
      </p:sp>
    </p:spTree>
    <p:extLst>
      <p:ext uri="{BB962C8B-B14F-4D97-AF65-F5344CB8AC3E}">
        <p14:creationId xmlns="" xmlns:p14="http://schemas.microsoft.com/office/powerpoint/2010/main" val="35813739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buNone/>
            </a:pPr>
            <a:r>
              <a:rPr lang="ru-RU" sz="2000" dirty="0"/>
              <a:t>Значительный вклад в развитие современной отечественной когнитивной лингвистики внесли работы: 1) представителей ономасиологического направления (В.Г. Гак, Е.С. </a:t>
            </a:r>
            <a:r>
              <a:rPr lang="ru-RU" sz="2000" dirty="0" err="1"/>
              <a:t>Кубрякова</a:t>
            </a:r>
            <a:r>
              <a:rPr lang="ru-RU" sz="2000" dirty="0"/>
              <a:t>, А.А. Уфимцева, Г.В. </a:t>
            </a:r>
            <a:r>
              <a:rPr lang="ru-RU" sz="2000" dirty="0" err="1"/>
              <a:t>Колшанский</a:t>
            </a:r>
            <a:r>
              <a:rPr lang="ru-RU" sz="2000" dirty="0"/>
              <a:t>); 2) современные изыскания, связанные с языковыми картинами мира и проблемами категоризации мира (Б.А. Серебренников, Ю.С. Степанов, Е.С. </a:t>
            </a:r>
            <a:r>
              <a:rPr lang="ru-RU" sz="2000" dirty="0" err="1"/>
              <a:t>Кубрякова</a:t>
            </a:r>
            <a:r>
              <a:rPr lang="ru-RU" sz="2000" dirty="0"/>
              <a:t>, В.И. Постовалова, В.Н. </a:t>
            </a:r>
            <a:r>
              <a:rPr lang="ru-RU" sz="2000" dirty="0" err="1"/>
              <a:t>Телия</a:t>
            </a:r>
            <a:r>
              <a:rPr lang="ru-RU" sz="2000" dirty="0"/>
              <a:t>, Н.Д. Арутюнова, А.А. Уфимцева, Е.С. Яковлева и др.); 3) исследования Н.Д. Арутюновой, Е.С. </a:t>
            </a:r>
            <a:r>
              <a:rPr lang="ru-RU" sz="2000" dirty="0" err="1"/>
              <a:t>Кубряковой</a:t>
            </a:r>
            <a:r>
              <a:rPr lang="ru-RU" sz="2000" dirty="0"/>
              <a:t>, Ю.С. </a:t>
            </a:r>
            <a:r>
              <a:rPr lang="ru-RU" sz="2000" dirty="0" smtClean="0"/>
              <a:t>Степанова</a:t>
            </a:r>
            <a:r>
              <a:rPr lang="ru-RU" sz="2000" dirty="0"/>
              <a:t>, И.А. </a:t>
            </a:r>
            <a:r>
              <a:rPr lang="ru-RU" sz="2000" dirty="0" err="1"/>
              <a:t>Стернина</a:t>
            </a:r>
            <a:r>
              <a:rPr lang="ru-RU" sz="2000" dirty="0"/>
              <a:t>, В.Н. </a:t>
            </a:r>
            <a:r>
              <a:rPr lang="ru-RU" sz="2000" dirty="0" err="1"/>
              <a:t>Телия</a:t>
            </a:r>
            <a:r>
              <a:rPr lang="ru-RU" sz="2000" dirty="0"/>
              <a:t> и др., подчеркивающие значение «человеческого фактора» в языке. </a:t>
            </a:r>
          </a:p>
        </p:txBody>
      </p:sp>
      <p:sp>
        <p:nvSpPr>
          <p:cNvPr id="2" name="Заголовок 1"/>
          <p:cNvSpPr>
            <a:spLocks noGrp="1"/>
          </p:cNvSpPr>
          <p:nvPr>
            <p:ph type="title"/>
          </p:nvPr>
        </p:nvSpPr>
        <p:spPr/>
        <p:txBody>
          <a:bodyPr>
            <a:normAutofit/>
          </a:bodyPr>
          <a:lstStyle/>
          <a:p>
            <a:r>
              <a:rPr lang="ru-RU" sz="3200" b="1" dirty="0" smtClean="0"/>
              <a:t>Вклад </a:t>
            </a:r>
            <a:r>
              <a:rPr lang="ru-RU" sz="3200" b="1" dirty="0"/>
              <a:t>в развитие современной отечественной когнитивной лингвистики</a:t>
            </a:r>
          </a:p>
        </p:txBody>
      </p:sp>
    </p:spTree>
    <p:extLst>
      <p:ext uri="{BB962C8B-B14F-4D97-AF65-F5344CB8AC3E}">
        <p14:creationId xmlns="" xmlns:p14="http://schemas.microsoft.com/office/powerpoint/2010/main" val="4234550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buNone/>
            </a:pPr>
            <a:r>
              <a:rPr lang="ru-RU" sz="2800" dirty="0"/>
              <a:t>В основание когнитивной науки положена фундаментальная идея о том, что «мышление представляет собой манипулирование внутренними (ментальными) репрезентациями типа фреймов, планов, сценариев, моделей и других структур знания». </a:t>
            </a:r>
            <a:endParaRPr lang="ru-RU" sz="2800" dirty="0" smtClean="0"/>
          </a:p>
          <a:p>
            <a:pPr marL="0" indent="0">
              <a:buNone/>
            </a:pPr>
            <a:r>
              <a:rPr lang="ru-RU" sz="2800" dirty="0" smtClean="0"/>
              <a:t>Все </a:t>
            </a:r>
            <a:r>
              <a:rPr lang="ru-RU" sz="2800" dirty="0"/>
              <a:t>больше ученых разделяют точку зрения о том, что человек мыслит концептами как глобальными квантами хорошо структурированного знания</a:t>
            </a:r>
            <a:r>
              <a:rPr lang="ru-RU" dirty="0"/>
              <a:t>. </a:t>
            </a:r>
          </a:p>
        </p:txBody>
      </p:sp>
      <p:sp>
        <p:nvSpPr>
          <p:cNvPr id="2" name="Заголовок 1"/>
          <p:cNvSpPr>
            <a:spLocks noGrp="1"/>
          </p:cNvSpPr>
          <p:nvPr>
            <p:ph type="title"/>
          </p:nvPr>
        </p:nvSpPr>
        <p:spPr/>
        <p:txBody>
          <a:bodyPr>
            <a:normAutofit/>
          </a:bodyPr>
          <a:lstStyle/>
          <a:p>
            <a:r>
              <a:rPr lang="ru-RU" sz="3200" b="1" dirty="0" smtClean="0"/>
              <a:t>Фундаментальная </a:t>
            </a:r>
            <a:r>
              <a:rPr lang="ru-RU" sz="3200" b="1" dirty="0"/>
              <a:t>идея</a:t>
            </a:r>
          </a:p>
        </p:txBody>
      </p:sp>
    </p:spTree>
    <p:extLst>
      <p:ext uri="{BB962C8B-B14F-4D97-AF65-F5344CB8AC3E}">
        <p14:creationId xmlns="" xmlns:p14="http://schemas.microsoft.com/office/powerpoint/2010/main" val="5247216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buNone/>
            </a:pPr>
            <a:r>
              <a:rPr lang="ru-RU" sz="2800" dirty="0"/>
              <a:t>Следует заметить, что в настоящее время именно концепт является ключевым понятием когнитивной лингвистики. </a:t>
            </a:r>
            <a:endParaRPr lang="ru-RU" sz="2800" dirty="0" smtClean="0"/>
          </a:p>
          <a:p>
            <a:pPr marL="0" indent="0">
              <a:buNone/>
            </a:pPr>
            <a:r>
              <a:rPr lang="ru-RU" sz="2800" dirty="0" smtClean="0"/>
              <a:t>Впервые </a:t>
            </a:r>
            <a:r>
              <a:rPr lang="ru-RU" sz="2800" dirty="0"/>
              <a:t>этот термин в отечественной науке был употреблен С.А. </a:t>
            </a:r>
            <a:r>
              <a:rPr lang="ru-RU" sz="2800" dirty="0" err="1"/>
              <a:t>Аскольдовым</a:t>
            </a:r>
            <a:r>
              <a:rPr lang="ru-RU" sz="2800" dirty="0"/>
              <a:t>-Алексеевым в 1928 г. Ученый определил концепт как мысленное образование, которое замещает в процессе мысли неопределенное множество предметов, действий, мыслительных функций одного и того же рода.</a:t>
            </a:r>
          </a:p>
        </p:txBody>
      </p:sp>
      <p:sp>
        <p:nvSpPr>
          <p:cNvPr id="2" name="Заголовок 1"/>
          <p:cNvSpPr>
            <a:spLocks noGrp="1"/>
          </p:cNvSpPr>
          <p:nvPr>
            <p:ph type="title"/>
          </p:nvPr>
        </p:nvSpPr>
        <p:spPr/>
        <p:txBody>
          <a:bodyPr>
            <a:normAutofit/>
          </a:bodyPr>
          <a:lstStyle/>
          <a:p>
            <a:r>
              <a:rPr lang="ru-RU" sz="3200" b="1" dirty="0" smtClean="0"/>
              <a:t>Концепт как ключевое понятие </a:t>
            </a:r>
            <a:r>
              <a:rPr lang="ru-RU" sz="3200" b="1" dirty="0"/>
              <a:t>когнитивной лингвистики</a:t>
            </a:r>
          </a:p>
        </p:txBody>
      </p:sp>
    </p:spTree>
    <p:extLst>
      <p:ext uri="{BB962C8B-B14F-4D97-AF65-F5344CB8AC3E}">
        <p14:creationId xmlns="" xmlns:p14="http://schemas.microsoft.com/office/powerpoint/2010/main" val="10787973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lnSpcReduction="10000"/>
          </a:bodyPr>
          <a:lstStyle/>
          <a:p>
            <a:pPr marL="0" indent="0">
              <a:buNone/>
            </a:pPr>
            <a:r>
              <a:rPr lang="ru-RU" sz="2800" dirty="0"/>
              <a:t>Е.С. </a:t>
            </a:r>
            <a:r>
              <a:rPr lang="ru-RU" sz="2800" dirty="0" err="1" smtClean="0"/>
              <a:t>Кубрякова</a:t>
            </a:r>
            <a:r>
              <a:rPr lang="ru-RU" sz="2800" dirty="0" smtClean="0"/>
              <a:t> </a:t>
            </a:r>
            <a:r>
              <a:rPr lang="ru-RU" sz="2800" dirty="0"/>
              <a:t>определяет концепт как «оперативную единицу памяти, ментального лексикона, концептуальной системы и языка мозга, всей картины мира, квант знания». Ю.С. Степанов понимает под концептом «идею, включающую ассоциативные и эмоционально-оценочные признаки, а также спрессованную историю понятия». </a:t>
            </a:r>
          </a:p>
        </p:txBody>
      </p:sp>
      <p:sp>
        <p:nvSpPr>
          <p:cNvPr id="2" name="Заголовок 1"/>
          <p:cNvSpPr>
            <a:spLocks noGrp="1"/>
          </p:cNvSpPr>
          <p:nvPr>
            <p:ph type="title"/>
          </p:nvPr>
        </p:nvSpPr>
        <p:spPr/>
        <p:txBody>
          <a:bodyPr>
            <a:normAutofit fontScale="90000"/>
          </a:bodyPr>
          <a:lstStyle/>
          <a:p>
            <a:r>
              <a:rPr lang="ru-RU" dirty="0" smtClean="0"/>
              <a:t> </a:t>
            </a:r>
            <a:r>
              <a:rPr lang="ru-RU" sz="3600" b="1" dirty="0" smtClean="0"/>
              <a:t>Определение Е.С</a:t>
            </a:r>
            <a:r>
              <a:rPr lang="ru-RU" sz="3600" b="1" dirty="0"/>
              <a:t>. </a:t>
            </a:r>
            <a:r>
              <a:rPr lang="ru-RU" sz="3600" b="1" dirty="0" err="1" smtClean="0"/>
              <a:t>Кубряковой</a:t>
            </a:r>
            <a:r>
              <a:rPr lang="ru-RU" sz="3600" b="1" dirty="0" smtClean="0"/>
              <a:t> и  идея Ю.С</a:t>
            </a:r>
            <a:r>
              <a:rPr lang="ru-RU" sz="3600" b="1" dirty="0"/>
              <a:t>. </a:t>
            </a:r>
            <a:r>
              <a:rPr lang="ru-RU" sz="3600" b="1" dirty="0" smtClean="0"/>
              <a:t>Степанова </a:t>
            </a:r>
            <a:endParaRPr lang="ru-RU" sz="3600" b="1" dirty="0"/>
          </a:p>
        </p:txBody>
      </p:sp>
    </p:spTree>
    <p:extLst>
      <p:ext uri="{BB962C8B-B14F-4D97-AF65-F5344CB8AC3E}">
        <p14:creationId xmlns="" xmlns:p14="http://schemas.microsoft.com/office/powerpoint/2010/main" val="18604721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buNone/>
            </a:pPr>
            <a:r>
              <a:rPr lang="ru-RU" sz="2000" dirty="0"/>
              <a:t>В.В. Колесов утверждает, что «концепт – сущность понятия, явленная в своих содержательных формах - в образе, понятии, в символе». </a:t>
            </a:r>
            <a:endParaRPr lang="ru-RU" sz="2000" dirty="0" smtClean="0"/>
          </a:p>
          <a:p>
            <a:pPr marL="0" indent="0">
              <a:buNone/>
            </a:pPr>
            <a:r>
              <a:rPr lang="ru-RU" sz="2000" dirty="0" smtClean="0"/>
              <a:t>З.Д</a:t>
            </a:r>
            <a:r>
              <a:rPr lang="ru-RU" sz="2000" dirty="0"/>
              <a:t>. Попова и И.А. </a:t>
            </a:r>
            <a:r>
              <a:rPr lang="ru-RU" sz="2000" dirty="0" err="1"/>
              <a:t>Стернин</a:t>
            </a:r>
            <a:r>
              <a:rPr lang="ru-RU" sz="2000" dirty="0"/>
              <a:t>, на наш взгляд, наиболее полно раскрывают сущность данного понятия. </a:t>
            </a:r>
            <a:endParaRPr lang="ru-RU" sz="2000" dirty="0" smtClean="0"/>
          </a:p>
          <a:p>
            <a:pPr marL="0" indent="0">
              <a:buNone/>
            </a:pPr>
            <a:r>
              <a:rPr lang="ru-RU" sz="2000" dirty="0" smtClean="0"/>
              <a:t>Эти </a:t>
            </a:r>
            <a:r>
              <a:rPr lang="ru-RU" sz="2000" dirty="0"/>
              <a:t>ученые определяют концепт как «дискретное ментальное образование, являющееся базовой единицей мыслительного кода человека, обладающее относительно упорядоченной внутренней структурой, представляющее собой результат когнитивной деятельности личности, несущее комплексную информацию об отражаемом явлении, об интерпретации данной информации общественным сознанием и его отношении к данному явлению». </a:t>
            </a:r>
          </a:p>
        </p:txBody>
      </p:sp>
      <p:sp>
        <p:nvSpPr>
          <p:cNvPr id="2" name="Заголовок 1"/>
          <p:cNvSpPr>
            <a:spLocks noGrp="1"/>
          </p:cNvSpPr>
          <p:nvPr>
            <p:ph type="title"/>
          </p:nvPr>
        </p:nvSpPr>
        <p:spPr/>
        <p:txBody>
          <a:bodyPr>
            <a:normAutofit/>
          </a:bodyPr>
          <a:lstStyle/>
          <a:p>
            <a:r>
              <a:rPr lang="ru-RU" sz="3200" b="1" dirty="0" smtClean="0"/>
              <a:t>Как  отечественные ученые определяют концепт</a:t>
            </a:r>
            <a:endParaRPr lang="ru-RU" sz="3200" b="1" dirty="0"/>
          </a:p>
        </p:txBody>
      </p:sp>
    </p:spTree>
    <p:extLst>
      <p:ext uri="{BB962C8B-B14F-4D97-AF65-F5344CB8AC3E}">
        <p14:creationId xmlns="" xmlns:p14="http://schemas.microsoft.com/office/powerpoint/2010/main" val="18958823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a:bodyPr>
          <a:lstStyle/>
          <a:p>
            <a:pPr marL="0" indent="0">
              <a:buNone/>
            </a:pPr>
            <a:r>
              <a:rPr lang="ru-RU" sz="2800" dirty="0"/>
              <a:t>До начала 1990-х гг. зарубежная когнитивная лингвистика представляла собой совокупность индивидуальных исследовательских программ, слабо связанных или вовсе не связанных между собой. </a:t>
            </a:r>
            <a:endParaRPr lang="ru-RU" sz="2800" dirty="0" smtClean="0"/>
          </a:p>
          <a:p>
            <a:pPr marL="0" indent="0">
              <a:buNone/>
            </a:pPr>
            <a:r>
              <a:rPr lang="ru-RU" sz="2800" dirty="0" smtClean="0"/>
              <a:t>Это </a:t>
            </a:r>
            <a:r>
              <a:rPr lang="ru-RU" sz="2800" dirty="0"/>
              <a:t>исследовательские программы Дж. </a:t>
            </a:r>
            <a:r>
              <a:rPr lang="ru-RU" sz="2800" dirty="0" err="1"/>
              <a:t>Лакоффа</a:t>
            </a:r>
            <a:r>
              <a:rPr lang="ru-RU" sz="2800" dirty="0"/>
              <a:t>, Р. </a:t>
            </a:r>
            <a:r>
              <a:rPr lang="ru-RU" sz="2800" dirty="0" err="1"/>
              <a:t>Лэнакера</a:t>
            </a:r>
            <a:r>
              <a:rPr lang="ru-RU" sz="2800" dirty="0"/>
              <a:t> (</a:t>
            </a:r>
            <a:r>
              <a:rPr lang="ru-RU" sz="2800" dirty="0" err="1"/>
              <a:t>Лангакера</a:t>
            </a:r>
            <a:r>
              <a:rPr lang="ru-RU" sz="2800" dirty="0"/>
              <a:t>), Т. </a:t>
            </a:r>
            <a:r>
              <a:rPr lang="ru-RU" sz="2800" dirty="0" err="1"/>
              <a:t>ван</a:t>
            </a:r>
            <a:r>
              <a:rPr lang="ru-RU" sz="2800" dirty="0"/>
              <a:t> Дейка (Нидерланды), Дж. </a:t>
            </a:r>
            <a:r>
              <a:rPr lang="ru-RU" sz="2800" dirty="0" err="1"/>
              <a:t>Хэймана</a:t>
            </a:r>
            <a:r>
              <a:rPr lang="ru-RU" sz="2800" dirty="0"/>
              <a:t> (Канада) и др. </a:t>
            </a:r>
          </a:p>
        </p:txBody>
      </p:sp>
      <p:sp>
        <p:nvSpPr>
          <p:cNvPr id="2" name="Заголовок 1"/>
          <p:cNvSpPr>
            <a:spLocks noGrp="1"/>
          </p:cNvSpPr>
          <p:nvPr>
            <p:ph type="title"/>
          </p:nvPr>
        </p:nvSpPr>
        <p:spPr/>
        <p:txBody>
          <a:bodyPr>
            <a:normAutofit/>
          </a:bodyPr>
          <a:lstStyle/>
          <a:p>
            <a:r>
              <a:rPr lang="ru-RU" sz="3200" b="1" dirty="0"/>
              <a:t>До начала 1990-х гг.</a:t>
            </a:r>
          </a:p>
        </p:txBody>
      </p:sp>
    </p:spTree>
    <p:extLst>
      <p:ext uri="{BB962C8B-B14F-4D97-AF65-F5344CB8AC3E}">
        <p14:creationId xmlns="" xmlns:p14="http://schemas.microsoft.com/office/powerpoint/2010/main" val="33450390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buNone/>
            </a:pPr>
            <a:r>
              <a:rPr lang="ru-RU" sz="2800" dirty="0"/>
              <a:t>Однако, в середине 1990-х гг. в Европе уже вышли первые учебники по когнитивной лингвистике: Ф. </a:t>
            </a:r>
            <a:r>
              <a:rPr lang="ru-RU" sz="2800" dirty="0" err="1"/>
              <a:t>Унгерер</a:t>
            </a:r>
            <a:r>
              <a:rPr lang="ru-RU" sz="2800" dirty="0"/>
              <a:t> и Х.-Й. Шмидт «Введение в когнитивную лингвистику» (1996) и Б. </a:t>
            </a:r>
            <a:r>
              <a:rPr lang="ru-RU" sz="2800" dirty="0" err="1"/>
              <a:t>Хайне</a:t>
            </a:r>
            <a:r>
              <a:rPr lang="ru-RU" sz="2800" dirty="0"/>
              <a:t> «Когнитивные основания грамматики» (1997</a:t>
            </a:r>
            <a:r>
              <a:rPr lang="ru-RU" dirty="0"/>
              <a:t>).</a:t>
            </a:r>
          </a:p>
        </p:txBody>
      </p:sp>
      <p:sp>
        <p:nvSpPr>
          <p:cNvPr id="2" name="Заголовок 1"/>
          <p:cNvSpPr>
            <a:spLocks noGrp="1"/>
          </p:cNvSpPr>
          <p:nvPr>
            <p:ph type="title"/>
          </p:nvPr>
        </p:nvSpPr>
        <p:spPr/>
        <p:txBody>
          <a:bodyPr>
            <a:normAutofit/>
          </a:bodyPr>
          <a:lstStyle/>
          <a:p>
            <a:r>
              <a:rPr lang="ru-RU" sz="3200" b="1" dirty="0" smtClean="0"/>
              <a:t>Первые </a:t>
            </a:r>
            <a:r>
              <a:rPr lang="ru-RU" sz="3200" b="1" dirty="0"/>
              <a:t>учебники по когнитивной лингвистике</a:t>
            </a:r>
          </a:p>
        </p:txBody>
      </p:sp>
    </p:spTree>
    <p:extLst>
      <p:ext uri="{BB962C8B-B14F-4D97-AF65-F5344CB8AC3E}">
        <p14:creationId xmlns="" xmlns:p14="http://schemas.microsoft.com/office/powerpoint/2010/main" val="42641364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marL="0" indent="0">
              <a:buNone/>
            </a:pPr>
            <a:r>
              <a:rPr lang="ru-RU" sz="2800" dirty="0"/>
              <a:t>В настоящее время основными центрами когнитивной лингвистики являются отделения Калифорнийского университета в Беркли и Сан-Диего, Центр когнитивной науки Университета штата Нью-Йорк в Буффало, ряд университетов в Голландии и Германии. </a:t>
            </a:r>
          </a:p>
          <a:p>
            <a:pPr marL="0" indent="0">
              <a:buNone/>
            </a:pPr>
            <a:r>
              <a:rPr lang="ru-RU" sz="2800" dirty="0"/>
              <a:t>Современная когнитивная лингвистика принадлежит к числу ряда наук, исследующих своими специфическими методами один общий предмет </a:t>
            </a:r>
            <a:r>
              <a:rPr lang="ru-RU" sz="2800" dirty="0" smtClean="0"/>
              <a:t>– </a:t>
            </a:r>
            <a:r>
              <a:rPr lang="ru-RU" sz="2800" dirty="0" err="1" smtClean="0"/>
              <a:t>когницию</a:t>
            </a:r>
            <a:r>
              <a:rPr lang="ru-RU" sz="2800" dirty="0" smtClean="0"/>
              <a:t>.</a:t>
            </a:r>
            <a:r>
              <a:rPr lang="ru-RU" sz="2800" dirty="0"/>
              <a:t> Современная когнитивная лингвистика неоднородна, «представлены разные направления в когнитивном исследовании и определились лидеры и ведущие фигуры в разных школах когнитивной </a:t>
            </a:r>
            <a:r>
              <a:rPr lang="ru-RU" sz="2800" dirty="0" smtClean="0"/>
              <a:t>лингвистики </a:t>
            </a:r>
            <a:endParaRPr lang="ru-RU" sz="2800" dirty="0"/>
          </a:p>
        </p:txBody>
      </p:sp>
      <p:sp>
        <p:nvSpPr>
          <p:cNvPr id="2" name="Заголовок 1"/>
          <p:cNvSpPr>
            <a:spLocks noGrp="1"/>
          </p:cNvSpPr>
          <p:nvPr>
            <p:ph type="title"/>
          </p:nvPr>
        </p:nvSpPr>
        <p:spPr/>
        <p:txBody>
          <a:bodyPr>
            <a:normAutofit/>
          </a:bodyPr>
          <a:lstStyle/>
          <a:p>
            <a:r>
              <a:rPr lang="ru-RU" sz="3200" b="1" dirty="0"/>
              <a:t>О</a:t>
            </a:r>
            <a:r>
              <a:rPr lang="ru-RU" sz="3200" b="1" dirty="0" smtClean="0"/>
              <a:t>сновные центры </a:t>
            </a:r>
            <a:r>
              <a:rPr lang="ru-RU" sz="3200" b="1" dirty="0"/>
              <a:t>когнитивной </a:t>
            </a:r>
            <a:r>
              <a:rPr lang="ru-RU" sz="3200" b="1" dirty="0" smtClean="0"/>
              <a:t>лингвистики </a:t>
            </a:r>
            <a:endParaRPr lang="ru-RU" sz="3200" b="1" dirty="0"/>
          </a:p>
        </p:txBody>
      </p:sp>
    </p:spTree>
    <p:extLst>
      <p:ext uri="{BB962C8B-B14F-4D97-AF65-F5344CB8AC3E}">
        <p14:creationId xmlns="" xmlns:p14="http://schemas.microsoft.com/office/powerpoint/2010/main" val="237141925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endParaRPr lang="ru-RU" sz="6000" dirty="0" smtClean="0"/>
          </a:p>
          <a:p>
            <a:pPr marL="0" indent="0">
              <a:buNone/>
            </a:pPr>
            <a:r>
              <a:rPr lang="ru-RU" sz="6000" dirty="0"/>
              <a:t> </a:t>
            </a:r>
            <a:r>
              <a:rPr lang="ru-RU" sz="6000" dirty="0" smtClean="0"/>
              <a:t>  Спасибо за      внимание</a:t>
            </a:r>
            <a:endParaRPr lang="ru-RU" sz="6000" dirty="0"/>
          </a:p>
        </p:txBody>
      </p:sp>
      <p:sp>
        <p:nvSpPr>
          <p:cNvPr id="2" name="Заголовок 1"/>
          <p:cNvSpPr>
            <a:spLocks noGrp="1"/>
          </p:cNvSpPr>
          <p:nvPr>
            <p:ph type="title"/>
          </p:nvPr>
        </p:nvSpPr>
        <p:spPr/>
        <p:txBody>
          <a:bodyPr/>
          <a:lstStyle/>
          <a:p>
            <a:endParaRPr lang="ru-RU"/>
          </a:p>
        </p:txBody>
      </p:sp>
    </p:spTree>
    <p:extLst>
      <p:ext uri="{BB962C8B-B14F-4D97-AF65-F5344CB8AC3E}">
        <p14:creationId xmlns="" xmlns:p14="http://schemas.microsoft.com/office/powerpoint/2010/main" val="10077399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a:bodyPr>
          <a:lstStyle/>
          <a:p>
            <a:pPr marL="0" indent="0">
              <a:buNone/>
            </a:pPr>
            <a:r>
              <a:rPr lang="ru-RU" sz="2800" dirty="0"/>
              <a:t>Возникновение когнитивной лингвистики – это один из эпизодов общего методологического сдвига, начавшегося в лингвистике с конца в 1950-х годов и сводящегося к снятию запрета на введение в рассмотрение «далеких от поверхности», недоступных непосредственному наблюдению теоретических (модельных) конструктов. </a:t>
            </a:r>
          </a:p>
        </p:txBody>
      </p:sp>
      <p:sp>
        <p:nvSpPr>
          <p:cNvPr id="2" name="Заголовок 1"/>
          <p:cNvSpPr>
            <a:spLocks noGrp="1"/>
          </p:cNvSpPr>
          <p:nvPr>
            <p:ph type="title"/>
          </p:nvPr>
        </p:nvSpPr>
        <p:spPr/>
        <p:txBody>
          <a:bodyPr>
            <a:normAutofit/>
          </a:bodyPr>
          <a:lstStyle/>
          <a:p>
            <a:r>
              <a:rPr lang="ru-RU" sz="3200" b="1" dirty="0" smtClean="0"/>
              <a:t>Эпизод общего методологического сдвига</a:t>
            </a:r>
            <a:endParaRPr lang="ru-RU" sz="3200" b="1" dirty="0"/>
          </a:p>
        </p:txBody>
      </p:sp>
    </p:spTree>
    <p:extLst>
      <p:ext uri="{BB962C8B-B14F-4D97-AF65-F5344CB8AC3E}">
        <p14:creationId xmlns="" xmlns:p14="http://schemas.microsoft.com/office/powerpoint/2010/main" val="3595957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Autofit/>
          </a:bodyPr>
          <a:lstStyle/>
          <a:p>
            <a:pPr marL="0" indent="0">
              <a:buNone/>
            </a:pPr>
            <a:r>
              <a:rPr lang="ru-RU" sz="2400" dirty="0"/>
              <a:t>Составными частями этого фундаментального сдвига были возникновение генеративной грамматики </a:t>
            </a:r>
            <a:r>
              <a:rPr lang="ru-RU" sz="2400" dirty="0" err="1"/>
              <a:t>Н.Хомского</a:t>
            </a:r>
            <a:r>
              <a:rPr lang="ru-RU" sz="2400" dirty="0"/>
              <a:t> с ее понятием «глубинной структуры» (каковы бы ни были дальнейшие трансформации теории Хомского и сколь непростыми ни были бы ее отношения, в частности, к когнитивной лингвистике), бурное развитие лингвистической семантики </a:t>
            </a:r>
            <a:r>
              <a:rPr lang="ru-RU" sz="2400" dirty="0" smtClean="0"/>
              <a:t>, </a:t>
            </a:r>
            <a:r>
              <a:rPr lang="ru-RU" sz="2400" dirty="0"/>
              <a:t>возникновение лингвистической прагматики, теории текста, а также современной теории </a:t>
            </a:r>
            <a:r>
              <a:rPr lang="ru-RU" sz="2400" dirty="0" err="1"/>
              <a:t>грамматикализации</a:t>
            </a:r>
            <a:r>
              <a:rPr lang="ru-RU" sz="2400" dirty="0"/>
              <a:t> с ее интересом к закономерностям поведения языковых единиц в реальном дискурсе</a:t>
            </a:r>
          </a:p>
        </p:txBody>
      </p:sp>
      <p:sp>
        <p:nvSpPr>
          <p:cNvPr id="2" name="Заголовок 1"/>
          <p:cNvSpPr>
            <a:spLocks noGrp="1"/>
          </p:cNvSpPr>
          <p:nvPr>
            <p:ph type="title"/>
          </p:nvPr>
        </p:nvSpPr>
        <p:spPr/>
        <p:txBody>
          <a:bodyPr>
            <a:normAutofit/>
          </a:bodyPr>
          <a:lstStyle/>
          <a:p>
            <a:r>
              <a:rPr lang="ru-RU" sz="3200" b="1" dirty="0" smtClean="0"/>
              <a:t>Генеративная грамматика </a:t>
            </a:r>
            <a:r>
              <a:rPr lang="ru-RU" sz="3200" b="1" dirty="0" err="1" smtClean="0"/>
              <a:t>Н.Хомского</a:t>
            </a:r>
            <a:endParaRPr lang="ru-RU" sz="3200" b="1" dirty="0"/>
          </a:p>
        </p:txBody>
      </p:sp>
    </p:spTree>
    <p:extLst>
      <p:ext uri="{BB962C8B-B14F-4D97-AF65-F5344CB8AC3E}">
        <p14:creationId xmlns="" xmlns:p14="http://schemas.microsoft.com/office/powerpoint/2010/main" val="2628301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20000"/>
          </a:bodyPr>
          <a:lstStyle/>
          <a:p>
            <a:pPr marL="0" indent="0">
              <a:buNone/>
            </a:pPr>
            <a:r>
              <a:rPr lang="ru-RU" dirty="0"/>
              <a:t>Во всех этих исследовательских начинаниях на первый план (хотя и по-разному) выходит идея объяснения языковых фактов, причем если в генеративной теории в качестве объяснения предлагаются прежде всего некоторые подлежащие открытию глубинные закономерности языковой способности человека (и в этом заключается главное отличие </a:t>
            </a:r>
            <a:r>
              <a:rPr lang="ru-RU" dirty="0" err="1"/>
              <a:t>генеративизма</a:t>
            </a:r>
            <a:r>
              <a:rPr lang="ru-RU" dirty="0"/>
              <a:t> от других программ объяснительного анализа языка), то другие объяснительные программы исходят из того, что языковые факты могут быть, по крайней мере отчасти, объяснены фактами неязыковой природы, притом необязательно наблюдаемыми.</a:t>
            </a:r>
          </a:p>
        </p:txBody>
      </p:sp>
      <p:sp>
        <p:nvSpPr>
          <p:cNvPr id="2" name="Заголовок 1"/>
          <p:cNvSpPr>
            <a:spLocks noGrp="1"/>
          </p:cNvSpPr>
          <p:nvPr>
            <p:ph type="title"/>
          </p:nvPr>
        </p:nvSpPr>
        <p:spPr/>
        <p:txBody>
          <a:bodyPr>
            <a:normAutofit/>
          </a:bodyPr>
          <a:lstStyle/>
          <a:p>
            <a:r>
              <a:rPr lang="ru-RU" sz="3200" b="1" dirty="0" smtClean="0"/>
              <a:t>Идея объяснения языковых фактов</a:t>
            </a:r>
            <a:endParaRPr lang="ru-RU" sz="3200" b="1" dirty="0"/>
          </a:p>
        </p:txBody>
      </p:sp>
    </p:spTree>
    <p:extLst>
      <p:ext uri="{BB962C8B-B14F-4D97-AF65-F5344CB8AC3E}">
        <p14:creationId xmlns="" xmlns:p14="http://schemas.microsoft.com/office/powerpoint/2010/main" val="2743770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marL="0" indent="0">
              <a:buNone/>
            </a:pPr>
            <a:r>
              <a:rPr lang="ru-RU" sz="3000" dirty="0"/>
              <a:t>В начале 1970-х годов, на заре когнитивной лингвистики, американским лингвистом </a:t>
            </a:r>
            <a:r>
              <a:rPr lang="ru-RU" sz="3000" dirty="0" err="1"/>
              <a:t>У.Чейфом</a:t>
            </a:r>
            <a:r>
              <a:rPr lang="ru-RU" sz="3000" dirty="0"/>
              <a:t> был опубликован цикл работ, в которых предлагалось объяснение ряда закономерностей порядка слов и интонации в английском языке, а также тесно с ними связанных грамматических категорий определенности/неопределенности и данности/новизны особенностями устройства человеческой памяти и процессами активации информации в сознании </a:t>
            </a:r>
            <a:r>
              <a:rPr lang="ru-RU" sz="3000" dirty="0" smtClean="0"/>
              <a:t>человека</a:t>
            </a:r>
            <a:r>
              <a:rPr lang="ru-RU" dirty="0" smtClean="0"/>
              <a:t>.</a:t>
            </a:r>
            <a:endParaRPr lang="ru-RU" dirty="0"/>
          </a:p>
        </p:txBody>
      </p:sp>
      <p:sp>
        <p:nvSpPr>
          <p:cNvPr id="2" name="Заголовок 1"/>
          <p:cNvSpPr>
            <a:spLocks noGrp="1"/>
          </p:cNvSpPr>
          <p:nvPr>
            <p:ph type="title"/>
          </p:nvPr>
        </p:nvSpPr>
        <p:spPr/>
        <p:txBody>
          <a:bodyPr>
            <a:normAutofit/>
          </a:bodyPr>
          <a:lstStyle/>
          <a:p>
            <a:r>
              <a:rPr lang="ru-RU" sz="3200" b="1" dirty="0" smtClean="0"/>
              <a:t>Цикл работ У. </a:t>
            </a:r>
            <a:r>
              <a:rPr lang="ru-RU" sz="3200" b="1" dirty="0" err="1" smtClean="0"/>
              <a:t>Чейфа</a:t>
            </a:r>
            <a:endParaRPr lang="ru-RU" sz="3200" b="1" dirty="0"/>
          </a:p>
        </p:txBody>
      </p:sp>
    </p:spTree>
    <p:extLst>
      <p:ext uri="{BB962C8B-B14F-4D97-AF65-F5344CB8AC3E}">
        <p14:creationId xmlns="" xmlns:p14="http://schemas.microsoft.com/office/powerpoint/2010/main" val="3936060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buNone/>
            </a:pPr>
            <a:r>
              <a:rPr lang="ru-RU" sz="2800" dirty="0"/>
              <a:t>Впоследствии на основании представлений о структуре памяти и происходящих в ней процессах поиска, активации и деактивации информации </a:t>
            </a:r>
            <a:r>
              <a:rPr lang="ru-RU" sz="2800" dirty="0" err="1"/>
              <a:t>Чейф</a:t>
            </a:r>
            <a:r>
              <a:rPr lang="ru-RU" sz="2800" dirty="0"/>
              <a:t> предложил когнитивную интерпретацию давно занимавших лингвистов категорий определенности/неопределенности и данности/новизны языковой информации. Традиционно эти категории трактовались через обращение к речевому </a:t>
            </a:r>
            <a:r>
              <a:rPr lang="ru-RU" sz="2800" dirty="0" smtClean="0"/>
              <a:t>контексту</a:t>
            </a:r>
            <a:r>
              <a:rPr lang="ru-RU" dirty="0" smtClean="0"/>
              <a:t>.</a:t>
            </a:r>
            <a:endParaRPr lang="ru-RU" dirty="0"/>
          </a:p>
        </p:txBody>
      </p:sp>
      <p:sp>
        <p:nvSpPr>
          <p:cNvPr id="2" name="Заголовок 1"/>
          <p:cNvSpPr>
            <a:spLocks noGrp="1"/>
          </p:cNvSpPr>
          <p:nvPr>
            <p:ph type="title"/>
          </p:nvPr>
        </p:nvSpPr>
        <p:spPr/>
        <p:txBody>
          <a:bodyPr>
            <a:normAutofit/>
          </a:bodyPr>
          <a:lstStyle/>
          <a:p>
            <a:r>
              <a:rPr lang="ru-RU" sz="3200" b="1" dirty="0" smtClean="0"/>
              <a:t>Когнитивная интерпретация</a:t>
            </a:r>
            <a:endParaRPr lang="ru-RU" sz="3200" b="1" dirty="0"/>
          </a:p>
        </p:txBody>
      </p:sp>
    </p:spTree>
    <p:extLst>
      <p:ext uri="{BB962C8B-B14F-4D97-AF65-F5344CB8AC3E}">
        <p14:creationId xmlns="" xmlns:p14="http://schemas.microsoft.com/office/powerpoint/2010/main" val="2459990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77500" lnSpcReduction="20000"/>
          </a:bodyPr>
          <a:lstStyle/>
          <a:p>
            <a:pPr marL="0" indent="0">
              <a:buNone/>
            </a:pPr>
            <a:r>
              <a:rPr lang="ru-RU" sz="3000" dirty="0" err="1"/>
              <a:t>Чейф</a:t>
            </a:r>
            <a:r>
              <a:rPr lang="ru-RU" sz="3000" dirty="0"/>
              <a:t> предложил понимать </a:t>
            </a:r>
            <a:r>
              <a:rPr lang="ru-RU" sz="3000" dirty="0" smtClean="0"/>
              <a:t>определенность как </a:t>
            </a:r>
            <a:r>
              <a:rPr lang="ru-RU" sz="3000" dirty="0"/>
              <a:t>сообщение говорящего о своем предположении, что слушающий в состоянии найти в своей памяти уникальный концепт, соответствующий определенной именной группе, а данность </a:t>
            </a:r>
            <a:r>
              <a:rPr lang="ru-RU" sz="3000" dirty="0" smtClean="0"/>
              <a:t>как сообщение </a:t>
            </a:r>
            <a:r>
              <a:rPr lang="ru-RU" sz="3000" dirty="0"/>
              <a:t>говорящего о своем предположении, что соответствующий оформленному как данное фрагменту высказывания концепт или концептуальный комплекс активирован в сознании </a:t>
            </a:r>
            <a:r>
              <a:rPr lang="ru-RU" sz="3000" dirty="0" smtClean="0"/>
              <a:t>слушающего.</a:t>
            </a:r>
            <a:r>
              <a:rPr lang="ru-RU" sz="3000" dirty="0"/>
              <a:t> </a:t>
            </a:r>
            <a:endParaRPr lang="ru-RU" sz="3000" dirty="0" smtClean="0"/>
          </a:p>
          <a:p>
            <a:pPr marL="0" indent="0">
              <a:buNone/>
            </a:pPr>
            <a:r>
              <a:rPr lang="ru-RU" sz="3000" dirty="0" smtClean="0"/>
              <a:t>Начиная </a:t>
            </a:r>
            <a:r>
              <a:rPr lang="ru-RU" sz="3000" dirty="0"/>
              <a:t>с 1980-х годов такая трактовка стала наиболее распространенной</a:t>
            </a:r>
            <a:r>
              <a:rPr lang="ru-RU" dirty="0"/>
              <a:t>. </a:t>
            </a:r>
          </a:p>
        </p:txBody>
      </p:sp>
      <p:sp>
        <p:nvSpPr>
          <p:cNvPr id="2" name="Заголовок 1"/>
          <p:cNvSpPr>
            <a:spLocks noGrp="1"/>
          </p:cNvSpPr>
          <p:nvPr>
            <p:ph type="title"/>
          </p:nvPr>
        </p:nvSpPr>
        <p:spPr/>
        <p:txBody>
          <a:bodyPr>
            <a:normAutofit/>
          </a:bodyPr>
          <a:lstStyle/>
          <a:p>
            <a:r>
              <a:rPr lang="ru-RU" sz="3200" b="1" dirty="0" smtClean="0"/>
              <a:t>Предложение </a:t>
            </a:r>
            <a:endParaRPr lang="ru-RU" sz="3200" b="1" dirty="0"/>
          </a:p>
        </p:txBody>
      </p:sp>
    </p:spTree>
    <p:extLst>
      <p:ext uri="{BB962C8B-B14F-4D97-AF65-F5344CB8AC3E}">
        <p14:creationId xmlns="" xmlns:p14="http://schemas.microsoft.com/office/powerpoint/2010/main" val="33745120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162</TotalTime>
  <Words>2239</Words>
  <Application>Microsoft Office PowerPoint</Application>
  <PresentationFormat>Экран (4:3)</PresentationFormat>
  <Paragraphs>102</Paragraphs>
  <Slides>38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38</vt:i4>
      </vt:variant>
    </vt:vector>
  </HeadingPairs>
  <TitlesOfParts>
    <vt:vector size="39" baseType="lpstr">
      <vt:lpstr>Волна</vt:lpstr>
      <vt:lpstr>Процесс становления и развития когнитивной лингвистики. История возникновения науки.</vt:lpstr>
      <vt:lpstr>  Когнитивная лингвистика </vt:lpstr>
      <vt:lpstr>Главная отличительная черта КЛ</vt:lpstr>
      <vt:lpstr>Эпизод общего методологического сдвига</vt:lpstr>
      <vt:lpstr>Генеративная грамматика Н.Хомского</vt:lpstr>
      <vt:lpstr>Идея объяснения языковых фактов</vt:lpstr>
      <vt:lpstr>Цикл работ У. Чейфа</vt:lpstr>
      <vt:lpstr>Когнитивная интерпретация</vt:lpstr>
      <vt:lpstr>Предложение </vt:lpstr>
      <vt:lpstr>Место когнитивной лингвистики в парадигме концепций современного мира</vt:lpstr>
      <vt:lpstr>Языковая деятельность и мозг человека </vt:lpstr>
      <vt:lpstr>Психолингвистика и  когнитивная лингвистика</vt:lpstr>
      <vt:lpstr>Связь когнитивной лингвистики и когнитивной психологии </vt:lpstr>
      <vt:lpstr>Язык- важнейшее звено</vt:lpstr>
      <vt:lpstr>Когнитология или когитология</vt:lpstr>
      <vt:lpstr>Искусственный интеллект (artificial intelligence)</vt:lpstr>
      <vt:lpstr>Когнитивная лингвистика как направление лингвистических исследований</vt:lpstr>
      <vt:lpstr>Термин «когнитивная грамматика»</vt:lpstr>
      <vt:lpstr>Теория Р. Лангакера</vt:lpstr>
      <vt:lpstr>Проблемы когнитивизма во взглядах Дж. Лакоффа</vt:lpstr>
      <vt:lpstr>Экспериенциализм</vt:lpstr>
      <vt:lpstr>Идея М. Джонсона</vt:lpstr>
      <vt:lpstr>О развитии когнитивной грамматики</vt:lpstr>
      <vt:lpstr>В рамках европейских исследований</vt:lpstr>
      <vt:lpstr>Представители школ</vt:lpstr>
      <vt:lpstr>Проблемы европейских лингво-когнитивных исследований</vt:lpstr>
      <vt:lpstr>Естественное развитие семантических идей  </vt:lpstr>
      <vt:lpstr>Стремление ряда авторов</vt:lpstr>
      <vt:lpstr>Предпосылки формирования когнитивной лингвистики в России</vt:lpstr>
      <vt:lpstr>Вклад в развитие современной отечественной когнитивной лингвистики</vt:lpstr>
      <vt:lpstr>Фундаментальная идея</vt:lpstr>
      <vt:lpstr>Концепт как ключевое понятие когнитивной лингвистики</vt:lpstr>
      <vt:lpstr> Определение Е.С. Кубряковой и  идея Ю.С. Степанова </vt:lpstr>
      <vt:lpstr>Как  отечественные ученые определяют концепт</vt:lpstr>
      <vt:lpstr>До начала 1990-х гг.</vt:lpstr>
      <vt:lpstr>Первые учебники по когнитивной лингвистике</vt:lpstr>
      <vt:lpstr>Основные центры когнитивной лингвистики </vt:lpstr>
      <vt:lpstr>Слайд 38</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Процесс становления и развития когнитивной лингвистики. История возникновения науки.</dc:title>
  <dc:creator>Admin</dc:creator>
  <cp:lastModifiedBy>User</cp:lastModifiedBy>
  <cp:revision>17</cp:revision>
  <dcterms:created xsi:type="dcterms:W3CDTF">2018-09-15T22:34:59Z</dcterms:created>
  <dcterms:modified xsi:type="dcterms:W3CDTF">2021-02-17T01:57:18Z</dcterms:modified>
</cp:coreProperties>
</file>