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57" r:id="rId8"/>
    <p:sldId id="258" r:id="rId9"/>
    <p:sldId id="265"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D117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6/25/2013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
            <a:ext cx="8153400" cy="1143000"/>
          </a:xfrm>
        </p:spPr>
        <p:txBody>
          <a:bodyPr>
            <a:normAutofit fontScale="90000"/>
          </a:bodyPr>
          <a:lstStyle/>
          <a:p>
            <a:r>
              <a:rPr lang="ru-RU" sz="4000"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Принципы архивирования данных. Программы архиваторы.</a:t>
            </a:r>
            <a:endParaRPr lang="ru-RU" sz="4000" b="1"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Прямоугольник 3"/>
          <p:cNvSpPr/>
          <p:nvPr/>
        </p:nvSpPr>
        <p:spPr>
          <a:xfrm>
            <a:off x="228600" y="1371600"/>
            <a:ext cx="8610600" cy="5355312"/>
          </a:xfrm>
          <a:prstGeom prst="rect">
            <a:avLst/>
          </a:prstGeom>
        </p:spPr>
        <p:txBody>
          <a:bodyPr wrap="square">
            <a:spAutoFit/>
          </a:bodyPr>
          <a:lstStyle/>
          <a:p>
            <a:pPr algn="just"/>
            <a:r>
              <a:rPr lang="ru-RU" b="1" u="sng" dirty="0" smtClean="0">
                <a:solidFill>
                  <a:srgbClr val="C00000"/>
                </a:solidFill>
              </a:rPr>
              <a:t>Архивация</a:t>
            </a:r>
            <a:r>
              <a:rPr lang="ru-RU" dirty="0" smtClean="0"/>
              <a:t> - это сжатие одного или более файлов с целью экономии памяти и размещение сжатых данных в одном архивном файле. </a:t>
            </a:r>
          </a:p>
          <a:p>
            <a:pPr algn="just"/>
            <a:r>
              <a:rPr lang="ru-RU" dirty="0" smtClean="0"/>
              <a:t>Архивация данных  - это уменьшение физических размеров файлов, в которых хранятся данные, без значительных информационных потерь.</a:t>
            </a:r>
          </a:p>
          <a:p>
            <a:pPr algn="just"/>
            <a:endParaRPr lang="ru-RU" dirty="0" smtClean="0"/>
          </a:p>
          <a:p>
            <a:r>
              <a:rPr lang="ru-RU" b="1" u="sng" dirty="0" smtClean="0">
                <a:solidFill>
                  <a:srgbClr val="D11709"/>
                </a:solidFill>
                <a:latin typeface="Times New Roman" pitchFamily="18" charset="0"/>
                <a:cs typeface="Times New Roman" pitchFamily="18" charset="0"/>
              </a:rPr>
              <a:t>Архивация проводится в следующих случаях:</a:t>
            </a:r>
            <a:r>
              <a:rPr lang="ru-RU" b="1" dirty="0" smtClean="0">
                <a:solidFill>
                  <a:srgbClr val="D11709"/>
                </a:solidFill>
                <a:latin typeface="Times New Roman" pitchFamily="18" charset="0"/>
                <a:cs typeface="Times New Roman" pitchFamily="18" charset="0"/>
              </a:rPr>
              <a:t> </a:t>
            </a:r>
          </a:p>
          <a:p>
            <a:endParaRPr lang="ru-RU" b="1" dirty="0" smtClean="0">
              <a:solidFill>
                <a:srgbClr val="002060"/>
              </a:solidFill>
              <a:latin typeface="Times New Roman" pitchFamily="18" charset="0"/>
              <a:cs typeface="Times New Roman" pitchFamily="18" charset="0"/>
            </a:endParaRPr>
          </a:p>
          <a:p>
            <a:r>
              <a:rPr lang="ru-RU" dirty="0" smtClean="0"/>
              <a:t>-  необходимо создать резервные копии наиболее ценных  файлов</a:t>
            </a:r>
          </a:p>
          <a:p>
            <a:r>
              <a:rPr lang="ru-RU" dirty="0" smtClean="0"/>
              <a:t>-  необходимо освободить место на диске</a:t>
            </a:r>
          </a:p>
          <a:p>
            <a:pPr>
              <a:buFontTx/>
              <a:buChar char="-"/>
            </a:pPr>
            <a:r>
              <a:rPr lang="ru-RU" dirty="0" smtClean="0"/>
              <a:t>  необходимо передать файлы по </a:t>
            </a:r>
            <a:r>
              <a:rPr lang="ru-RU" dirty="0" err="1" smtClean="0"/>
              <a:t>E-mail</a:t>
            </a:r>
            <a:endParaRPr lang="ru-RU" dirty="0" smtClean="0"/>
          </a:p>
          <a:p>
            <a:pPr>
              <a:buFontTx/>
              <a:buChar char="-"/>
            </a:pPr>
            <a:endParaRPr lang="ru-RU" dirty="0" smtClean="0"/>
          </a:p>
          <a:p>
            <a:pPr algn="just"/>
            <a:r>
              <a:rPr lang="ru-RU" dirty="0" smtClean="0"/>
              <a:t>     </a:t>
            </a:r>
          </a:p>
          <a:p>
            <a:pPr algn="just"/>
            <a:r>
              <a:rPr lang="ru-RU" dirty="0" smtClean="0"/>
              <a:t> </a:t>
            </a:r>
            <a:r>
              <a:rPr lang="ru-RU" b="1" u="sng" dirty="0" smtClean="0"/>
              <a:t>Основным недостатком </a:t>
            </a:r>
            <a:r>
              <a:rPr lang="ru-RU" dirty="0" smtClean="0"/>
              <a:t>архивов является невозможность прямого доступа к данным. Их сначала необходимо извлечь из архива или распаковать. </a:t>
            </a:r>
          </a:p>
          <a:p>
            <a:pPr algn="just"/>
            <a:r>
              <a:rPr lang="ru-RU" dirty="0" smtClean="0"/>
              <a:t>     Операция распаковки, впрочем, как и упаковки, требует некоторых системных ресурсов. Это не мгновенная операция. Поэтому архивы в основном применяют со сравнительно редко используемыми данными. Например, для хранения резервных копий или установочных файлов.</a:t>
            </a:r>
          </a:p>
          <a:p>
            <a:pPr algn="just"/>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52400" y="381000"/>
            <a:ext cx="8839200" cy="5632311"/>
          </a:xfrm>
          <a:prstGeom prst="rect">
            <a:avLst/>
          </a:prstGeom>
        </p:spPr>
        <p:txBody>
          <a:bodyPr wrap="square">
            <a:spAutoFit/>
          </a:bodyPr>
          <a:lstStyle/>
          <a:p>
            <a:r>
              <a:rPr lang="ru-RU" dirty="0" smtClean="0"/>
              <a:t>      Кроме собственно сжатия данных, современные архиваторы обеспечивают некоторые дополнительные функции. </a:t>
            </a:r>
          </a:p>
          <a:p>
            <a:endParaRPr lang="ru-RU" dirty="0" smtClean="0"/>
          </a:p>
          <a:p>
            <a:r>
              <a:rPr lang="ru-RU" u="sng" dirty="0" smtClean="0"/>
              <a:t>Можно выделить несколько основных: </a:t>
            </a:r>
          </a:p>
          <a:p>
            <a:endParaRPr lang="ru-RU" dirty="0" smtClean="0"/>
          </a:p>
          <a:p>
            <a:r>
              <a:rPr lang="ru-RU" dirty="0" smtClean="0"/>
              <a:t>- сжатие некоторых файлов и целых директорий; </a:t>
            </a:r>
          </a:p>
          <a:p>
            <a:endParaRPr lang="ru-RU" dirty="0" smtClean="0"/>
          </a:p>
          <a:p>
            <a:r>
              <a:rPr lang="ru-RU" dirty="0" smtClean="0"/>
              <a:t>- создание самораспаковывающихся (SFX) архивов. То есть для распаковки архива программа-архиватор не требуется; </a:t>
            </a:r>
          </a:p>
          <a:p>
            <a:endParaRPr lang="ru-RU" dirty="0" smtClean="0"/>
          </a:p>
          <a:p>
            <a:r>
              <a:rPr lang="ru-RU" dirty="0" smtClean="0"/>
              <a:t>- изменение содержимого архива; </a:t>
            </a:r>
          </a:p>
          <a:p>
            <a:endParaRPr lang="ru-RU" dirty="0" smtClean="0"/>
          </a:p>
          <a:p>
            <a:r>
              <a:rPr lang="ru-RU" dirty="0" smtClean="0"/>
              <a:t>- шифрование содержимого архива; </a:t>
            </a:r>
          </a:p>
          <a:p>
            <a:endParaRPr lang="ru-RU" dirty="0" smtClean="0"/>
          </a:p>
          <a:p>
            <a:r>
              <a:rPr lang="ru-RU" dirty="0" smtClean="0"/>
              <a:t>- информация для восстановления архива при частичном повреждении и возможность </a:t>
            </a:r>
            <a:r>
              <a:rPr lang="ru-RU" dirty="0" smtClean="0"/>
              <a:t>       </a:t>
            </a:r>
          </a:p>
          <a:p>
            <a:r>
              <a:rPr lang="ru-RU" dirty="0" smtClean="0"/>
              <a:t> </a:t>
            </a:r>
            <a:r>
              <a:rPr lang="ru-RU" dirty="0" smtClean="0"/>
              <a:t>  </a:t>
            </a:r>
            <a:r>
              <a:rPr lang="ru-RU" dirty="0" smtClean="0"/>
              <a:t>восстановления </a:t>
            </a:r>
            <a:r>
              <a:rPr lang="ru-RU" dirty="0" smtClean="0"/>
              <a:t>поврежденных архивов; </a:t>
            </a:r>
          </a:p>
          <a:p>
            <a:endParaRPr lang="ru-RU" dirty="0" smtClean="0"/>
          </a:p>
          <a:p>
            <a:r>
              <a:rPr lang="ru-RU" dirty="0" smtClean="0"/>
              <a:t>- разбивка архива на несколько частей или томов; </a:t>
            </a:r>
          </a:p>
          <a:p>
            <a:endParaRPr lang="ru-RU" dirty="0" smtClean="0"/>
          </a:p>
          <a:p>
            <a:r>
              <a:rPr lang="ru-RU" dirty="0" smtClean="0"/>
              <a:t>- консольная версия программы для работы из командной строки;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81000" y="152400"/>
            <a:ext cx="8458200" cy="3693319"/>
          </a:xfrm>
          <a:prstGeom prst="rect">
            <a:avLst/>
          </a:prstGeom>
        </p:spPr>
        <p:txBody>
          <a:bodyPr wrap="square">
            <a:spAutoFit/>
          </a:bodyPr>
          <a:lstStyle/>
          <a:p>
            <a:pPr algn="ctr"/>
            <a:r>
              <a:rPr lang="ru-RU" b="1" dirty="0" smtClean="0">
                <a:latin typeface="Times New Roman" pitchFamily="18" charset="0"/>
                <a:cs typeface="Times New Roman" pitchFamily="18" charset="0"/>
              </a:rPr>
              <a:t>Асимметричные и симметричные архиваторы. </a:t>
            </a:r>
          </a:p>
          <a:p>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Асимметричные</a:t>
            </a:r>
            <a:r>
              <a:rPr lang="ru-RU" dirty="0" smtClean="0">
                <a:latin typeface="Times New Roman" pitchFamily="18" charset="0"/>
                <a:cs typeface="Times New Roman" pitchFamily="18" charset="0"/>
              </a:rPr>
              <a:t> архиваторы требуют для операции распаковки значительно меньше времени и оперативной памяти, чем для операции упаковки. Это позволяет быстро получать содержимое архива на маломощных компьютерах. </a:t>
            </a:r>
          </a:p>
          <a:p>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Симметричные</a:t>
            </a:r>
            <a:r>
              <a:rPr lang="ru-RU" dirty="0" smtClean="0">
                <a:latin typeface="Times New Roman" pitchFamily="18" charset="0"/>
                <a:cs typeface="Times New Roman" pitchFamily="18" charset="0"/>
              </a:rPr>
              <a:t> архиваторы требуют для операций упаковки и распаковки одинаковое время и объем оперативной памяти. </a:t>
            </a:r>
          </a:p>
          <a:p>
            <a:pPr algn="ctr"/>
            <a:endParaRPr lang="ru-RU" b="1" dirty="0" smtClean="0">
              <a:latin typeface="Times New Roman" pitchFamily="18" charset="0"/>
              <a:cs typeface="Times New Roman" pitchFamily="18" charset="0"/>
            </a:endParaRPr>
          </a:p>
          <a:p>
            <a:pPr algn="ctr"/>
            <a:endParaRPr lang="ru-RU" b="1" dirty="0" smtClean="0">
              <a:latin typeface="Times New Roman" pitchFamily="18" charset="0"/>
              <a:cs typeface="Times New Roman" pitchFamily="18" charset="0"/>
            </a:endParaRPr>
          </a:p>
          <a:p>
            <a:pPr algn="ctr"/>
            <a:endParaRPr lang="ru-RU" b="1"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381000"/>
            <a:ext cx="8229600" cy="5586145"/>
          </a:xfrm>
          <a:prstGeom prst="rect">
            <a:avLst/>
          </a:prstGeom>
        </p:spPr>
        <p:txBody>
          <a:bodyPr wrap="square">
            <a:spAutoFit/>
          </a:bodyPr>
          <a:lstStyle/>
          <a:p>
            <a:pPr algn="ctr"/>
            <a:r>
              <a:rPr lang="ru-RU" sz="2400" b="1" dirty="0" smtClean="0"/>
              <a:t>Факторы, влияющие на выбор архиватора.</a:t>
            </a:r>
          </a:p>
          <a:p>
            <a:endParaRPr lang="ru-RU" sz="1200" dirty="0" smtClean="0"/>
          </a:p>
          <a:p>
            <a:endParaRPr lang="ru-RU" sz="2400" b="1" dirty="0" smtClean="0">
              <a:solidFill>
                <a:srgbClr val="C00000"/>
              </a:solidFill>
              <a:latin typeface="Times New Roman" pitchFamily="18" charset="0"/>
              <a:cs typeface="Times New Roman" pitchFamily="18" charset="0"/>
            </a:endParaRPr>
          </a:p>
          <a:p>
            <a:r>
              <a:rPr lang="ru-RU" sz="2400" b="1" dirty="0" smtClean="0">
                <a:solidFill>
                  <a:schemeClr val="tx2"/>
                </a:solidFill>
                <a:latin typeface="Times New Roman" pitchFamily="18" charset="0"/>
                <a:cs typeface="Times New Roman" pitchFamily="18" charset="0"/>
              </a:rPr>
              <a:t>Приложения и совместимость</a:t>
            </a:r>
          </a:p>
          <a:p>
            <a:endParaRPr lang="ru-RU" sz="2400" b="1" dirty="0" smtClean="0">
              <a:solidFill>
                <a:schemeClr val="tx2"/>
              </a:solidFill>
              <a:latin typeface="Times New Roman" pitchFamily="18" charset="0"/>
              <a:cs typeface="Times New Roman" pitchFamily="18" charset="0"/>
            </a:endParaRPr>
          </a:p>
          <a:p>
            <a:r>
              <a:rPr lang="ru-RU" sz="2400" b="1" dirty="0" smtClean="0">
                <a:solidFill>
                  <a:schemeClr val="tx2"/>
                </a:solidFill>
                <a:latin typeface="Times New Roman" pitchFamily="18" charset="0"/>
                <a:cs typeface="Times New Roman" pitchFamily="18" charset="0"/>
              </a:rPr>
              <a:t>Уровень сжатия, скорость и типы данных</a:t>
            </a:r>
          </a:p>
          <a:p>
            <a:endParaRPr lang="ru-RU" sz="2400" b="1" dirty="0" smtClean="0">
              <a:solidFill>
                <a:schemeClr val="tx2"/>
              </a:solidFill>
              <a:latin typeface="Times New Roman" pitchFamily="18" charset="0"/>
              <a:cs typeface="Times New Roman" pitchFamily="18" charset="0"/>
            </a:endParaRPr>
          </a:p>
          <a:p>
            <a:r>
              <a:rPr lang="ru-RU" sz="2400" b="1" dirty="0" smtClean="0">
                <a:solidFill>
                  <a:schemeClr val="tx2"/>
                </a:solidFill>
                <a:latin typeface="Times New Roman" pitchFamily="18" charset="0"/>
                <a:cs typeface="Times New Roman" pitchFamily="18" charset="0"/>
              </a:rPr>
              <a:t>Возможность создания  многотомных архивов.</a:t>
            </a:r>
          </a:p>
          <a:p>
            <a:endParaRPr lang="ru-RU" sz="2400" b="1" dirty="0" smtClean="0">
              <a:solidFill>
                <a:schemeClr val="tx2"/>
              </a:solidFill>
              <a:latin typeface="Times New Roman" pitchFamily="18" charset="0"/>
              <a:cs typeface="Times New Roman" pitchFamily="18" charset="0"/>
            </a:endParaRPr>
          </a:p>
          <a:p>
            <a:r>
              <a:rPr lang="ru-RU" sz="2400" b="1" dirty="0" smtClean="0">
                <a:solidFill>
                  <a:schemeClr val="tx2"/>
                </a:solidFill>
                <a:latin typeface="Times New Roman" pitchFamily="18" charset="0"/>
                <a:cs typeface="Times New Roman" pitchFamily="18" charset="0"/>
              </a:rPr>
              <a:t>Поддержка командной </a:t>
            </a:r>
            <a:r>
              <a:rPr lang="ru-RU" sz="2400" b="1" dirty="0" smtClean="0">
                <a:solidFill>
                  <a:schemeClr val="tx2"/>
                </a:solidFill>
                <a:latin typeface="Times New Roman" pitchFamily="18" charset="0"/>
                <a:cs typeface="Times New Roman" pitchFamily="18" charset="0"/>
              </a:rPr>
              <a:t>строки (</a:t>
            </a:r>
            <a:r>
              <a:rPr lang="ru-RU" sz="2400" b="1" dirty="0" err="1" smtClean="0">
                <a:solidFill>
                  <a:schemeClr val="tx2"/>
                </a:solidFill>
                <a:latin typeface="Times New Roman" pitchFamily="18" charset="0"/>
                <a:cs typeface="Times New Roman" pitchFamily="18" charset="0"/>
              </a:rPr>
              <a:t>скрипты</a:t>
            </a:r>
            <a:r>
              <a:rPr lang="ru-RU" sz="2400" b="1" dirty="0" smtClean="0">
                <a:solidFill>
                  <a:schemeClr val="tx2"/>
                </a:solidFill>
                <a:latin typeface="Times New Roman" pitchFamily="18" charset="0"/>
                <a:cs typeface="Times New Roman" pitchFamily="18" charset="0"/>
              </a:rPr>
              <a:t>)</a:t>
            </a:r>
            <a:endParaRPr lang="ru-RU" sz="2400" b="1" dirty="0" smtClean="0">
              <a:solidFill>
                <a:schemeClr val="tx2"/>
              </a:solidFill>
              <a:latin typeface="Times New Roman" pitchFamily="18" charset="0"/>
              <a:cs typeface="Times New Roman" pitchFamily="18" charset="0"/>
            </a:endParaRPr>
          </a:p>
          <a:p>
            <a:endParaRPr lang="ru-RU" sz="2400" b="1" dirty="0" smtClean="0">
              <a:solidFill>
                <a:schemeClr val="tx2"/>
              </a:solidFill>
              <a:latin typeface="Times New Roman" pitchFamily="18" charset="0"/>
              <a:cs typeface="Times New Roman" pitchFamily="18" charset="0"/>
            </a:endParaRPr>
          </a:p>
          <a:p>
            <a:r>
              <a:rPr lang="ru-RU" sz="2400" b="1" dirty="0" smtClean="0">
                <a:solidFill>
                  <a:schemeClr val="tx2"/>
                </a:solidFill>
                <a:latin typeface="Times New Roman" pitchFamily="18" charset="0"/>
                <a:cs typeface="Times New Roman" pitchFamily="18" charset="0"/>
              </a:rPr>
              <a:t>Пароли и шифрование</a:t>
            </a:r>
          </a:p>
          <a:p>
            <a:endParaRPr lang="ru-RU" sz="2400" b="1" dirty="0" smtClean="0">
              <a:solidFill>
                <a:schemeClr val="tx2"/>
              </a:solidFill>
              <a:latin typeface="Times New Roman" pitchFamily="18" charset="0"/>
              <a:cs typeface="Times New Roman" pitchFamily="18" charset="0"/>
            </a:endParaRPr>
          </a:p>
          <a:p>
            <a:r>
              <a:rPr lang="ru-RU" sz="2400" b="1" dirty="0" smtClean="0">
                <a:solidFill>
                  <a:schemeClr val="tx2"/>
                </a:solidFill>
                <a:latin typeface="Times New Roman" pitchFamily="18" charset="0"/>
                <a:cs typeface="Times New Roman" pitchFamily="18" charset="0"/>
              </a:rPr>
              <a:t>Дополнительные </a:t>
            </a:r>
            <a:r>
              <a:rPr lang="ru-RU" sz="2400" b="1" dirty="0" smtClean="0">
                <a:solidFill>
                  <a:schemeClr val="tx2"/>
                </a:solidFill>
                <a:latin typeface="Times New Roman" pitchFamily="18" charset="0"/>
                <a:cs typeface="Times New Roman" pitchFamily="18" charset="0"/>
              </a:rPr>
              <a:t>ограничения (файловые системы)</a:t>
            </a:r>
            <a:endParaRPr lang="ru-RU" sz="2400" b="1" dirty="0" smtClean="0">
              <a:solidFill>
                <a:schemeClr val="tx2"/>
              </a:solidFill>
              <a:latin typeface="Times New Roman" pitchFamily="18" charset="0"/>
              <a:cs typeface="Times New Roman" pitchFamily="18" charset="0"/>
            </a:endParaRPr>
          </a:p>
          <a:p>
            <a:endParaRPr lang="ru-RU" sz="1200" dirty="0" smtClean="0"/>
          </a:p>
          <a:p>
            <a:endParaRPr lang="ru-RU" sz="1200" dirty="0" smtClean="0"/>
          </a:p>
          <a:p>
            <a:endParaRPr lang="ru-RU" sz="9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8600" y="152401"/>
            <a:ext cx="8001000" cy="1015663"/>
          </a:xfrm>
          <a:prstGeom prst="rect">
            <a:avLst/>
          </a:prstGeom>
        </p:spPr>
        <p:txBody>
          <a:bodyPr wrap="square">
            <a:spAutoFit/>
          </a:bodyPr>
          <a:lstStyle/>
          <a:p>
            <a:pPr algn="ctr"/>
            <a:r>
              <a:rPr lang="ru-RU" sz="2000" b="1" i="1" dirty="0" smtClean="0">
                <a:solidFill>
                  <a:schemeClr val="tx2"/>
                </a:solidFill>
                <a:latin typeface="Times New Roman" pitchFamily="18" charset="0"/>
                <a:cs typeface="Times New Roman" pitchFamily="18" charset="0"/>
              </a:rPr>
              <a:t>Функциональность и характеристики архиваторов</a:t>
            </a:r>
          </a:p>
          <a:p>
            <a:pPr algn="ctr"/>
            <a:r>
              <a:rPr lang="ru-RU" sz="2000" b="1" i="1" dirty="0" smtClean="0">
                <a:solidFill>
                  <a:schemeClr val="tx2"/>
                </a:solidFill>
                <a:latin typeface="Times New Roman" pitchFamily="18" charset="0"/>
                <a:cs typeface="Times New Roman" pitchFamily="18" charset="0"/>
              </a:rPr>
              <a:t>(</a:t>
            </a:r>
            <a:r>
              <a:rPr lang="en-US" sz="2000" b="1" i="1" dirty="0" smtClean="0">
                <a:solidFill>
                  <a:schemeClr val="tx2"/>
                </a:solidFill>
                <a:latin typeface="Times New Roman" pitchFamily="18" charset="0"/>
                <a:cs typeface="Times New Roman" pitchFamily="18" charset="0"/>
              </a:rPr>
              <a:t>7-zip</a:t>
            </a:r>
            <a:r>
              <a:rPr lang="ru-RU" sz="2000" b="1" i="1" dirty="0" smtClean="0">
                <a:solidFill>
                  <a:schemeClr val="tx2"/>
                </a:solidFill>
                <a:latin typeface="Times New Roman" pitchFamily="18" charset="0"/>
                <a:cs typeface="Times New Roman" pitchFamily="18" charset="0"/>
              </a:rPr>
              <a:t>, </a:t>
            </a:r>
            <a:r>
              <a:rPr lang="en-US" sz="2000" b="1" i="1" dirty="0" smtClean="0">
                <a:solidFill>
                  <a:schemeClr val="tx2"/>
                </a:solidFill>
                <a:latin typeface="Times New Roman" pitchFamily="18" charset="0"/>
                <a:cs typeface="Times New Roman" pitchFamily="18" charset="0"/>
              </a:rPr>
              <a:t>ACE, PAQAR, RAR, Slim, </a:t>
            </a:r>
            <a:r>
              <a:rPr lang="en-US" sz="2000" b="1" i="1" dirty="0" err="1" smtClean="0">
                <a:solidFill>
                  <a:schemeClr val="tx2"/>
                </a:solidFill>
                <a:latin typeface="Times New Roman" pitchFamily="18" charset="0"/>
                <a:cs typeface="Times New Roman" pitchFamily="18" charset="0"/>
              </a:rPr>
              <a:t>Squeez</a:t>
            </a:r>
            <a:r>
              <a:rPr lang="en-US" sz="2000" b="1" i="1" dirty="0" smtClean="0">
                <a:solidFill>
                  <a:schemeClr val="tx2"/>
                </a:solidFill>
                <a:latin typeface="Times New Roman" pitchFamily="18" charset="0"/>
                <a:cs typeface="Times New Roman" pitchFamily="18" charset="0"/>
              </a:rPr>
              <a:t>, </a:t>
            </a:r>
          </a:p>
          <a:p>
            <a:pPr algn="ctr"/>
            <a:r>
              <a:rPr lang="en-US" sz="2000" b="1" i="1" dirty="0" smtClean="0">
                <a:solidFill>
                  <a:schemeClr val="tx2"/>
                </a:solidFill>
                <a:latin typeface="Times New Roman" pitchFamily="18" charset="0"/>
                <a:cs typeface="Times New Roman" pitchFamily="18" charset="0"/>
              </a:rPr>
              <a:t>UHARC, </a:t>
            </a:r>
            <a:r>
              <a:rPr lang="en-US" sz="2000" b="1" i="1" dirty="0" err="1" smtClean="0">
                <a:solidFill>
                  <a:schemeClr val="tx2"/>
                </a:solidFill>
                <a:latin typeface="Times New Roman" pitchFamily="18" charset="0"/>
                <a:cs typeface="Times New Roman" pitchFamily="18" charset="0"/>
              </a:rPr>
              <a:t>WinRK</a:t>
            </a:r>
            <a:r>
              <a:rPr lang="en-US" sz="2000" b="1" i="1" dirty="0" smtClean="0">
                <a:solidFill>
                  <a:schemeClr val="tx2"/>
                </a:solidFill>
                <a:latin typeface="Times New Roman" pitchFamily="18" charset="0"/>
                <a:cs typeface="Times New Roman" pitchFamily="18" charset="0"/>
              </a:rPr>
              <a:t>, </a:t>
            </a:r>
            <a:r>
              <a:rPr lang="en-US" sz="2000" b="1" i="1" dirty="0" err="1" smtClean="0">
                <a:solidFill>
                  <a:schemeClr val="tx2"/>
                </a:solidFill>
                <a:latin typeface="Times New Roman" pitchFamily="18" charset="0"/>
                <a:cs typeface="Times New Roman" pitchFamily="18" charset="0"/>
              </a:rPr>
              <a:t>WinUDA</a:t>
            </a:r>
            <a:r>
              <a:rPr lang="en-US" sz="2000" b="1" i="1" dirty="0" smtClean="0">
                <a:solidFill>
                  <a:schemeClr val="tx2"/>
                </a:solidFill>
                <a:latin typeface="Times New Roman" pitchFamily="18" charset="0"/>
                <a:cs typeface="Times New Roman" pitchFamily="18" charset="0"/>
              </a:rPr>
              <a:t>, ZIP</a:t>
            </a:r>
            <a:r>
              <a:rPr lang="ru-RU" sz="2000" b="1" i="1" dirty="0" smtClean="0">
                <a:solidFill>
                  <a:schemeClr val="tx2"/>
                </a:solidFill>
                <a:latin typeface="Times New Roman" pitchFamily="18" charset="0"/>
                <a:cs typeface="Times New Roman" pitchFamily="18" charset="0"/>
              </a:rPr>
              <a:t>)</a:t>
            </a:r>
            <a:endParaRPr lang="ru-RU" sz="2000" b="1" i="1"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lum bright="-10000" contrast="30000"/>
          </a:blip>
          <a:srcRect/>
          <a:stretch>
            <a:fillRect/>
          </a:stretch>
        </p:blipFill>
        <p:spPr bwMode="auto">
          <a:xfrm>
            <a:off x="59473" y="1447800"/>
            <a:ext cx="8932127" cy="4114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8600" y="457200"/>
            <a:ext cx="8439088" cy="5181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4247" y="685800"/>
            <a:ext cx="8935503" cy="548639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152400"/>
            <a:ext cx="8839200" cy="2492990"/>
          </a:xfrm>
          <a:prstGeom prst="rect">
            <a:avLst/>
          </a:prstGeom>
        </p:spPr>
        <p:txBody>
          <a:bodyPr wrap="square">
            <a:spAutoFit/>
          </a:bodyPr>
          <a:lstStyle/>
          <a:p>
            <a:r>
              <a:rPr lang="ru-RU" b="1" u="sng" dirty="0" smtClean="0"/>
              <a:t>Критерии при выборе архиватора:</a:t>
            </a:r>
          </a:p>
          <a:p>
            <a:endParaRPr lang="ru-RU" dirty="0" smtClean="0"/>
          </a:p>
          <a:p>
            <a:r>
              <a:rPr lang="ru-RU" sz="2400" dirty="0" smtClean="0">
                <a:latin typeface="Times New Roman" pitchFamily="18" charset="0"/>
                <a:cs typeface="Times New Roman" pitchFamily="18" charset="0"/>
              </a:rPr>
              <a:t>Какие объемы предполагается сжимать. </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Какой тип данных среди архивируемой информации преобладает.</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Удобство интерфейса. </a:t>
            </a:r>
            <a:endParaRPr lang="ru-RU"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152400"/>
            <a:ext cx="8763000" cy="2893100"/>
          </a:xfrm>
          <a:prstGeom prst="rect">
            <a:avLst/>
          </a:prstGeom>
        </p:spPr>
        <p:txBody>
          <a:bodyPr wrap="square">
            <a:spAutoFit/>
          </a:bodyPr>
          <a:lstStyle/>
          <a:p>
            <a:pPr algn="ctr"/>
            <a:r>
              <a:rPr lang="ru-RU" sz="2000" b="1" u="sng" dirty="0" smtClean="0">
                <a:solidFill>
                  <a:schemeClr val="tx2">
                    <a:lumMod val="75000"/>
                  </a:schemeClr>
                </a:solidFill>
                <a:latin typeface="Times New Roman" pitchFamily="18" charset="0"/>
                <a:cs typeface="Times New Roman" pitchFamily="18" charset="0"/>
              </a:rPr>
              <a:t>Методы сжатия архиваторов. </a:t>
            </a:r>
          </a:p>
          <a:p>
            <a:endParaRPr lang="ru-RU" dirty="0" smtClean="0"/>
          </a:p>
          <a:p>
            <a:r>
              <a:rPr lang="ru-RU" b="1" u="sng" dirty="0" smtClean="0">
                <a:solidFill>
                  <a:srgbClr val="D11709"/>
                </a:solidFill>
                <a:latin typeface="Times New Roman" pitchFamily="18" charset="0"/>
                <a:cs typeface="Times New Roman" pitchFamily="18" charset="0"/>
              </a:rPr>
              <a:t>Кодирование длин серий </a:t>
            </a:r>
            <a:r>
              <a:rPr lang="ru-RU" dirty="0" smtClean="0">
                <a:latin typeface="Times New Roman" pitchFamily="18" charset="0"/>
                <a:cs typeface="Times New Roman" pitchFamily="18" charset="0"/>
              </a:rPr>
              <a:t>( RLE - сокращение от </a:t>
            </a:r>
            <a:r>
              <a:rPr lang="ru-RU" dirty="0" err="1" smtClean="0">
                <a:latin typeface="Times New Roman" pitchFamily="18" charset="0"/>
                <a:cs typeface="Times New Roman" pitchFamily="18" charset="0"/>
              </a:rPr>
              <a:t>run</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length</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encoding</a:t>
            </a:r>
            <a:r>
              <a:rPr lang="ru-RU" dirty="0" smtClean="0">
                <a:latin typeface="Times New Roman" pitchFamily="18" charset="0"/>
                <a:cs typeface="Times New Roman" pitchFamily="18" charset="0"/>
              </a:rPr>
              <a:t> - кодирование длин серий). </a:t>
            </a:r>
          </a:p>
          <a:p>
            <a:r>
              <a:rPr lang="ru-RU" dirty="0" smtClean="0">
                <a:latin typeface="Times New Roman" pitchFamily="18" charset="0"/>
                <a:cs typeface="Times New Roman" pitchFamily="18" charset="0"/>
              </a:rPr>
              <a:t>     Последовательная серия одинаковых элементов данных заменяется на два символа: элемент и число его повторений. Широко используется как дополнительный, так и промежуточный метод. В качестве самостоятельного метода применяется, например, в графическом формате BMP . </a:t>
            </a:r>
          </a:p>
          <a:p>
            <a:r>
              <a:rPr lang="ru-RU" dirty="0" smtClean="0">
                <a:latin typeface="Times New Roman" pitchFamily="18" charset="0"/>
                <a:cs typeface="Times New Roman" pitchFamily="18" charset="0"/>
              </a:rPr>
              <a:t>_________________________________________________________________________</a:t>
            </a:r>
          </a:p>
          <a:p>
            <a:endParaRPr lang="ru-RU" dirty="0" smtClean="0">
              <a:latin typeface="Times New Roman" pitchFamily="18" charset="0"/>
              <a:cs typeface="Times New Roman" pitchFamily="18" charset="0"/>
            </a:endParaRPr>
          </a:p>
        </p:txBody>
      </p:sp>
      <p:sp>
        <p:nvSpPr>
          <p:cNvPr id="5" name="Прямоугольник 4"/>
          <p:cNvSpPr/>
          <p:nvPr/>
        </p:nvSpPr>
        <p:spPr>
          <a:xfrm>
            <a:off x="228600" y="2667000"/>
            <a:ext cx="8610600" cy="3877985"/>
          </a:xfrm>
          <a:prstGeom prst="rect">
            <a:avLst/>
          </a:prstGeom>
        </p:spPr>
        <p:txBody>
          <a:bodyPr wrap="square">
            <a:spAutoFit/>
          </a:bodyPr>
          <a:lstStyle/>
          <a:p>
            <a:r>
              <a:rPr lang="ru-RU" dirty="0" smtClean="0"/>
              <a:t>Предположим, есть некоторый фрагмент данных:</a:t>
            </a:r>
          </a:p>
          <a:p>
            <a:r>
              <a:rPr lang="ru-RU" sz="2400" b="1" dirty="0" smtClean="0">
                <a:solidFill>
                  <a:srgbClr val="7030A0"/>
                </a:solidFill>
              </a:rPr>
              <a:t>                                             </a:t>
            </a:r>
            <a:r>
              <a:rPr lang="ru-RU" sz="2400" b="1" dirty="0" smtClean="0">
                <a:solidFill>
                  <a:srgbClr val="002060"/>
                </a:solidFill>
              </a:rPr>
              <a:t>110110110110</a:t>
            </a:r>
          </a:p>
          <a:p>
            <a:r>
              <a:rPr lang="ru-RU" dirty="0" smtClean="0"/>
              <a:t>     В фрагменте наблюдается определенная закономерность. Последовательность "</a:t>
            </a:r>
            <a:r>
              <a:rPr lang="ru-RU" b="1" dirty="0" smtClean="0">
                <a:solidFill>
                  <a:srgbClr val="002060"/>
                </a:solidFill>
              </a:rPr>
              <a:t>110</a:t>
            </a:r>
            <a:r>
              <a:rPr lang="ru-RU" dirty="0" smtClean="0"/>
              <a:t>" повторяется четыре раза подряд. Таким образом появляется возможность заменить вышеуказанный фрагмент следующей последовательностью:</a:t>
            </a:r>
          </a:p>
          <a:p>
            <a:r>
              <a:rPr lang="ru-RU" dirty="0" smtClean="0"/>
              <a:t>                                               </a:t>
            </a:r>
            <a:r>
              <a:rPr lang="ru-RU" b="1" dirty="0" err="1" smtClean="0">
                <a:solidFill>
                  <a:srgbClr val="002060"/>
                </a:solidFill>
              </a:rPr>
              <a:t>КЛЮЧ\повтор\повтор\повтор\</a:t>
            </a:r>
            <a:endParaRPr lang="ru-RU" dirty="0" smtClean="0">
              <a:solidFill>
                <a:srgbClr val="002060"/>
              </a:solidFill>
            </a:endParaRPr>
          </a:p>
          <a:p>
            <a:r>
              <a:rPr lang="ru-RU" dirty="0" smtClean="0"/>
              <a:t>   Где под ключом обозначается участок 110, а символ повтора означает, что на его месте должен находиться тот ключ, что и в предыдущем. Если условно сказать, что повтор обозначается как </a:t>
            </a:r>
            <a:r>
              <a:rPr lang="ru-RU" dirty="0" smtClean="0">
                <a:solidFill>
                  <a:srgbClr val="002060"/>
                </a:solidFill>
              </a:rPr>
              <a:t>1</a:t>
            </a:r>
            <a:r>
              <a:rPr lang="ru-RU" dirty="0" smtClean="0"/>
              <a:t>, то исходный фрагмент преобразуется в:</a:t>
            </a:r>
          </a:p>
          <a:p>
            <a:pPr algn="ctr"/>
            <a:r>
              <a:rPr lang="ru-RU" sz="2400" b="1" dirty="0" smtClean="0">
                <a:solidFill>
                  <a:srgbClr val="002060"/>
                </a:solidFill>
              </a:rPr>
              <a:t>110111</a:t>
            </a:r>
            <a:endParaRPr lang="ru-RU" dirty="0" smtClean="0"/>
          </a:p>
          <a:p>
            <a:r>
              <a:rPr lang="ru-RU" dirty="0" smtClean="0"/>
              <a:t>   В результате из последовательности длиной двенадцать бит получается последовательность в шесть бит. То есть применение алгоритма кодирования позволило сжать исходный файл в два раза.</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152400"/>
            <a:ext cx="8763000" cy="6677263"/>
          </a:xfrm>
          <a:prstGeom prst="rect">
            <a:avLst/>
          </a:prstGeom>
        </p:spPr>
        <p:txBody>
          <a:bodyPr wrap="square">
            <a:spAutoFit/>
          </a:bodyPr>
          <a:lstStyle/>
          <a:p>
            <a:r>
              <a:rPr lang="ru-RU" sz="2200" b="1" u="sng" dirty="0" smtClean="0">
                <a:solidFill>
                  <a:srgbClr val="C00000"/>
                </a:solidFill>
              </a:rPr>
              <a:t>Словарный метод </a:t>
            </a:r>
            <a:r>
              <a:rPr lang="ru-RU" sz="2200" dirty="0" smtClean="0"/>
              <a:t>( LZ - сокращение от </a:t>
            </a:r>
            <a:r>
              <a:rPr lang="ru-RU" sz="2200" dirty="0" err="1" smtClean="0"/>
              <a:t>Lempel</a:t>
            </a:r>
            <a:r>
              <a:rPr lang="ru-RU" sz="2200" dirty="0" smtClean="0"/>
              <a:t> </a:t>
            </a:r>
            <a:r>
              <a:rPr lang="ru-RU" sz="2200" dirty="0" err="1" smtClean="0"/>
              <a:t>Ziv</a:t>
            </a:r>
            <a:r>
              <a:rPr lang="ru-RU" sz="2200" dirty="0" smtClean="0"/>
              <a:t> - имена авторов). </a:t>
            </a:r>
          </a:p>
          <a:p>
            <a:endParaRPr lang="ru-RU" sz="2200" dirty="0" smtClean="0"/>
          </a:p>
          <a:p>
            <a:r>
              <a:rPr lang="ru-RU" sz="2200" dirty="0" smtClean="0"/>
              <a:t>Наиболее распространенный метод. Используется словарь, состоящий из последовательностей данных или слов. При сжатии эти слова заменяются на их коды из словаря. В наиболее распространенном варианте реализации в качестве словаря выступает сам исходный блок данных. </a:t>
            </a:r>
          </a:p>
          <a:p>
            <a:endParaRPr lang="ru-RU" sz="2200" dirty="0" smtClean="0"/>
          </a:p>
          <a:p>
            <a:pPr algn="just"/>
            <a:r>
              <a:rPr lang="ru-RU" sz="2200" dirty="0" smtClean="0"/>
              <a:t>Основным параметром словарного метода является размер словаря. Чем больше словарь, тем больше эффективность. Однако для неоднородных данных чрезмерно большой размер может быть вреден, так как при резком изменении типа данных словарь будет заполнен неактуальными словами. Для эффективной работы данного метода при сжатии требуется дополнительная память. Приблизительно на порядок больше, чем нужно для исходных данных словаря. Существенным преимуществом словарного метода является простая и быстрая процедура распаковки. Дополнительная память при этом не требуется. Такая особенность особенно важна, если необходим оперативный доступ к данным.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228601"/>
            <a:ext cx="8763000" cy="6124754"/>
          </a:xfrm>
          <a:prstGeom prst="rect">
            <a:avLst/>
          </a:prstGeom>
        </p:spPr>
        <p:txBody>
          <a:bodyPr wrap="square">
            <a:spAutoFit/>
          </a:bodyPr>
          <a:lstStyle/>
          <a:p>
            <a:r>
              <a:rPr lang="ru-RU" sz="2800" b="1" u="sng" dirty="0" err="1" smtClean="0">
                <a:solidFill>
                  <a:srgbClr val="C00000"/>
                </a:solidFill>
                <a:latin typeface="Times New Roman" pitchFamily="18" charset="0"/>
                <a:cs typeface="Times New Roman" pitchFamily="18" charset="0"/>
              </a:rPr>
              <a:t>Энтропийный</a:t>
            </a:r>
            <a:r>
              <a:rPr lang="ru-RU" sz="2800" b="1" u="sng" dirty="0" smtClean="0">
                <a:solidFill>
                  <a:srgbClr val="C00000"/>
                </a:solidFill>
                <a:latin typeface="Times New Roman" pitchFamily="18" charset="0"/>
                <a:cs typeface="Times New Roman" pitchFamily="18" charset="0"/>
              </a:rPr>
              <a:t> метод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Huffman</a:t>
            </a:r>
            <a:r>
              <a:rPr lang="ru-RU" sz="2800" dirty="0" smtClean="0">
                <a:latin typeface="Times New Roman" pitchFamily="18" charset="0"/>
                <a:cs typeface="Times New Roman" pitchFamily="18" charset="0"/>
              </a:rPr>
              <a:t> - кодирование </a:t>
            </a:r>
            <a:r>
              <a:rPr lang="ru-RU" sz="2800" dirty="0" err="1" smtClean="0">
                <a:latin typeface="Times New Roman" pitchFamily="18" charset="0"/>
                <a:cs typeface="Times New Roman" pitchFamily="18" charset="0"/>
              </a:rPr>
              <a:t>Хаффмена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Arithmetic</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coding</a:t>
            </a:r>
            <a:r>
              <a:rPr lang="ru-RU" sz="2800" dirty="0" smtClean="0">
                <a:latin typeface="Times New Roman" pitchFamily="18" charset="0"/>
                <a:cs typeface="Times New Roman" pitchFamily="18" charset="0"/>
              </a:rPr>
              <a:t> - арифметическое кодирование) </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В этом методе элементы данных, которые встречаются чаще, кодируются при сжатии более коротким кодом, а более редкие элементы данных кодируются более длинным кодом. За счет того, что коротких кодов значительно больше, общий размер получается меньше исходного. </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Широко используется как дополнительный метод. В качестве самостоятельного метода применяется, например, в графическом формате JPG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 y="152399"/>
            <a:ext cx="8763000" cy="6247864"/>
          </a:xfrm>
          <a:prstGeom prst="rect">
            <a:avLst/>
          </a:prstGeom>
        </p:spPr>
        <p:txBody>
          <a:bodyPr wrap="square">
            <a:spAutoFit/>
          </a:bodyPr>
          <a:lstStyle/>
          <a:p>
            <a:r>
              <a:rPr lang="ru-RU" sz="2000" b="1" u="sng" dirty="0" smtClean="0">
                <a:solidFill>
                  <a:srgbClr val="C00000"/>
                </a:solidFill>
              </a:rPr>
              <a:t>Метод контекстного моделирования </a:t>
            </a:r>
            <a:r>
              <a:rPr lang="ru-RU" sz="2000" dirty="0" smtClean="0"/>
              <a:t>( CM - сокращение от </a:t>
            </a:r>
            <a:r>
              <a:rPr lang="ru-RU" sz="2000" dirty="0" err="1" smtClean="0"/>
              <a:t>context</a:t>
            </a:r>
            <a:r>
              <a:rPr lang="ru-RU" sz="2000" dirty="0" smtClean="0"/>
              <a:t> </a:t>
            </a:r>
            <a:r>
              <a:rPr lang="ru-RU" sz="2000" dirty="0" err="1" smtClean="0"/>
              <a:t>modeling</a:t>
            </a:r>
            <a:r>
              <a:rPr lang="ru-RU" sz="2000" dirty="0" smtClean="0"/>
              <a:t> - контекстное моделирование).</a:t>
            </a:r>
          </a:p>
          <a:p>
            <a:endParaRPr lang="ru-RU" sz="2000" dirty="0" smtClean="0"/>
          </a:p>
          <a:p>
            <a:r>
              <a:rPr lang="ru-RU" sz="2000" dirty="0" smtClean="0"/>
              <a:t>В этом методе строится модель исходных данных. При сжатии очередного элемента данных эта модель выдает свое предсказание или вероятность. Согласно этой вероятности, элемент данных кодируется </a:t>
            </a:r>
            <a:r>
              <a:rPr lang="ru-RU" sz="2000" dirty="0" err="1" smtClean="0"/>
              <a:t>энтропийным</a:t>
            </a:r>
            <a:r>
              <a:rPr lang="ru-RU" sz="2000" dirty="0" smtClean="0"/>
              <a:t> методом. Чем точнее модель будет соответствовать исходным данным, тем точнее она будет выдавать предсказания, и тем короче будут кодироваться элементы данных. </a:t>
            </a:r>
          </a:p>
          <a:p>
            <a:endParaRPr lang="ru-RU" sz="2000" dirty="0" smtClean="0"/>
          </a:p>
          <a:p>
            <a:r>
              <a:rPr lang="ru-RU" sz="2000" dirty="0" smtClean="0"/>
              <a:t>Для построения эффективной модели требуется много памяти. При распаковке приходится строить точно такую же модель. Поэтому скорость и требования к объему оперативной памяти для упаковки и распаковки почти одинаковы. В данный момент методы контекстного моделирования позволяют получить наилучшую степень сжатия, но отличаются чрезвычайно низкой скоростью. </a:t>
            </a:r>
          </a:p>
          <a:p>
            <a:r>
              <a:rPr lang="ru-RU" sz="2000" b="1" u="sng" dirty="0" smtClean="0">
                <a:solidFill>
                  <a:srgbClr val="C00000"/>
                </a:solidFill>
              </a:rPr>
              <a:t>PPM</a:t>
            </a:r>
            <a:r>
              <a:rPr lang="ru-RU" sz="2000" b="1" dirty="0" smtClean="0">
                <a:solidFill>
                  <a:srgbClr val="C00000"/>
                </a:solidFill>
              </a:rPr>
              <a:t> </a:t>
            </a:r>
            <a:r>
              <a:rPr lang="ru-RU" sz="2000" dirty="0" smtClean="0"/>
              <a:t>( PPM - </a:t>
            </a:r>
            <a:r>
              <a:rPr lang="ru-RU" sz="2000" dirty="0" err="1" smtClean="0"/>
              <a:t>Prediction</a:t>
            </a:r>
            <a:r>
              <a:rPr lang="ru-RU" sz="2000" dirty="0" smtClean="0"/>
              <a:t> </a:t>
            </a:r>
            <a:r>
              <a:rPr lang="ru-RU" sz="2000" dirty="0" err="1" smtClean="0"/>
              <a:t>by</a:t>
            </a:r>
            <a:r>
              <a:rPr lang="ru-RU" sz="2000" dirty="0" smtClean="0"/>
              <a:t> </a:t>
            </a:r>
            <a:r>
              <a:rPr lang="ru-RU" sz="2000" dirty="0" err="1" smtClean="0"/>
              <a:t>Partial</a:t>
            </a:r>
            <a:r>
              <a:rPr lang="ru-RU" sz="2000" dirty="0" smtClean="0"/>
              <a:t> </a:t>
            </a:r>
            <a:r>
              <a:rPr lang="ru-RU" sz="2000" dirty="0" err="1" smtClean="0"/>
              <a:t>Matching</a:t>
            </a:r>
            <a:r>
              <a:rPr lang="ru-RU" sz="2000" dirty="0" smtClean="0"/>
              <a:t> - предсказание по частичному совпадению).</a:t>
            </a:r>
          </a:p>
          <a:p>
            <a:r>
              <a:rPr lang="ru-RU" sz="2000" dirty="0" smtClean="0"/>
              <a:t>  Подвид контекстного моделирования. Предсказание выполняется на основании определенного количества предыдущих элементов данных.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 y="228600"/>
            <a:ext cx="8763000" cy="5262979"/>
          </a:xfrm>
          <a:prstGeom prst="rect">
            <a:avLst/>
          </a:prstGeom>
        </p:spPr>
        <p:txBody>
          <a:bodyPr wrap="square">
            <a:spAutoFit/>
          </a:bodyPr>
          <a:lstStyle/>
          <a:p>
            <a:r>
              <a:rPr lang="ru-RU" sz="2400" b="1" u="sng" dirty="0" smtClean="0">
                <a:solidFill>
                  <a:srgbClr val="C00000"/>
                </a:solidFill>
                <a:latin typeface="Times New Roman" pitchFamily="18" charset="0"/>
                <a:cs typeface="Times New Roman" pitchFamily="18" charset="0"/>
              </a:rPr>
              <a:t>Метод сортировки блока данных </a:t>
            </a:r>
            <a:r>
              <a:rPr lang="ru-RU" sz="2400" dirty="0" smtClean="0">
                <a:latin typeface="Times New Roman" pitchFamily="18" charset="0"/>
                <a:cs typeface="Times New Roman" pitchFamily="18" charset="0"/>
              </a:rPr>
              <a:t>( BWT - сокращение от </a:t>
            </a:r>
            <a:r>
              <a:rPr lang="ru-RU" sz="2400" dirty="0" err="1" smtClean="0">
                <a:latin typeface="Times New Roman" pitchFamily="18" charset="0"/>
                <a:cs typeface="Times New Roman" pitchFamily="18" charset="0"/>
              </a:rPr>
              <a:t>Burrows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Wheeler</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Transform</a:t>
            </a:r>
            <a:r>
              <a:rPr lang="ru-RU" sz="2400" dirty="0" smtClean="0">
                <a:latin typeface="Times New Roman" pitchFamily="18" charset="0"/>
                <a:cs typeface="Times New Roman" pitchFamily="18" charset="0"/>
              </a:rPr>
              <a:t> - по имени авторов).</a:t>
            </a:r>
          </a:p>
          <a:p>
            <a:endParaRPr lang="ru-RU" sz="2400" dirty="0" smtClean="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Это особый вид или группа преобразований, в </a:t>
            </a:r>
            <a:r>
              <a:rPr lang="ru-RU" sz="2400" u="sng" dirty="0" smtClean="0">
                <a:latin typeface="Times New Roman" pitchFamily="18" charset="0"/>
                <a:cs typeface="Times New Roman" pitchFamily="18" charset="0"/>
              </a:rPr>
              <a:t>основе которых лежит сортировка</a:t>
            </a:r>
            <a:r>
              <a:rPr lang="ru-RU" sz="2400" dirty="0" smtClean="0">
                <a:latin typeface="Times New Roman" pitchFamily="18" charset="0"/>
                <a:cs typeface="Times New Roman" pitchFamily="18" charset="0"/>
              </a:rPr>
              <a:t>. Такому преобразованию можно подвергать почти любые данные. Сортировка производится над блоками, поэтому данные предварительно разбиваются на части. Основным параметром является размер блока, который подвергается сортировке. Для распаковки данных необходимо проделать почти те же действия, что и при упаковке. Поэтому скорость и требования к оперативной памяти почти одинаковы. Архиваторы, которые используют данный метод, обычно показывают высокую скорость и степень сжатия для текстовых данных.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04800" y="304801"/>
            <a:ext cx="8534400" cy="4524315"/>
          </a:xfrm>
          <a:prstGeom prst="rect">
            <a:avLst/>
          </a:prstGeom>
        </p:spPr>
        <p:txBody>
          <a:bodyPr wrap="square">
            <a:spAutoFit/>
          </a:bodyPr>
          <a:lstStyle/>
          <a:p>
            <a:r>
              <a:rPr lang="ru-RU" sz="2400" b="1" u="sng" dirty="0" smtClean="0">
                <a:solidFill>
                  <a:srgbClr val="C00000"/>
                </a:solidFill>
              </a:rPr>
              <a:t>Предварительные преобразования или фильтрация.</a:t>
            </a:r>
            <a:r>
              <a:rPr lang="ru-RU" sz="2400" dirty="0" smtClean="0"/>
              <a:t> </a:t>
            </a:r>
          </a:p>
          <a:p>
            <a:endParaRPr lang="ru-RU" sz="2400" dirty="0" smtClean="0"/>
          </a:p>
          <a:p>
            <a:pPr algn="just"/>
            <a:r>
              <a:rPr lang="ru-RU" sz="2400" dirty="0" smtClean="0"/>
              <a:t>Данные методы служат не для сжатия, а для представления информации в удобном для дальнейшего сжатия виде. </a:t>
            </a:r>
          </a:p>
          <a:p>
            <a:pPr algn="just"/>
            <a:endParaRPr lang="ru-RU" sz="2400" dirty="0" smtClean="0"/>
          </a:p>
          <a:p>
            <a:pPr algn="just"/>
            <a:r>
              <a:rPr lang="ru-RU" sz="2400" dirty="0" smtClean="0"/>
              <a:t>  Например, для несжатых мультимедиа данных характерны плавные изменения уровня сигнала. Поэтому для них применяют дельта-преобразование, когда вместо абсолютного значения берется относительное. </a:t>
            </a:r>
          </a:p>
          <a:p>
            <a:pPr algn="just"/>
            <a:endParaRPr lang="ru-RU" sz="2400" dirty="0" smtClean="0"/>
          </a:p>
          <a:p>
            <a:pPr algn="just"/>
            <a:r>
              <a:rPr lang="ru-RU" sz="2400" dirty="0" smtClean="0"/>
              <a:t>   Существуют фильтры для текста, исполняемых файлов, баз данных и другие.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57200" y="152400"/>
            <a:ext cx="8382000" cy="6863417"/>
          </a:xfrm>
          <a:prstGeom prst="rect">
            <a:avLst/>
          </a:prstGeom>
        </p:spPr>
        <p:txBody>
          <a:bodyPr wrap="square">
            <a:spAutoFit/>
          </a:bodyPr>
          <a:lstStyle/>
          <a:p>
            <a:pPr algn="ctr"/>
            <a:r>
              <a:rPr lang="ru-RU" sz="2000" b="1" u="sng" dirty="0" smtClean="0">
                <a:solidFill>
                  <a:srgbClr val="002060"/>
                </a:solidFill>
                <a:latin typeface="Times New Roman" pitchFamily="18" charset="0"/>
                <a:cs typeface="Times New Roman" pitchFamily="18" charset="0"/>
              </a:rPr>
              <a:t>Сегментирование.</a:t>
            </a:r>
          </a:p>
          <a:p>
            <a:pPr algn="just"/>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Это предварительная разбивка на однородные части. Затем эти части кодируются по отдельности или группами. </a:t>
            </a:r>
          </a:p>
          <a:p>
            <a:pPr algn="just"/>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Существует большое количество методов сжатия. Каждый метод обычно ориентирован на один вид или группу реальных данных. Хорошие результаты показывает комплексное использование методов. </a:t>
            </a:r>
          </a:p>
          <a:p>
            <a:pPr algn="just"/>
            <a:endParaRPr lang="ru-RU" sz="2000" dirty="0" smtClean="0">
              <a:latin typeface="Times New Roman" pitchFamily="18" charset="0"/>
              <a:cs typeface="Times New Roman" pitchFamily="18" charset="0"/>
            </a:endParaRPr>
          </a:p>
          <a:p>
            <a:pPr algn="ctr"/>
            <a:r>
              <a:rPr lang="ru-RU" sz="2000" b="1" u="sng" dirty="0" smtClean="0">
                <a:solidFill>
                  <a:srgbClr val="002060"/>
                </a:solidFill>
              </a:rPr>
              <a:t>Особенности данных.</a:t>
            </a:r>
          </a:p>
          <a:p>
            <a:pPr algn="ctr"/>
            <a:endParaRPr lang="ru-RU" sz="2000" u="sng" dirty="0" smtClean="0">
              <a:solidFill>
                <a:srgbClr val="002060"/>
              </a:solidFill>
            </a:endParaRPr>
          </a:p>
          <a:p>
            <a:r>
              <a:rPr lang="ru-RU" sz="2000" u="sng" dirty="0" smtClean="0"/>
              <a:t>Степень сжатия в основном зависит от исходных данных. </a:t>
            </a:r>
          </a:p>
          <a:p>
            <a:endParaRPr lang="ru-RU" sz="2000" u="sng" dirty="0" smtClean="0"/>
          </a:p>
          <a:p>
            <a:r>
              <a:rPr lang="ru-RU" sz="2000" b="1" dirty="0" smtClean="0">
                <a:solidFill>
                  <a:srgbClr val="009A46"/>
                </a:solidFill>
              </a:rPr>
              <a:t>Хорошо сжимаются почти все предварительно несжатые данные.</a:t>
            </a:r>
          </a:p>
          <a:p>
            <a:endParaRPr lang="ru-RU" sz="2000" dirty="0" smtClean="0"/>
          </a:p>
          <a:p>
            <a:r>
              <a:rPr lang="ru-RU" sz="2000" b="1" dirty="0" smtClean="0">
                <a:solidFill>
                  <a:schemeClr val="accent6">
                    <a:lumMod val="50000"/>
                  </a:schemeClr>
                </a:solidFill>
              </a:rPr>
              <a:t>Ограниченно сжимаются несжатый звук ( WAV ), сложные несжатые изображения ( BMP ). </a:t>
            </a:r>
          </a:p>
          <a:p>
            <a:endParaRPr lang="ru-RU" sz="2000" dirty="0" smtClean="0"/>
          </a:p>
          <a:p>
            <a:r>
              <a:rPr lang="ru-RU" sz="2000" dirty="0" smtClean="0">
                <a:solidFill>
                  <a:srgbClr val="C00000"/>
                </a:solidFill>
              </a:rPr>
              <a:t>Не сжимаются почти все уже сжатые данные,</a:t>
            </a:r>
          </a:p>
          <a:p>
            <a:r>
              <a:rPr lang="ru-RU" sz="2000" dirty="0" smtClean="0">
                <a:solidFill>
                  <a:srgbClr val="C00000"/>
                </a:solidFill>
              </a:rPr>
              <a:t> например, архивы ( ZIP , CAB ), сжатые документы ( PDF ), сжатая графика и видео ( JPG , GIF , AVI , MPG ), сжатый звук ( MP 3). </a:t>
            </a:r>
          </a:p>
          <a:p>
            <a:pPr algn="just"/>
            <a:endParaRPr lang="ru-RU" sz="20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52400" y="228600"/>
            <a:ext cx="8763000" cy="6217087"/>
          </a:xfrm>
          <a:prstGeom prst="rect">
            <a:avLst/>
          </a:prstGeom>
        </p:spPr>
        <p:txBody>
          <a:bodyPr wrap="square">
            <a:spAutoFit/>
          </a:bodyPr>
          <a:lstStyle/>
          <a:p>
            <a:pPr algn="ctr"/>
            <a:r>
              <a:rPr lang="ru-RU" sz="2000" b="1" u="sng" dirty="0" smtClean="0">
                <a:solidFill>
                  <a:srgbClr val="002060"/>
                </a:solidFill>
                <a:latin typeface="Times New Roman" pitchFamily="18" charset="0"/>
                <a:cs typeface="Times New Roman" pitchFamily="18" charset="0"/>
              </a:rPr>
              <a:t>Программы архиваторы.</a:t>
            </a:r>
          </a:p>
          <a:p>
            <a:pPr algn="ctr"/>
            <a:endParaRPr lang="ru-RU" dirty="0" smtClean="0"/>
          </a:p>
          <a:p>
            <a:pPr algn="just"/>
            <a:r>
              <a:rPr lang="ru-RU" b="1" u="sng" dirty="0" smtClean="0">
                <a:solidFill>
                  <a:srgbClr val="C00000"/>
                </a:solidFill>
                <a:latin typeface="Times New Roman" pitchFamily="18" charset="0"/>
                <a:cs typeface="Times New Roman" pitchFamily="18" charset="0"/>
              </a:rPr>
              <a:t>Архиваторы</a:t>
            </a:r>
            <a:r>
              <a:rPr lang="ru-RU" dirty="0" smtClean="0">
                <a:latin typeface="Times New Roman" pitchFamily="18" charset="0"/>
                <a:cs typeface="Times New Roman" pitchFamily="18" charset="0"/>
              </a:rPr>
              <a:t> – это программы (комплекс программ) выполняющие сжатие и восстановление сжатых файлов в первоначальном виде. Процесс сжатия файлов называется архивированием. Процесс восстановления сжатых файлов – разархивированием. </a:t>
            </a:r>
          </a:p>
          <a:p>
            <a:pPr algn="just"/>
            <a:r>
              <a:rPr lang="ru-RU" dirty="0" smtClean="0">
                <a:latin typeface="Times New Roman" pitchFamily="18" charset="0"/>
                <a:cs typeface="Times New Roman" pitchFamily="18" charset="0"/>
              </a:rPr>
              <a:t>     Современные архиваторы отличаются используемыми алгоритмами, скоростью работы, степенью сжатия (</a:t>
            </a:r>
            <a:r>
              <a:rPr lang="ru-RU" dirty="0" err="1" smtClean="0">
                <a:latin typeface="Times New Roman" pitchFamily="18" charset="0"/>
                <a:cs typeface="Times New Roman" pitchFamily="18" charset="0"/>
              </a:rPr>
              <a:t>WinZip</a:t>
            </a:r>
            <a:r>
              <a:rPr lang="ru-RU" dirty="0" smtClean="0">
                <a:latin typeface="Times New Roman" pitchFamily="18" charset="0"/>
                <a:cs typeface="Times New Roman" pitchFamily="18" charset="0"/>
              </a:rPr>
              <a:t> 9.0, </a:t>
            </a:r>
            <a:r>
              <a:rPr lang="ru-RU" dirty="0" err="1" smtClean="0">
                <a:latin typeface="Times New Roman" pitchFamily="18" charset="0"/>
                <a:cs typeface="Times New Roman" pitchFamily="18" charset="0"/>
              </a:rPr>
              <a:t>WinAce</a:t>
            </a:r>
            <a:r>
              <a:rPr lang="ru-RU" dirty="0" smtClean="0">
                <a:latin typeface="Times New Roman" pitchFamily="18" charset="0"/>
                <a:cs typeface="Times New Roman" pitchFamily="18" charset="0"/>
              </a:rPr>
              <a:t> 2.5, </a:t>
            </a:r>
            <a:r>
              <a:rPr lang="ru-RU" dirty="0" err="1" smtClean="0">
                <a:latin typeface="Times New Roman" pitchFamily="18" charset="0"/>
                <a:cs typeface="Times New Roman" pitchFamily="18" charset="0"/>
              </a:rPr>
              <a:t>PowerArchiver</a:t>
            </a:r>
            <a:r>
              <a:rPr lang="ru-RU" dirty="0" smtClean="0">
                <a:latin typeface="Times New Roman" pitchFamily="18" charset="0"/>
                <a:cs typeface="Times New Roman" pitchFamily="18" charset="0"/>
              </a:rPr>
              <a:t> 2003 v.8.70, 7Zip 3.13, </a:t>
            </a:r>
            <a:r>
              <a:rPr lang="ru-RU" dirty="0" err="1" smtClean="0">
                <a:latin typeface="Times New Roman" pitchFamily="18" charset="0"/>
                <a:cs typeface="Times New Roman" pitchFamily="18" charset="0"/>
              </a:rPr>
              <a:t>WinRAR</a:t>
            </a:r>
            <a:r>
              <a:rPr lang="ru-RU" dirty="0" smtClean="0">
                <a:latin typeface="Times New Roman" pitchFamily="18" charset="0"/>
                <a:cs typeface="Times New Roman" pitchFamily="18" charset="0"/>
              </a:rPr>
              <a:t> 3.30, </a:t>
            </a:r>
            <a:r>
              <a:rPr lang="ru-RU" dirty="0" err="1" smtClean="0">
                <a:latin typeface="Times New Roman" pitchFamily="18" charset="0"/>
                <a:cs typeface="Times New Roman" pitchFamily="18" charset="0"/>
              </a:rPr>
              <a:t>WinRAR</a:t>
            </a:r>
            <a:r>
              <a:rPr lang="ru-RU" dirty="0" smtClean="0">
                <a:latin typeface="Times New Roman" pitchFamily="18" charset="0"/>
                <a:cs typeface="Times New Roman" pitchFamily="18" charset="0"/>
              </a:rPr>
              <a:t> 3.70 RU).</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Другие названия архиваторов: утилиты - упаковщики, программы - упаковщики, служебные программы, позволяющие помещать копии файлов в сжатом виде в архивный файл.</a:t>
            </a:r>
          </a:p>
          <a:p>
            <a:endParaRPr lang="ru-RU" dirty="0" smtClean="0"/>
          </a:p>
          <a:p>
            <a:endParaRPr lang="ru-RU" dirty="0" smtClean="0">
              <a:latin typeface="Times New Roman" pitchFamily="18" charset="0"/>
              <a:cs typeface="Times New Roman" pitchFamily="18" charset="0"/>
            </a:endParaRPr>
          </a:p>
          <a:p>
            <a:r>
              <a:rPr lang="ru-RU" u="sng" dirty="0" smtClean="0">
                <a:latin typeface="Times New Roman" pitchFamily="18" charset="0"/>
                <a:cs typeface="Times New Roman" pitchFamily="18" charset="0"/>
              </a:rPr>
              <a:t>Следует различать </a:t>
            </a:r>
          </a:p>
          <a:p>
            <a:r>
              <a:rPr lang="ru-RU" b="1" dirty="0" smtClean="0">
                <a:latin typeface="Times New Roman" pitchFamily="18" charset="0"/>
                <a:cs typeface="Times New Roman" pitchFamily="18" charset="0"/>
              </a:rPr>
              <a:t>- программу-архиватор, </a:t>
            </a:r>
          </a:p>
          <a:p>
            <a:r>
              <a:rPr lang="ru-RU" b="1" dirty="0" smtClean="0">
                <a:latin typeface="Times New Roman" pitchFamily="18" charset="0"/>
                <a:cs typeface="Times New Roman" pitchFamily="18" charset="0"/>
              </a:rPr>
              <a:t>- формат архивов и </a:t>
            </a:r>
          </a:p>
          <a:p>
            <a:pPr>
              <a:buFontTx/>
              <a:buChar char="-"/>
            </a:pPr>
            <a:r>
              <a:rPr lang="ru-RU" b="1" dirty="0" smtClean="0">
                <a:latin typeface="Times New Roman" pitchFamily="18" charset="0"/>
                <a:cs typeface="Times New Roman" pitchFamily="18" charset="0"/>
              </a:rPr>
              <a:t> методы сжатия. </a:t>
            </a:r>
          </a:p>
          <a:p>
            <a:pPr>
              <a:buFontTx/>
              <a:buChar char="-"/>
            </a:pPr>
            <a:endParaRPr lang="ru-RU" b="1" dirty="0" smtClean="0">
              <a:latin typeface="Times New Roman" pitchFamily="18" charset="0"/>
              <a:cs typeface="Times New Roman" pitchFamily="18" charset="0"/>
            </a:endParaRPr>
          </a:p>
          <a:p>
            <a:pPr>
              <a:buFontTx/>
              <a:buChar char="-"/>
            </a:pPr>
            <a:endParaRPr lang="ru-RU" dirty="0" smtClean="0">
              <a:latin typeface="Times New Roman" pitchFamily="18" charset="0"/>
              <a:cs typeface="Times New Roman" pitchFamily="18" charset="0"/>
            </a:endParaRPr>
          </a:p>
          <a:p>
            <a:pPr>
              <a:buFontTx/>
              <a:buChar char="-"/>
            </a:pP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1284</Words>
  <Application>Microsoft Office PowerPoint</Application>
  <PresentationFormat>Экран (4:3)</PresentationFormat>
  <Paragraphs>132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Принципы архивирования данных. Программы архиваторы.</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Принципы архивирования данных. Программы архиваторы.</dc:title>
  <cp:lastModifiedBy>Roman Shatokhin</cp:lastModifiedBy>
  <cp:revision>41</cp:revision>
  <dcterms:modified xsi:type="dcterms:W3CDTF">2013-06-25T19:09:54Z</dcterms:modified>
</cp:coreProperties>
</file>