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73" r:id="rId10"/>
    <p:sldId id="274" r:id="rId11"/>
    <p:sldId id="275" r:id="rId12"/>
    <p:sldId id="276" r:id="rId13"/>
    <p:sldId id="268" r:id="rId14"/>
    <p:sldId id="270" r:id="rId15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DCBF3CC-2D03-4AD2-9192-AFAD24FF884D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05917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5A3CE653-E492-4A88-B3C8-FF76EADF65E5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10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ru-RU" sz="2000" b="0" i="0" u="none" strike="noStrike" kern="1200" cap="none" spc="0" baseline="0">
        <a:solidFill>
          <a:srgbClr val="000000"/>
        </a:solidFill>
        <a:uFillTx/>
        <a:latin typeface="Arial" pitchFamily="18"/>
        <a:ea typeface="MS Gothic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DC7E310-571D-4B17-A1E1-7BB3365F055C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843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E592BD1-F70B-4743-AAD7-FAF2D80B3D1E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14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987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B1B74E9-B46B-4FCB-BBA3-16F89E9CEC0F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729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E3165DD-F6E4-403E-9CB6-2E6E52CDACAB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204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9492827-3010-4B16-88A6-C3E87697C20F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507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9449406-E037-4617-AE32-BA7860455242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311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2A5ACB5-077B-462E-9354-384502E0635E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927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EEE8E8F-8369-4A84-9338-8F513DC57951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838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80DE6C-DE7D-4BB9-A892-7CCED5E414D9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221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045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1523884" y="1122480"/>
            <a:ext cx="9144000" cy="2387516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523884" y="3602159"/>
            <a:ext cx="9144000" cy="1655640"/>
          </a:xfrm>
        </p:spPr>
        <p:txBody>
          <a:bodyPr anchorCtr="1"/>
          <a:lstStyle>
            <a:lvl1pPr marL="0" indent="0" algn="ctr">
              <a:buNone/>
              <a:defRPr sz="2400">
                <a:latin typeface="Calibri" pitchFamily="18"/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9FD108-4B83-441D-AFA4-BAEA5DCEE842}" type="datetime1">
              <a:rPr lang="ru-RU"/>
              <a:pPr lvl="0"/>
              <a:t>24.10.2020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8F711A-5870-474C-9550-8D30A89E5108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20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F73245-8C6F-4AB4-8FA0-EE8BD399A313}" type="datetime1">
              <a:rPr lang="ru-RU"/>
              <a:pPr lvl="0"/>
              <a:t>24.10.2020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21EA17-18EF-4779-9A72-91BE7A1FFA0F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74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8724957" y="365037"/>
            <a:ext cx="2628717" cy="5811844"/>
          </a:xfrm>
        </p:spPr>
        <p:txBody>
          <a:bodyPr vert="eaVert" anchor="t" anchorCtr="1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838084" y="365037"/>
            <a:ext cx="7734242" cy="581184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6D3197-F3D6-4868-A6D9-ADA410A4F2D8}" type="datetime1">
              <a:rPr lang="ru-RU"/>
              <a:pPr lvl="0"/>
              <a:t>24.10.2020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666A8A-FC17-4152-8FC2-FFA0656C8C8E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3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title" idx="4294967295"/>
          </p:nvPr>
        </p:nvSpPr>
        <p:spPr>
          <a:xfrm>
            <a:off x="838084" y="1825563"/>
            <a:ext cx="10515600" cy="4351318"/>
          </a:xfrm>
        </p:spPr>
        <p:txBody>
          <a:bodyPr anchor="t"/>
          <a:lstStyle>
            <a:lvl1pPr marL="228600" indent="-228600">
              <a:spcBef>
                <a:spcPts val="1000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0DDB77-7890-4AF1-821C-148D2175FAC9}" type="datetime1">
              <a:rPr lang="ru-RU"/>
              <a:pPr lvl="0"/>
              <a:t>24.10.2020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8D41C7-E042-4DDA-BF08-DAA99F01DEEE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85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831957" y="1709644"/>
            <a:ext cx="10515600" cy="2852644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831957" y="4589638"/>
            <a:ext cx="10515600" cy="1500118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BC73CA-9D92-4A63-80D4-7A3083128AC7}" type="datetime1">
              <a:rPr lang="ru-RU"/>
              <a:pPr lvl="0"/>
              <a:t>24.10.2020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4106BB-8C62-47D9-A80D-4A2A59506CE3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17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title" idx="4294967295"/>
          </p:nvPr>
        </p:nvSpPr>
        <p:spPr>
          <a:xfrm>
            <a:off x="838084" y="1825563"/>
            <a:ext cx="5181484" cy="4351318"/>
          </a:xfrm>
        </p:spPr>
        <p:txBody>
          <a:bodyPr anchor="t"/>
          <a:lstStyle>
            <a:lvl1pPr marL="228600" indent="-228600">
              <a:spcBef>
                <a:spcPts val="1000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type="title" idx="4294967295"/>
          </p:nvPr>
        </p:nvSpPr>
        <p:spPr>
          <a:xfrm>
            <a:off x="6172200" y="1825563"/>
            <a:ext cx="5181484" cy="4351318"/>
          </a:xfrm>
        </p:spPr>
        <p:txBody>
          <a:bodyPr anchor="t"/>
          <a:lstStyle>
            <a:lvl1pPr marL="228600" indent="-228600">
              <a:spcBef>
                <a:spcPts val="1000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8735E8-2737-4571-8075-52B03BE658FF}" type="datetime1">
              <a:rPr lang="ru-RU"/>
              <a:pPr lvl="0"/>
              <a:t>24.10.2020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A81C04-F99F-429E-B56B-890BE2EF4BE6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29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839876" y="365037"/>
            <a:ext cx="10515600" cy="132552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839876" y="1681197"/>
            <a:ext cx="5157718" cy="824038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type="title" idx="4294967295"/>
          </p:nvPr>
        </p:nvSpPr>
        <p:spPr>
          <a:xfrm>
            <a:off x="839876" y="2505236"/>
            <a:ext cx="5157718" cy="3684602"/>
          </a:xfrm>
        </p:spPr>
        <p:txBody>
          <a:bodyPr anchor="t"/>
          <a:lstStyle>
            <a:lvl1pPr marL="228600" indent="-228600">
              <a:spcBef>
                <a:spcPts val="1000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6172200" y="1681197"/>
            <a:ext cx="5183276" cy="824038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type="title" idx="4294967295"/>
          </p:nvPr>
        </p:nvSpPr>
        <p:spPr>
          <a:xfrm>
            <a:off x="6172200" y="2505236"/>
            <a:ext cx="5183276" cy="3684602"/>
          </a:xfrm>
        </p:spPr>
        <p:txBody>
          <a:bodyPr anchor="t"/>
          <a:lstStyle>
            <a:lvl1pPr marL="228600" indent="-228600">
              <a:spcBef>
                <a:spcPts val="1000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8B76DD-E5A5-40CE-9F06-FCF7890F13FE}" type="datetime1">
              <a:rPr lang="ru-RU"/>
              <a:pPr lvl="0"/>
              <a:t>24.10.2020</a:t>
            </a:fld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CFDB65-D8A0-4C92-899E-D9A52FFFBF30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39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0A2D4B-4F27-457B-A56D-A2FB4B6EC8E7}" type="datetime1">
              <a:rPr lang="ru-RU"/>
              <a:pPr lvl="0"/>
              <a:t>24.10.2020</a:t>
            </a:fld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713767-CC9A-4084-A75E-0CD8AC239D81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88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E563C7-31E0-4059-BEB8-6770C6663A22}" type="datetime1">
              <a:rPr lang="ru-RU"/>
              <a:pPr lvl="0"/>
              <a:t>24.10.2020</a:t>
            </a:fld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D9621C-9931-46CB-9D0C-3CF6942F27AE}" type="slidenum">
              <a:rPr/>
              <a:pPr lvl="0"/>
              <a:t>‹#›</a:t>
            </a:fld>
            <a:endParaRPr lang="ru-RU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 idx="4294967295"/>
          </p:nvPr>
        </p:nvSpPr>
        <p:spPr>
          <a:xfrm>
            <a:off x="609484" y="273597"/>
            <a:ext cx="10972443" cy="1144801"/>
          </a:xfrm>
        </p:spPr>
        <p:txBody>
          <a:bodyPr lIns="0" tIns="0" rIns="0" bIns="0" anchorCtr="1"/>
          <a:lstStyle>
            <a:lvl1pPr algn="ctr" hangingPunct="0">
              <a:defRPr>
                <a:latin typeface="Arial" pitchFamily="18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Текст 5"/>
          <p:cNvSpPr txBox="1">
            <a:spLocks noGrp="1"/>
          </p:cNvSpPr>
          <p:nvPr>
            <p:ph type="body" idx="4294967295"/>
          </p:nvPr>
        </p:nvSpPr>
        <p:spPr>
          <a:xfrm>
            <a:off x="609484" y="1604515"/>
            <a:ext cx="10972443" cy="4525923"/>
          </a:xfrm>
        </p:spPr>
        <p:txBody>
          <a:bodyPr lIns="0" tIns="0" rIns="0" bIns="0"/>
          <a:lstStyle>
            <a:lvl1pPr hangingPunct="0">
              <a:defRPr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59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839876" y="457200"/>
            <a:ext cx="3932276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title" idx="4294967295"/>
          </p:nvPr>
        </p:nvSpPr>
        <p:spPr>
          <a:xfrm>
            <a:off x="5183276" y="987478"/>
            <a:ext cx="6172200" cy="4873678"/>
          </a:xfrm>
        </p:spPr>
        <p:txBody>
          <a:bodyPr anchor="t"/>
          <a:lstStyle>
            <a:lvl1pPr marL="228600" indent="-228600">
              <a:spcBef>
                <a:spcPts val="1000"/>
              </a:spcBef>
              <a:buSzPct val="100000"/>
              <a:buFont typeface="Arial" pitchFamily="34"/>
              <a:buChar char="•"/>
              <a:defRPr sz="3200">
                <a:latin typeface="Calibri" pitchFamily="18"/>
              </a:defRPr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839876" y="2057400"/>
            <a:ext cx="3932276" cy="3811676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6555BC-2574-4E4A-A940-32A67D9DC43B}" type="datetime1">
              <a:rPr lang="ru-RU"/>
              <a:pPr lvl="0"/>
              <a:t>24.10.2020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E50ADA-B945-4825-83BE-ADFD98C15C9F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48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839876" y="457200"/>
            <a:ext cx="3932276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title" idx="4294967295"/>
          </p:nvPr>
        </p:nvSpPr>
        <p:spPr>
          <a:xfrm>
            <a:off x="5183276" y="987478"/>
            <a:ext cx="6172200" cy="4873678"/>
          </a:xfrm>
        </p:spPr>
        <p:txBody>
          <a:bodyPr anchor="t" anchorCtr="1"/>
          <a:lstStyle>
            <a:lvl1pPr algn="ctr" hangingPunct="0">
              <a:defRPr>
                <a:latin typeface="Arial" pitchFamily="18"/>
              </a:defRPr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839876" y="2057400"/>
            <a:ext cx="3932276" cy="3811676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17FF2-5D6E-4D4E-A99C-75DD2B8E9323}" type="datetime1">
              <a:rPr lang="ru-RU"/>
              <a:pPr lvl="0"/>
              <a:t>24.10.2020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144731-C919-4BF8-B0BE-373025E4B823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8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838084" y="365037"/>
            <a:ext cx="10515600" cy="13255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838084" y="1825563"/>
            <a:ext cx="10515600" cy="43513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838084" y="6356515"/>
            <a:ext cx="2743200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30C8D838-1F13-4DD2-8BEA-497A9E3AA7AE}" type="datetime1">
              <a:rPr lang="ru-RU"/>
              <a:pPr lvl="0"/>
              <a:t>24.10.2020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4038475" y="6356515"/>
            <a:ext cx="4114800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8610484" y="6356515"/>
            <a:ext cx="2743200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823D7C72-47F5-4D84-98BB-1E3BC9E89DDD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ru-RU" sz="4400" b="0" i="0" u="none" strike="noStrike" kern="1200" cap="none" spc="0" baseline="0">
          <a:solidFill>
            <a:srgbClr val="000000"/>
          </a:solidFill>
          <a:uFillTx/>
          <a:latin typeface="Calibri Light" pitchFamily="18"/>
          <a:ea typeface="MS Gothic" pitchFamily="2"/>
          <a:cs typeface="Tahoma" pitchFamily="2"/>
        </a:defRPr>
      </a:lvl1pPr>
    </p:titleStyle>
    <p:bodyStyle>
      <a:lvl1pPr marL="431999" marR="0" lvl="0" indent="-323999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ru-RU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S Gothic" pitchFamily="2"/>
          <a:cs typeface="Tahoma" pitchFamily="2"/>
        </a:defRPr>
      </a:lvl1pPr>
      <a:lvl2pPr marL="863998" marR="0" lvl="1" indent="-323999" algn="l" defTabSz="914400" rtl="0" fontAlgn="auto" hangingPunct="1">
        <a:lnSpc>
          <a:spcPct val="90000"/>
        </a:lnSpc>
        <a:spcBef>
          <a:spcPts val="0"/>
        </a:spcBef>
        <a:spcAft>
          <a:spcPts val="1135"/>
        </a:spcAft>
        <a:buSzPct val="45000"/>
        <a:buFont typeface="StarSymbol"/>
        <a:buChar char="●"/>
        <a:tabLst/>
        <a:defRPr lang="ru-RU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S Gothic" pitchFamily="2"/>
          <a:cs typeface="Tahoma" pitchFamily="2"/>
        </a:defRPr>
      </a:lvl2pPr>
      <a:lvl3pPr marL="1295997" marR="0" lvl="2" indent="-287999" algn="l" defTabSz="914400" rtl="0" fontAlgn="auto" hangingPunct="1">
        <a:lnSpc>
          <a:spcPct val="90000"/>
        </a:lnSpc>
        <a:spcBef>
          <a:spcPts val="0"/>
        </a:spcBef>
        <a:spcAft>
          <a:spcPts val="850"/>
        </a:spcAft>
        <a:buSzPct val="75000"/>
        <a:buFont typeface="StarSymbol"/>
        <a:buChar char="–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S Gothic" pitchFamily="2"/>
          <a:cs typeface="Tahoma" pitchFamily="2"/>
        </a:defRPr>
      </a:lvl3pPr>
      <a:lvl4pPr marL="1727996" marR="0" lvl="3" indent="-215999" algn="l" defTabSz="914400" rtl="0" fontAlgn="auto" hangingPunct="1">
        <a:lnSpc>
          <a:spcPct val="90000"/>
        </a:lnSpc>
        <a:spcBef>
          <a:spcPts val="0"/>
        </a:spcBef>
        <a:spcAft>
          <a:spcPts val="565"/>
        </a:spcAft>
        <a:buSzPct val="45000"/>
        <a:buFont typeface="StarSymbol"/>
        <a:buChar char="●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S Gothic" pitchFamily="2"/>
          <a:cs typeface="Tahoma" pitchFamily="2"/>
        </a:defRPr>
      </a:lvl4pPr>
      <a:lvl5pPr marL="2159995" marR="0" lvl="4" indent="-215999" algn="l" defTabSz="914400" rtl="0" fontAlgn="auto" hangingPunct="1">
        <a:lnSpc>
          <a:spcPct val="90000"/>
        </a:lnSpc>
        <a:spcBef>
          <a:spcPts val="0"/>
        </a:spcBef>
        <a:spcAft>
          <a:spcPts val="285"/>
        </a:spcAft>
        <a:buSzPct val="75000"/>
        <a:buFont typeface="StarSymbol"/>
        <a:buChar char="–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S Gothic" pitchFamily="2"/>
          <a:cs typeface="Tahoma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960096" y="4581128"/>
            <a:ext cx="4423318" cy="156677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>Выполнила: 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>Учитель английского языка МОУ СОШ №18 </a:t>
            </a:r>
            <a:r>
              <a:rPr lang="ru-RU" sz="20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>г.Электросталь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> Шадрина Екатерина Андреевна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/>
            </a:r>
            <a:b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</a:b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/>
            </a:r>
            <a:b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</a:br>
            <a:endParaRPr lang="ru-RU" sz="20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imes New Roman" pitchFamily="18"/>
            </a:endParaRPr>
          </a:p>
        </p:txBody>
      </p:sp>
      <p:sp>
        <p:nvSpPr>
          <p:cNvPr id="4" name="Прямоугольник 5"/>
          <p:cNvSpPr/>
          <p:nvPr/>
        </p:nvSpPr>
        <p:spPr>
          <a:xfrm>
            <a:off x="983432" y="1556792"/>
            <a:ext cx="9091796" cy="292349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>«Профессиональные компетенции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1" dirty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imes New Roman" pitchFamily="18"/>
              </a:rPr>
              <a:t>у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imes New Roman" pitchFamily="18"/>
              </a:rPr>
              <a:t>чителя иностранных языков</a:t>
            </a:r>
            <a:r>
              <a:rPr lang="ru-RU" sz="3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>»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1" i="0" u="none" strike="noStrike" kern="1200" cap="none" spc="0" baseline="0" dirty="0" smtClean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i="1" dirty="0" smtClea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imes New Roman" pitchFamily="18"/>
              </a:rPr>
              <a:t>Область применения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imes New Roman" pitchFamily="18"/>
              </a:rPr>
              <a:t>: </a:t>
            </a:r>
            <a:r>
              <a:rPr lang="ru-RU" sz="3200" dirty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imes New Roman" pitchFamily="18"/>
              </a:rPr>
              <a:t>Теория и методика преподавания иностранных языков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3200" b="1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imes New Roman" pitchFamily="18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847528" y="628217"/>
            <a:ext cx="6409255" cy="103605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0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>                 Презентация на тему: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800" b="0" i="0" u="none" strike="noStrike" kern="1200" cap="none" spc="0" baseline="0" dirty="0" smtClean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084" y="548680"/>
            <a:ext cx="10515600" cy="720080"/>
          </a:xfrm>
        </p:spPr>
        <p:txBody>
          <a:bodyPr/>
          <a:lstStyle/>
          <a:p>
            <a:r>
              <a:rPr lang="ru-RU" b="1" dirty="0"/>
              <a:t>Схема профессиональных </a:t>
            </a:r>
            <a:r>
              <a:rPr lang="ru-RU" b="1" dirty="0" smtClean="0"/>
              <a:t>знаний учителя иностранного </a:t>
            </a:r>
            <a:r>
              <a:rPr lang="ru-RU" b="1" dirty="0"/>
              <a:t>языка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551384" y="1268760"/>
            <a:ext cx="11089232" cy="4908121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336080"/>
              </p:ext>
            </p:extLst>
          </p:nvPr>
        </p:nvGraphicFramePr>
        <p:xfrm>
          <a:off x="551384" y="1340767"/>
          <a:ext cx="11089232" cy="4959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44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5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9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effectLst/>
                        </a:rPr>
                        <a:t>Определение профессиональных </a:t>
                      </a:r>
                      <a:r>
                        <a:rPr lang="ru-RU" sz="1800" b="1" dirty="0">
                          <a:effectLst/>
                        </a:rPr>
                        <a:t>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41" marR="266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</a:rPr>
                        <a:t>Описание содержания профессиональных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41" marR="2664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02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Знание системы языка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41" marR="266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Система языка и основные лингвистические и лингводидактические категории, а также культура страны изучаемого языка, ее история и современные проблемы развития, в том числе современные проблемы зарубежных сверстников учащихся, с которыми ему приходится работать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41" marR="2664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68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Знание основных положений общеобразовательной концепции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41" marR="266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Основные положения общеобразовательной концепции на определенном этапе развития общества, государственной общеобразовательной политики, в том числе и по иностранному языку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41" marR="2664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0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Знание психологии личности ученика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41" marR="266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Психология личности ученика в каждый конкретный период ее развития, а также закономерности усвоения иностранного языка в учебных условиях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41" marR="2664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90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Знание основных требований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41" marR="266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Основные требования, предъявляемые обществом и наукой к учителю, его уровню профессионального мастерства и личностным качествам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41" marR="2664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2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Знание основных закономерностей обучения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41" marR="266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Основные закономерности обучения иностранному языку, а также специфика всех составляющих процесса обучения: целей, содержания, методов, средств обучения с точки зрения их исторического развития и современного состояния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641" marR="2664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44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79376" y="332656"/>
            <a:ext cx="11521280" cy="288032"/>
          </a:xfrm>
        </p:spPr>
        <p:txBody>
          <a:bodyPr/>
          <a:lstStyle/>
          <a:p>
            <a:r>
              <a:rPr lang="ru-RU" sz="3200" b="1" dirty="0"/>
              <a:t>Схема профессиональных умений учителя иностранного языка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838084" y="548680"/>
            <a:ext cx="10515600" cy="5628201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819076"/>
              </p:ext>
            </p:extLst>
          </p:nvPr>
        </p:nvGraphicFramePr>
        <p:xfrm>
          <a:off x="407368" y="548681"/>
          <a:ext cx="11089231" cy="6277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6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2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068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400" dirty="0" smtClean="0">
                          <a:effectLst/>
                        </a:rPr>
                        <a:t> </a:t>
                      </a:r>
                      <a:endParaRPr lang="ru-RU" sz="30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>
                          <a:effectLst/>
                        </a:rPr>
                        <a:t>Профессиональные умения учителя иностранного языка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92" marR="21192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7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92" marR="21192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effectLst/>
                        </a:rPr>
                        <a:t>Описание содержания профессиональных умений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92" marR="2119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94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92" marR="21192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100" dirty="0">
                          <a:effectLst/>
                        </a:rPr>
                        <a:t>          Умение познавать особенности личности обучаемого, которое формируется и развивается на основе процесса самопознания. Учитель должен обладать способностью к рефлексивному анализу личного опыта изучения иностранного языка, соотносить его с теорией и практикой обучения предмету, анализировать индивидуально-психологические особенности учащихся и проецировать полученные данные на возможности обучаемых и конкретные условия обучения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92" marR="2119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38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92" marR="21192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100" dirty="0">
                          <a:effectLst/>
                        </a:rPr>
                        <a:t>          Умения, связанные с планированием речевого общения в учебном процессе. Учитель должен уметь планировать собственные профессиональные действия с позиции современных требований к содержанию и организации учебного процесса по иностранному языку и с учетом объективных закономерностей усвоения учащимися изучаемого языка в условиях обучения, а также факторов, влияющих на полноту владения языком [9, </a:t>
                      </a:r>
                      <a:r>
                        <a:rPr lang="en-US" sz="1100" dirty="0">
                          <a:effectLst/>
                        </a:rPr>
                        <a:t>c</a:t>
                      </a:r>
                      <a:r>
                        <a:rPr lang="ru-RU" sz="1100" dirty="0">
                          <a:effectLst/>
                        </a:rPr>
                        <a:t>. 205]. Он должен уметь анализировать имеющиеся в его распоряжении учебные материалы, в том числе компьютерные программы, с точки зрения их возможного использования в учебном процессе и выбирать из них наиболее адекватные целям и условиям обучения. Актуальным является также умение учителя осуществлять отбор аутентичных материалов, в том числе страноведческого характера, анализировать и методически интерпретировать их применительно к условиям обучения в конкретном типе учебного заведения. При этом важно также предусмотреть творческие, интерактивные формы работы учащихся на уроке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92" marR="2119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93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92" marR="21192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100" dirty="0">
                          <a:effectLst/>
                        </a:rPr>
                        <a:t>          Умения, связанные с реализацией спланированных профессиональных действий и оценкой их результатов. Учитель организует общение на уроке иностранного языка, вовлекает всех учащихся в это общение, создает благоприятный психологический климат, способствующий раскрытию индивидуальных возможностей каждого ученика и стимулирующий процесс усвоения учащимися запланированного содержания обучения. В ходе учебного процесса учителем осуществляется наблюдение за развитием эмоциональной сферы личности учащегося, его творческих, когнитивных и языковых способностей, умений социально взаимодействовать с другими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92" marR="2119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46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92" marR="21192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100" dirty="0">
                          <a:effectLst/>
                        </a:rPr>
                        <a:t>          Умения анализировать результаты организованного на уроке иноязычного общения. На занятии и после его окончания учитель анализирует свою деятельность и деятельность учащихся и, исходя их результатов этого анализа, вносит соответствующие коррективы в цели и содержание обучения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92" marR="2119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47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dirty="0"/>
              <a:t>Этапы формирования профессиональной компетентности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34064"/>
              </p:ext>
            </p:extLst>
          </p:nvPr>
        </p:nvGraphicFramePr>
        <p:xfrm>
          <a:off x="609485" y="1604514"/>
          <a:ext cx="10972442" cy="4910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35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51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3200" dirty="0">
                          <a:effectLst/>
                        </a:rPr>
                        <a:t>Определение этапа формирования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1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effectLst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3200" b="0" dirty="0">
                          <a:effectLst/>
                        </a:rPr>
                        <a:t>Самоанализ и осознание необходимости</a:t>
                      </a:r>
                      <a:endParaRPr lang="ru-RU" sz="32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0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effectLst/>
                        </a:rPr>
                        <a:t>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3200" b="0" dirty="0" err="1">
                          <a:effectLst/>
                        </a:rPr>
                        <a:t>Ппланирование</a:t>
                      </a:r>
                      <a:r>
                        <a:rPr lang="ru-RU" sz="3200" b="0" dirty="0">
                          <a:effectLst/>
                        </a:rPr>
                        <a:t> саморазвития (цели, задачи, пути решения)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3200" b="0" dirty="0">
                          <a:effectLst/>
                        </a:rPr>
                        <a:t> </a:t>
                      </a:r>
                      <a:endParaRPr lang="ru-RU" sz="32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1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effectLst/>
                        </a:rPr>
                        <a:t>3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3200" b="0" dirty="0" err="1">
                          <a:effectLst/>
                        </a:rPr>
                        <a:t>Самопроявление</a:t>
                      </a:r>
                      <a:r>
                        <a:rPr lang="ru-RU" sz="3200" b="0" dirty="0">
                          <a:effectLst/>
                        </a:rPr>
                        <a:t>, анализ, </a:t>
                      </a:r>
                      <a:r>
                        <a:rPr lang="ru-RU" sz="3200" b="0" dirty="0" err="1">
                          <a:effectLst/>
                        </a:rPr>
                        <a:t>самокорректировка</a:t>
                      </a:r>
                      <a:endParaRPr lang="ru-RU" sz="32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969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хема 3"/>
          <p:cNvGrpSpPr/>
          <p:nvPr/>
        </p:nvGrpSpPr>
        <p:grpSpPr>
          <a:xfrm>
            <a:off x="407366" y="1268760"/>
            <a:ext cx="11663283" cy="5083404"/>
            <a:chOff x="223916" y="1219315"/>
            <a:chExt cx="11663283" cy="2713683"/>
          </a:xfrm>
        </p:grpSpPr>
        <p:sp>
          <p:nvSpPr>
            <p:cNvPr id="3" name="Полилиния 2"/>
            <p:cNvSpPr/>
            <p:nvPr/>
          </p:nvSpPr>
          <p:spPr>
            <a:xfrm>
              <a:off x="4724997" y="1219315"/>
              <a:ext cx="7147800" cy="124483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679932"/>
                <a:gd name="f7" fmla="val 1390743"/>
                <a:gd name="f8" fmla="val 173843"/>
                <a:gd name="f9" fmla="val 5984561"/>
                <a:gd name="f10" fmla="val 695372"/>
                <a:gd name="f11" fmla="val 1216900"/>
                <a:gd name="f12" fmla="+- 0 0 0"/>
                <a:gd name="f13" fmla="*/ f3 1 6679932"/>
                <a:gd name="f14" fmla="*/ f4 1 1390743"/>
                <a:gd name="f15" fmla="+- f7 0 f5"/>
                <a:gd name="f16" fmla="+- f6 0 f5"/>
                <a:gd name="f17" fmla="*/ f12 f0 1"/>
                <a:gd name="f18" fmla="*/ f16 1 6679932"/>
                <a:gd name="f19" fmla="*/ f15 1 1390743"/>
                <a:gd name="f20" fmla="*/ 0 f16 1"/>
                <a:gd name="f21" fmla="*/ 173843 f15 1"/>
                <a:gd name="f22" fmla="*/ 5984561 f16 1"/>
                <a:gd name="f23" fmla="*/ 0 f15 1"/>
                <a:gd name="f24" fmla="*/ 6679932 f16 1"/>
                <a:gd name="f25" fmla="*/ 695372 f15 1"/>
                <a:gd name="f26" fmla="*/ 1390743 f15 1"/>
                <a:gd name="f27" fmla="*/ 1216900 f15 1"/>
                <a:gd name="f28" fmla="*/ f17 1 f2"/>
                <a:gd name="f29" fmla="*/ f20 1 6679932"/>
                <a:gd name="f30" fmla="*/ f21 1 1390743"/>
                <a:gd name="f31" fmla="*/ f22 1 6679932"/>
                <a:gd name="f32" fmla="*/ f23 1 1390743"/>
                <a:gd name="f33" fmla="*/ f24 1 6679932"/>
                <a:gd name="f34" fmla="*/ f25 1 1390743"/>
                <a:gd name="f35" fmla="*/ f26 1 1390743"/>
                <a:gd name="f36" fmla="*/ f27 1 1390743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6679932" h="1390743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D2DEEF">
                <a:alpha val="90000"/>
              </a:srgbClr>
            </a:solidFill>
            <a:ln w="12600">
              <a:solidFill>
                <a:srgbClr val="D2DEEF">
                  <a:alpha val="90000"/>
                </a:srgbClr>
              </a:solidFill>
              <a:prstDash val="solid"/>
              <a:miter/>
            </a:ln>
          </p:spPr>
          <p:txBody>
            <a:bodyPr vert="horz" wrap="square" lIns="10076" tIns="183958" rIns="531723" bIns="183958" anchor="t" anchorCtr="1" compatLnSpc="0"/>
            <a:lstStyle/>
            <a:p>
              <a:pPr marL="0" marR="0" lvl="1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440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Применения современных информационных технологий</a:t>
              </a:r>
              <a:endParaRPr lang="en-US" sz="440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223918" y="1219315"/>
              <a:ext cx="4501079" cy="125460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453288"/>
                <a:gd name="f7" fmla="val 1390743"/>
                <a:gd name="f8" fmla="val 231795"/>
                <a:gd name="f9" fmla="val 103778"/>
                <a:gd name="f10" fmla="val 4221493"/>
                <a:gd name="f11" fmla="val 4349510"/>
                <a:gd name="f12" fmla="val 1158948"/>
                <a:gd name="f13" fmla="val 1286965"/>
                <a:gd name="f14" fmla="+- 0 0 0"/>
                <a:gd name="f15" fmla="*/ f3 1 4453288"/>
                <a:gd name="f16" fmla="*/ f4 1 1390743"/>
                <a:gd name="f17" fmla="+- f7 0 f5"/>
                <a:gd name="f18" fmla="+- f6 0 f5"/>
                <a:gd name="f19" fmla="*/ f14 f0 1"/>
                <a:gd name="f20" fmla="*/ f18 1 4453288"/>
                <a:gd name="f21" fmla="*/ f17 1 1390743"/>
                <a:gd name="f22" fmla="*/ 0 f18 1"/>
                <a:gd name="f23" fmla="*/ 231795 f17 1"/>
                <a:gd name="f24" fmla="*/ 231795 f18 1"/>
                <a:gd name="f25" fmla="*/ 0 f17 1"/>
                <a:gd name="f26" fmla="*/ 4221493 f18 1"/>
                <a:gd name="f27" fmla="*/ 4453288 f18 1"/>
                <a:gd name="f28" fmla="*/ 1158948 f17 1"/>
                <a:gd name="f29" fmla="*/ 1390743 f17 1"/>
                <a:gd name="f30" fmla="*/ f19 1 f2"/>
                <a:gd name="f31" fmla="*/ f22 1 4453288"/>
                <a:gd name="f32" fmla="*/ f23 1 1390743"/>
                <a:gd name="f33" fmla="*/ f24 1 4453288"/>
                <a:gd name="f34" fmla="*/ f25 1 1390743"/>
                <a:gd name="f35" fmla="*/ f26 1 4453288"/>
                <a:gd name="f36" fmla="*/ f27 1 4453288"/>
                <a:gd name="f37" fmla="*/ f28 1 1390743"/>
                <a:gd name="f38" fmla="*/ f29 1 1390743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4453288" h="1390743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0066CC"/>
            </a:solidFill>
            <a:ln w="12600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67042" tIns="117363" rIns="167042" bIns="117363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4000" b="0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Информационная</a:t>
              </a:r>
              <a:endParaRPr lang="ru-RU" sz="4000" b="0" i="0" u="none" strike="noStrike" kern="1200" cap="none" spc="0" baseline="0" dirty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4724997" y="2599200"/>
              <a:ext cx="7162202" cy="1333798"/>
            </a:xfrm>
            <a:custGeom>
              <a:avLst>
                <a:gd name="f0" fmla="val 19351"/>
                <a:gd name="f1" fmla="val 27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0"/>
                <a:gd name="f11" fmla="*/ f5 1 21600"/>
                <a:gd name="f12" fmla="*/ f6 1 21600"/>
                <a:gd name="f13" fmla="+- f8 0 f7"/>
                <a:gd name="f14" fmla="pin 0 f0 21600"/>
                <a:gd name="f15" fmla="pin 0 f1 10800"/>
                <a:gd name="f16" fmla="*/ f10 f2 1"/>
                <a:gd name="f17" fmla="val f14"/>
                <a:gd name="f18" fmla="val f15"/>
                <a:gd name="f19" fmla="*/ f13 1 21600"/>
                <a:gd name="f20" fmla="*/ f14 f11 1"/>
                <a:gd name="f21" fmla="*/ f15 f12 1"/>
                <a:gd name="f22" fmla="*/ f16 1 f4"/>
                <a:gd name="f23" fmla="+- 21600 0 f18"/>
                <a:gd name="f24" fmla="+- 21600 0 f17"/>
                <a:gd name="f25" fmla="*/ 0 f19 1"/>
                <a:gd name="f26" fmla="*/ 21600 f19 1"/>
                <a:gd name="f27" fmla="*/ f18 f12 1"/>
                <a:gd name="f28" fmla="*/ f17 f11 1"/>
                <a:gd name="f29" fmla="+- f22 0 f3"/>
                <a:gd name="f30" fmla="*/ f24 f18 1"/>
                <a:gd name="f31" fmla="*/ f25 1 f19"/>
                <a:gd name="f32" fmla="*/ f26 1 f19"/>
                <a:gd name="f33" fmla="*/ f23 f12 1"/>
                <a:gd name="f34" fmla="*/ f30 1 10800"/>
                <a:gd name="f35" fmla="*/ f31 f11 1"/>
                <a:gd name="f36" fmla="*/ f31 f12 1"/>
                <a:gd name="f37" fmla="*/ f32 f12 1"/>
                <a:gd name="f38" fmla="+- f17 f34 0"/>
                <a:gd name="f39" fmla="*/ f38 f11 1"/>
              </a:gdLst>
              <a:ahLst>
                <a:ahXY gdRefX="f0" minX="f7" maxX="f8" gdRefY="f1" minY="f7" maxY="f9">
                  <a:pos x="f20" y="f21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8" y="f36"/>
                </a:cxn>
                <a:cxn ang="f29">
                  <a:pos x="f28" y="f37"/>
                </a:cxn>
              </a:cxnLst>
              <a:rect l="f35" t="f27" r="f39" b="f33"/>
              <a:pathLst>
                <a:path w="21600" h="21600">
                  <a:moveTo>
                    <a:pt x="f7" y="f18"/>
                  </a:moveTo>
                  <a:lnTo>
                    <a:pt x="f17" y="f18"/>
                  </a:lnTo>
                  <a:lnTo>
                    <a:pt x="f17" y="f7"/>
                  </a:lnTo>
                  <a:lnTo>
                    <a:pt x="f8" y="f9"/>
                  </a:lnTo>
                  <a:lnTo>
                    <a:pt x="f17" y="f8"/>
                  </a:lnTo>
                  <a:lnTo>
                    <a:pt x="f17" y="f23"/>
                  </a:lnTo>
                  <a:lnTo>
                    <a:pt x="f7" y="f23"/>
                  </a:lnTo>
                  <a:close/>
                </a:path>
              </a:pathLst>
            </a:custGeom>
            <a:solidFill>
              <a:srgbClr val="D2DEEF">
                <a:alpha val="90000"/>
              </a:srgbClr>
            </a:solidFill>
            <a:ln w="12600">
              <a:solidFill>
                <a:srgbClr val="D2DEEF">
                  <a:alpha val="9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223916" y="2611054"/>
              <a:ext cx="4501079" cy="125460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453288"/>
                <a:gd name="f7" fmla="val 1390743"/>
                <a:gd name="f8" fmla="val 231795"/>
                <a:gd name="f9" fmla="val 103778"/>
                <a:gd name="f10" fmla="val 4221493"/>
                <a:gd name="f11" fmla="val 4349510"/>
                <a:gd name="f12" fmla="val 1158948"/>
                <a:gd name="f13" fmla="val 1286965"/>
                <a:gd name="f14" fmla="+- 0 0 0"/>
                <a:gd name="f15" fmla="*/ f3 1 4453288"/>
                <a:gd name="f16" fmla="*/ f4 1 1390743"/>
                <a:gd name="f17" fmla="+- f7 0 f5"/>
                <a:gd name="f18" fmla="+- f6 0 f5"/>
                <a:gd name="f19" fmla="*/ f14 f0 1"/>
                <a:gd name="f20" fmla="*/ f18 1 4453288"/>
                <a:gd name="f21" fmla="*/ f17 1 1390743"/>
                <a:gd name="f22" fmla="*/ 0 f18 1"/>
                <a:gd name="f23" fmla="*/ 231795 f17 1"/>
                <a:gd name="f24" fmla="*/ 231795 f18 1"/>
                <a:gd name="f25" fmla="*/ 0 f17 1"/>
                <a:gd name="f26" fmla="*/ 4221493 f18 1"/>
                <a:gd name="f27" fmla="*/ 4453288 f18 1"/>
                <a:gd name="f28" fmla="*/ 1158948 f17 1"/>
                <a:gd name="f29" fmla="*/ 1390743 f17 1"/>
                <a:gd name="f30" fmla="*/ f19 1 f2"/>
                <a:gd name="f31" fmla="*/ f22 1 4453288"/>
                <a:gd name="f32" fmla="*/ f23 1 1390743"/>
                <a:gd name="f33" fmla="*/ f24 1 4453288"/>
                <a:gd name="f34" fmla="*/ f25 1 1390743"/>
                <a:gd name="f35" fmla="*/ f26 1 4453288"/>
                <a:gd name="f36" fmla="*/ f27 1 4453288"/>
                <a:gd name="f37" fmla="*/ f28 1 1390743"/>
                <a:gd name="f38" fmla="*/ f29 1 1390743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4453288" h="1390743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0066CC"/>
            </a:solidFill>
            <a:ln w="12600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67042" tIns="117363" rIns="167042" bIns="117363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4000" b="0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Коммуникативная</a:t>
              </a:r>
              <a:endParaRPr lang="ru-RU" sz="4000" b="0" i="0" u="none" strike="noStrike" kern="1200" cap="none" spc="0" baseline="0" dirty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4908446" y="4293096"/>
            <a:ext cx="6444137" cy="150791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Arial Unicode MS" pitchFamily="2"/>
                <a:cs typeface="Times New Roman" panose="02020603050405020304" pitchFamily="18" charset="0"/>
              </a:rPr>
              <a:t>Учитель</a:t>
            </a:r>
            <a:r>
              <a:rPr lang="ru-RU" sz="3200" b="0" i="0" u="none" strike="noStrike" kern="1200" cap="none" spc="0" dirty="0" smtClean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Arial Unicode MS" pitchFamily="2"/>
                <a:cs typeface="Times New Roman" panose="02020603050405020304" pitchFamily="18" charset="0"/>
              </a:rPr>
              <a:t> обучает всем видам коммуникации: чтению, говорению, слушанию и письму</a:t>
            </a:r>
            <a:endParaRPr lang="ru-RU" sz="3200" b="0" i="0" u="none" strike="noStrike" kern="1200" cap="none" spc="0" baseline="0" dirty="0">
              <a:solidFill>
                <a:srgbClr val="000000"/>
              </a:solidFill>
              <a:uFillTx/>
              <a:latin typeface="Times New Roman" panose="02020603050405020304" pitchFamily="18" charset="0"/>
              <a:ea typeface="Arial Unicode MS" pitchFamily="2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63521" y="5587916"/>
            <a:ext cx="6095884" cy="44621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Calibri" pitchFamily="34"/>
              <a:cs typeface="Tahoma" pitchFamily="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3322" y="486003"/>
            <a:ext cx="11015246" cy="44621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/>
                <a:ea typeface="Calibri" pitchFamily="34"/>
                <a:cs typeface="Times New Roman" pitchFamily="18"/>
              </a:rPr>
              <a:t>Профессиональные </a:t>
            </a:r>
            <a:r>
              <a:rPr lang="ru-RU" sz="2400" b="1" dirty="0">
                <a:solidFill>
                  <a:srgbClr val="000000"/>
                </a:solidFill>
                <a:latin typeface="Times New Roman" pitchFamily="18"/>
                <a:ea typeface="Calibri" pitchFamily="34"/>
                <a:cs typeface="Times New Roman" pitchFamily="18"/>
              </a:rPr>
              <a:t>компетенции учителя английского языка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/>
                <a:ea typeface="Calibri" pitchFamily="34"/>
                <a:cs typeface="Times New Roman" pitchFamily="18"/>
              </a:rPr>
              <a:t>на его уроке</a:t>
            </a:r>
            <a:endParaRPr lang="ru-RU" sz="2400" b="1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хема 4"/>
          <p:cNvSpPr/>
          <p:nvPr/>
        </p:nvSpPr>
        <p:spPr>
          <a:xfrm>
            <a:off x="1920240" y="198004"/>
            <a:ext cx="9646920" cy="174923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9646917"/>
              <a:gd name="f7" fmla="val 1749150"/>
              <a:gd name="f8" fmla="val 291531"/>
              <a:gd name="f9" fmla="val 130523"/>
              <a:gd name="f10" fmla="val 9355386"/>
              <a:gd name="f11" fmla="val 9516394"/>
              <a:gd name="f12" fmla="val 1457619"/>
              <a:gd name="f13" fmla="val 1618627"/>
              <a:gd name="f14" fmla="+- 0 0 0"/>
              <a:gd name="f15" fmla="*/ f3 1 9646917"/>
              <a:gd name="f16" fmla="*/ f4 1 1749150"/>
              <a:gd name="f17" fmla="+- f7 0 f5"/>
              <a:gd name="f18" fmla="+- f6 0 f5"/>
              <a:gd name="f19" fmla="*/ f14 f0 1"/>
              <a:gd name="f20" fmla="*/ f18 1 9646917"/>
              <a:gd name="f21" fmla="*/ f17 1 1749150"/>
              <a:gd name="f22" fmla="*/ 0 f18 1"/>
              <a:gd name="f23" fmla="*/ 291531 f17 1"/>
              <a:gd name="f24" fmla="*/ 291531 f18 1"/>
              <a:gd name="f25" fmla="*/ 0 f17 1"/>
              <a:gd name="f26" fmla="*/ 9355386 f18 1"/>
              <a:gd name="f27" fmla="*/ 9646917 f18 1"/>
              <a:gd name="f28" fmla="*/ 1457619 f17 1"/>
              <a:gd name="f29" fmla="*/ 1749150 f17 1"/>
              <a:gd name="f30" fmla="*/ f19 1 f2"/>
              <a:gd name="f31" fmla="*/ f22 1 9646917"/>
              <a:gd name="f32" fmla="*/ f23 1 1749150"/>
              <a:gd name="f33" fmla="*/ f24 1 9646917"/>
              <a:gd name="f34" fmla="*/ f25 1 1749150"/>
              <a:gd name="f35" fmla="*/ f26 1 9646917"/>
              <a:gd name="f36" fmla="*/ f27 1 9646917"/>
              <a:gd name="f37" fmla="*/ f28 1 1749150"/>
              <a:gd name="f38" fmla="*/ f29 1 1749150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9646917" h="1749150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solidFill>
            <a:srgbClr val="0066CC"/>
          </a:solidFill>
          <a:ln>
            <a:noFill/>
            <a:prstDash val="solid"/>
          </a:ln>
        </p:spPr>
        <p:txBody>
          <a:bodyPr vert="horz" wrap="square" lIns="184315" tIns="184315" rIns="184315" bIns="184315" anchor="ctr" anchorCtr="1" compatLnSpc="0"/>
          <a:lstStyle/>
          <a:p>
            <a:pPr lvl="0" algn="ctr">
              <a:lnSpc>
                <a:spcPct val="90000"/>
              </a:lnSpc>
              <a:spcAft>
                <a:spcPts val="11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 dirty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>На основании проведенного исследования можно обоснованно сделать следующий вывод, </a:t>
            </a:r>
            <a:r>
              <a:rPr lang="ru-RU" sz="2400" dirty="0">
                <a:solidFill>
                  <a:srgbClr val="FFFFFF"/>
                </a:solidFill>
                <a:latin typeface="Times New Roman" pitchFamily="18"/>
                <a:ea typeface="Arial Unicode MS" pitchFamily="2"/>
                <a:cs typeface="Times New Roman" pitchFamily="18"/>
              </a:rPr>
              <a:t>что </a:t>
            </a:r>
            <a:r>
              <a:rPr lang="ru-RU" sz="2400" dirty="0" smtClean="0">
                <a:solidFill>
                  <a:srgbClr val="FFFFFF"/>
                </a:solidFill>
                <a:latin typeface="Times New Roman" pitchFamily="18"/>
                <a:ea typeface="Arial Unicode MS" pitchFamily="2"/>
                <a:cs typeface="Times New Roman" pitchFamily="18"/>
              </a:rPr>
              <a:t>успешное </a:t>
            </a:r>
            <a:r>
              <a:rPr lang="ru-RU" sz="2400" dirty="0">
                <a:solidFill>
                  <a:srgbClr val="FFFFFF"/>
                </a:solidFill>
                <a:latin typeface="Times New Roman" pitchFamily="18"/>
                <a:ea typeface="Arial Unicode MS" pitchFamily="2"/>
                <a:cs typeface="Times New Roman" pitchFamily="18"/>
              </a:rPr>
              <a:t>владение полным спектром профессиональных компетенций помогает </a:t>
            </a:r>
            <a:r>
              <a:rPr lang="ru-RU" sz="2400" smtClean="0">
                <a:solidFill>
                  <a:srgbClr val="FFFFFF"/>
                </a:solidFill>
                <a:latin typeface="Times New Roman" pitchFamily="18"/>
                <a:ea typeface="Arial Unicode MS" pitchFamily="2"/>
                <a:cs typeface="Times New Roman" pitchFamily="18"/>
              </a:rPr>
              <a:t>данному учителю сохранить </a:t>
            </a:r>
            <a:r>
              <a:rPr lang="ru-RU" sz="2400" dirty="0">
                <a:solidFill>
                  <a:srgbClr val="FFFFFF"/>
                </a:solidFill>
                <a:latin typeface="Times New Roman" pitchFamily="18"/>
                <a:ea typeface="Arial Unicode MS" pitchFamily="2"/>
                <a:cs typeface="Times New Roman" pitchFamily="18"/>
              </a:rPr>
              <a:t>мотивацию учащихся к изучению иностранного языка, а также к проведению нетрадиционных форм уроков. </a:t>
            </a:r>
            <a:endParaRPr lang="ru-RU" sz="2400" b="0" i="0" u="none" strike="noStrike" kern="1200" cap="none" spc="0" baseline="0" dirty="0">
              <a:solidFill>
                <a:srgbClr val="FFFFFF"/>
              </a:solidFill>
              <a:uFillTx/>
              <a:latin typeface="Times New Roman" pitchFamily="18"/>
              <a:ea typeface="Arial Unicode MS" pitchFamily="2"/>
              <a:cs typeface="Times New Roman" pitchFamily="18"/>
            </a:endParaRPr>
          </a:p>
        </p:txBody>
      </p:sp>
      <p:sp>
        <p:nvSpPr>
          <p:cNvPr id="3" name="Прямоугольник 3"/>
          <p:cNvSpPr/>
          <p:nvPr/>
        </p:nvSpPr>
        <p:spPr>
          <a:xfrm>
            <a:off x="0" y="638278"/>
            <a:ext cx="1687680" cy="64043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0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>Вывод:</a:t>
            </a:r>
          </a:p>
        </p:txBody>
      </p:sp>
      <p:sp>
        <p:nvSpPr>
          <p:cNvPr id="4" name="Схема 5"/>
          <p:cNvSpPr/>
          <p:nvPr/>
        </p:nvSpPr>
        <p:spPr>
          <a:xfrm>
            <a:off x="2316595" y="2736716"/>
            <a:ext cx="8641080" cy="12168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641080"/>
              <a:gd name="f7" fmla="val 1216800"/>
              <a:gd name="f8" fmla="val 202804"/>
              <a:gd name="f9" fmla="val 90798"/>
              <a:gd name="f10" fmla="val 8438276"/>
              <a:gd name="f11" fmla="val 8550282"/>
              <a:gd name="f12" fmla="val 1013996"/>
              <a:gd name="f13" fmla="val 1126002"/>
              <a:gd name="f14" fmla="+- 0 0 0"/>
              <a:gd name="f15" fmla="*/ f3 1 8641080"/>
              <a:gd name="f16" fmla="*/ f4 1 1216800"/>
              <a:gd name="f17" fmla="+- f7 0 f5"/>
              <a:gd name="f18" fmla="+- f6 0 f5"/>
              <a:gd name="f19" fmla="*/ f14 f0 1"/>
              <a:gd name="f20" fmla="*/ f18 1 8641080"/>
              <a:gd name="f21" fmla="*/ f17 1 1216800"/>
              <a:gd name="f22" fmla="*/ 0 f18 1"/>
              <a:gd name="f23" fmla="*/ 202804 f17 1"/>
              <a:gd name="f24" fmla="*/ 202804 f18 1"/>
              <a:gd name="f25" fmla="*/ 0 f17 1"/>
              <a:gd name="f26" fmla="*/ 8438276 f18 1"/>
              <a:gd name="f27" fmla="*/ 8641080 f18 1"/>
              <a:gd name="f28" fmla="*/ 1013996 f17 1"/>
              <a:gd name="f29" fmla="*/ 1216800 f17 1"/>
              <a:gd name="f30" fmla="*/ f19 1 f2"/>
              <a:gd name="f31" fmla="*/ f22 1 8641080"/>
              <a:gd name="f32" fmla="*/ f23 1 1216800"/>
              <a:gd name="f33" fmla="*/ f24 1 8641080"/>
              <a:gd name="f34" fmla="*/ f25 1 1216800"/>
              <a:gd name="f35" fmla="*/ f26 1 8641080"/>
              <a:gd name="f36" fmla="*/ f27 1 8641080"/>
              <a:gd name="f37" fmla="*/ f28 1 1216800"/>
              <a:gd name="f38" fmla="*/ f29 1 1216800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8641080" h="1216800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solidFill>
            <a:srgbClr val="0066CC"/>
          </a:solidFill>
          <a:ln>
            <a:noFill/>
            <a:prstDash val="solid"/>
          </a:ln>
        </p:spPr>
        <p:txBody>
          <a:bodyPr vert="horz" wrap="square" lIns="158401" tIns="158401" rIns="158401" bIns="158401" anchor="ctr" anchorCtr="1" compatLnSpc="0"/>
          <a:lstStyle/>
          <a:p>
            <a:pPr lvl="0" algn="ctr">
              <a:lnSpc>
                <a:spcPct val="90000"/>
              </a:lnSpc>
              <a:spcAft>
                <a:spcPts val="11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600">
                <a:solidFill>
                  <a:srgbClr val="FFFFFF"/>
                </a:solidFill>
                <a:latin typeface="Times New Roman" pitchFamily="18"/>
                <a:ea typeface="Arial Unicode MS" pitchFamily="2"/>
                <a:cs typeface="Times New Roman" pitchFamily="18"/>
              </a:rPr>
              <a:t>Теоретическое обоснование необходимости владения учителем иностранного языка современными профессиональными компетенциями.</a:t>
            </a:r>
            <a:endParaRPr lang="ru-RU" sz="2600" dirty="0">
              <a:solidFill>
                <a:srgbClr val="FFFFFF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</p:txBody>
      </p:sp>
      <p:sp>
        <p:nvSpPr>
          <p:cNvPr id="5" name="Заголовок 1"/>
          <p:cNvSpPr txBox="1"/>
          <p:nvPr/>
        </p:nvSpPr>
        <p:spPr>
          <a:xfrm>
            <a:off x="0" y="3013917"/>
            <a:ext cx="1455477" cy="5853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0">
            <a:sp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>Цель:</a:t>
            </a:r>
          </a:p>
        </p:txBody>
      </p:sp>
      <p:sp>
        <p:nvSpPr>
          <p:cNvPr id="6" name="Заголовок 3"/>
          <p:cNvSpPr txBox="1"/>
          <p:nvPr/>
        </p:nvSpPr>
        <p:spPr>
          <a:xfrm>
            <a:off x="0" y="5061597"/>
            <a:ext cx="2072515" cy="7858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0"/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3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>Гипотеза:</a:t>
            </a:r>
          </a:p>
        </p:txBody>
      </p:sp>
      <p:sp>
        <p:nvSpPr>
          <p:cNvPr id="7" name="Схема 3"/>
          <p:cNvSpPr/>
          <p:nvPr/>
        </p:nvSpPr>
        <p:spPr>
          <a:xfrm>
            <a:off x="2225155" y="4648315"/>
            <a:ext cx="8839084" cy="162216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0287000"/>
              <a:gd name="f7" fmla="val 2202450"/>
              <a:gd name="f8" fmla="val 367082"/>
              <a:gd name="f9" fmla="val 164348"/>
              <a:gd name="f10" fmla="val 9919918"/>
              <a:gd name="f11" fmla="val 10122652"/>
              <a:gd name="f12" fmla="val 1835368"/>
              <a:gd name="f13" fmla="val 2038102"/>
              <a:gd name="f14" fmla="+- 0 0 0"/>
              <a:gd name="f15" fmla="*/ f3 1 10287000"/>
              <a:gd name="f16" fmla="*/ f4 1 2202450"/>
              <a:gd name="f17" fmla="+- f7 0 f5"/>
              <a:gd name="f18" fmla="+- f6 0 f5"/>
              <a:gd name="f19" fmla="*/ f14 f0 1"/>
              <a:gd name="f20" fmla="*/ f18 1 10287000"/>
              <a:gd name="f21" fmla="*/ f17 1 2202450"/>
              <a:gd name="f22" fmla="*/ 0 f18 1"/>
              <a:gd name="f23" fmla="*/ 367082 f17 1"/>
              <a:gd name="f24" fmla="*/ 367082 f18 1"/>
              <a:gd name="f25" fmla="*/ 0 f17 1"/>
              <a:gd name="f26" fmla="*/ 9919918 f18 1"/>
              <a:gd name="f27" fmla="*/ 10287000 f18 1"/>
              <a:gd name="f28" fmla="*/ 1835368 f17 1"/>
              <a:gd name="f29" fmla="*/ 2202450 f17 1"/>
              <a:gd name="f30" fmla="*/ f19 1 f2"/>
              <a:gd name="f31" fmla="*/ f22 1 10287000"/>
              <a:gd name="f32" fmla="*/ f23 1 2202450"/>
              <a:gd name="f33" fmla="*/ f24 1 10287000"/>
              <a:gd name="f34" fmla="*/ f25 1 2202450"/>
              <a:gd name="f35" fmla="*/ f26 1 10287000"/>
              <a:gd name="f36" fmla="*/ f27 1 10287000"/>
              <a:gd name="f37" fmla="*/ f28 1 2202450"/>
              <a:gd name="f38" fmla="*/ f29 1 2202450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0287000" h="2202450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solidFill>
            <a:srgbClr val="0066CC"/>
          </a:solidFill>
          <a:ln>
            <a:noFill/>
            <a:prstDash val="solid"/>
          </a:ln>
        </p:spPr>
        <p:txBody>
          <a:bodyPr vert="horz" wrap="square" lIns="206636" tIns="206636" rIns="206636" bIns="206636" anchor="ctr" anchorCtr="1" compatLnSpc="0"/>
          <a:lstStyle/>
          <a:p>
            <a:pPr lvl="0" algn="ctr">
              <a:lnSpc>
                <a:spcPct val="90000"/>
              </a:lnSpc>
              <a:spcAft>
                <a:spcPts val="11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600">
                <a:solidFill>
                  <a:srgbClr val="FFFFFF"/>
                </a:solidFill>
                <a:latin typeface="Times New Roman" pitchFamily="18"/>
                <a:ea typeface="Arial Unicode MS" pitchFamily="2"/>
                <a:cs typeface="Times New Roman" pitchFamily="18"/>
              </a:rPr>
              <a:t>Учитель иностранного языка способен осуществлять успешное посредничество в различных областях своей деятельности, если уровень его профессиональных компетенций достаточно высок.</a:t>
            </a:r>
            <a:endParaRPr lang="ru-RU" sz="2600" dirty="0">
              <a:solidFill>
                <a:srgbClr val="FFFFFF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Цель: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259195" y="575642"/>
            <a:ext cx="1455477" cy="585362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ru-RU" sz="3600" b="1">
                <a:latin typeface="Times New Roman" pitchFamily="18"/>
                <a:cs typeface="Times New Roman" pitchFamily="18"/>
              </a:rPr>
              <a:t>Цель:</a:t>
            </a:r>
          </a:p>
        </p:txBody>
      </p:sp>
      <p:sp>
        <p:nvSpPr>
          <p:cNvPr id="3" name="Схема 5"/>
          <p:cNvSpPr/>
          <p:nvPr/>
        </p:nvSpPr>
        <p:spPr>
          <a:xfrm>
            <a:off x="2819515" y="313556"/>
            <a:ext cx="8641080" cy="12168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641080"/>
              <a:gd name="f7" fmla="val 1216800"/>
              <a:gd name="f8" fmla="val 202804"/>
              <a:gd name="f9" fmla="val 90798"/>
              <a:gd name="f10" fmla="val 8438276"/>
              <a:gd name="f11" fmla="val 8550282"/>
              <a:gd name="f12" fmla="val 1013996"/>
              <a:gd name="f13" fmla="val 1126002"/>
              <a:gd name="f14" fmla="+- 0 0 0"/>
              <a:gd name="f15" fmla="*/ f3 1 8641080"/>
              <a:gd name="f16" fmla="*/ f4 1 1216800"/>
              <a:gd name="f17" fmla="+- f7 0 f5"/>
              <a:gd name="f18" fmla="+- f6 0 f5"/>
              <a:gd name="f19" fmla="*/ f14 f0 1"/>
              <a:gd name="f20" fmla="*/ f18 1 8641080"/>
              <a:gd name="f21" fmla="*/ f17 1 1216800"/>
              <a:gd name="f22" fmla="*/ 0 f18 1"/>
              <a:gd name="f23" fmla="*/ 202804 f17 1"/>
              <a:gd name="f24" fmla="*/ 202804 f18 1"/>
              <a:gd name="f25" fmla="*/ 0 f17 1"/>
              <a:gd name="f26" fmla="*/ 8438276 f18 1"/>
              <a:gd name="f27" fmla="*/ 8641080 f18 1"/>
              <a:gd name="f28" fmla="*/ 1013996 f17 1"/>
              <a:gd name="f29" fmla="*/ 1216800 f17 1"/>
              <a:gd name="f30" fmla="*/ f19 1 f2"/>
              <a:gd name="f31" fmla="*/ f22 1 8641080"/>
              <a:gd name="f32" fmla="*/ f23 1 1216800"/>
              <a:gd name="f33" fmla="*/ f24 1 8641080"/>
              <a:gd name="f34" fmla="*/ f25 1 1216800"/>
              <a:gd name="f35" fmla="*/ f26 1 8641080"/>
              <a:gd name="f36" fmla="*/ f27 1 8641080"/>
              <a:gd name="f37" fmla="*/ f28 1 1216800"/>
              <a:gd name="f38" fmla="*/ f29 1 1216800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8641080" h="1216800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solidFill>
            <a:srgbClr val="0066CC"/>
          </a:solidFill>
          <a:ln>
            <a:noFill/>
            <a:prstDash val="solid"/>
          </a:ln>
        </p:spPr>
        <p:txBody>
          <a:bodyPr vert="horz" wrap="square" lIns="158401" tIns="158401" rIns="158401" bIns="158401" anchor="ctr" anchorCtr="1" compatLnSpc="0"/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11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6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>Теоретическое обоснование необходимости владения учителем иностранного языка современными профессиональными компетенциями.</a:t>
            </a:r>
            <a:endParaRPr lang="ru-RU" sz="2600" b="0" i="0" u="none" strike="noStrike" kern="1200" cap="none" spc="0" baseline="0" dirty="0">
              <a:solidFill>
                <a:srgbClr val="FFFFFF"/>
              </a:solidFill>
              <a:uFillTx/>
              <a:latin typeface="Times New Roman" pitchFamily="18"/>
              <a:ea typeface="Arial Unicode MS" pitchFamily="2"/>
              <a:cs typeface="Times New Roman" pitchFamily="18"/>
            </a:endParaRPr>
          </a:p>
        </p:txBody>
      </p:sp>
      <p:sp>
        <p:nvSpPr>
          <p:cNvPr id="4" name="Заголовок 1"/>
          <p:cNvSpPr txBox="1"/>
          <p:nvPr/>
        </p:nvSpPr>
        <p:spPr>
          <a:xfrm>
            <a:off x="243724" y="4118402"/>
            <a:ext cx="1870560" cy="6310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91440" rIns="91440" bIns="45720" anchor="ctr" anchorCtr="0" compatLnSpc="0">
            <a:sp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>Задачи:</a:t>
            </a:r>
          </a:p>
        </p:txBody>
      </p:sp>
      <p:grpSp>
        <p:nvGrpSpPr>
          <p:cNvPr id="5" name="Схема 6"/>
          <p:cNvGrpSpPr/>
          <p:nvPr/>
        </p:nvGrpSpPr>
        <p:grpSpPr>
          <a:xfrm>
            <a:off x="2758315" y="2365918"/>
            <a:ext cx="8778240" cy="4290840"/>
            <a:chOff x="2758315" y="2365918"/>
            <a:chExt cx="8778240" cy="4290840"/>
          </a:xfrm>
        </p:grpSpPr>
        <p:sp>
          <p:nvSpPr>
            <p:cNvPr id="6" name="Полилиния 5"/>
            <p:cNvSpPr/>
            <p:nvPr/>
          </p:nvSpPr>
          <p:spPr>
            <a:xfrm>
              <a:off x="2758315" y="2365918"/>
              <a:ext cx="8778240" cy="13802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778240"/>
                <a:gd name="f7" fmla="val 1380307"/>
                <a:gd name="f8" fmla="val 230056"/>
                <a:gd name="f9" fmla="val 103000"/>
                <a:gd name="f10" fmla="val 8548184"/>
                <a:gd name="f11" fmla="val 8675240"/>
                <a:gd name="f12" fmla="val 1150251"/>
                <a:gd name="f13" fmla="val 1277307"/>
                <a:gd name="f14" fmla="+- 0 0 0"/>
                <a:gd name="f15" fmla="*/ f3 1 8778240"/>
                <a:gd name="f16" fmla="*/ f4 1 1380307"/>
                <a:gd name="f17" fmla="+- f7 0 f5"/>
                <a:gd name="f18" fmla="+- f6 0 f5"/>
                <a:gd name="f19" fmla="*/ f14 f0 1"/>
                <a:gd name="f20" fmla="*/ f18 1 8778240"/>
                <a:gd name="f21" fmla="*/ f17 1 1380307"/>
                <a:gd name="f22" fmla="*/ 0 f18 1"/>
                <a:gd name="f23" fmla="*/ 230056 f17 1"/>
                <a:gd name="f24" fmla="*/ 230056 f18 1"/>
                <a:gd name="f25" fmla="*/ 0 f17 1"/>
                <a:gd name="f26" fmla="*/ 8548184 f18 1"/>
                <a:gd name="f27" fmla="*/ 8778240 f18 1"/>
                <a:gd name="f28" fmla="*/ 1150251 f17 1"/>
                <a:gd name="f29" fmla="*/ 1380307 f17 1"/>
                <a:gd name="f30" fmla="*/ f19 1 f2"/>
                <a:gd name="f31" fmla="*/ f22 1 8778240"/>
                <a:gd name="f32" fmla="*/ f23 1 1380307"/>
                <a:gd name="f33" fmla="*/ f24 1 8778240"/>
                <a:gd name="f34" fmla="*/ f25 1 1380307"/>
                <a:gd name="f35" fmla="*/ f26 1 8778240"/>
                <a:gd name="f36" fmla="*/ f27 1 8778240"/>
                <a:gd name="f37" fmla="*/ f28 1 1380307"/>
                <a:gd name="f38" fmla="*/ f29 1 1380307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8778240" h="1380307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166320" tIns="166320" rIns="166320" bIns="166320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600" b="0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Выявить сущность профессиональной компетентности учителя иностранного языка.</a:t>
              </a:r>
              <a:endParaRPr lang="ru-RU" sz="2600" b="0" i="0" u="none" strike="noStrike" kern="1200" cap="none" spc="0" baseline="0" dirty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2758315" y="3821039"/>
              <a:ext cx="8778240" cy="13802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778240"/>
                <a:gd name="f7" fmla="val 1380307"/>
                <a:gd name="f8" fmla="val 230056"/>
                <a:gd name="f9" fmla="val 103000"/>
                <a:gd name="f10" fmla="val 8548184"/>
                <a:gd name="f11" fmla="val 8675240"/>
                <a:gd name="f12" fmla="val 1150251"/>
                <a:gd name="f13" fmla="val 1277307"/>
                <a:gd name="f14" fmla="+- 0 0 0"/>
                <a:gd name="f15" fmla="*/ f3 1 8778240"/>
                <a:gd name="f16" fmla="*/ f4 1 1380307"/>
                <a:gd name="f17" fmla="+- f7 0 f5"/>
                <a:gd name="f18" fmla="+- f6 0 f5"/>
                <a:gd name="f19" fmla="*/ f14 f0 1"/>
                <a:gd name="f20" fmla="*/ f18 1 8778240"/>
                <a:gd name="f21" fmla="*/ f17 1 1380307"/>
                <a:gd name="f22" fmla="*/ 0 f18 1"/>
                <a:gd name="f23" fmla="*/ 230056 f17 1"/>
                <a:gd name="f24" fmla="*/ 230056 f18 1"/>
                <a:gd name="f25" fmla="*/ 0 f17 1"/>
                <a:gd name="f26" fmla="*/ 8548184 f18 1"/>
                <a:gd name="f27" fmla="*/ 8778240 f18 1"/>
                <a:gd name="f28" fmla="*/ 1150251 f17 1"/>
                <a:gd name="f29" fmla="*/ 1380307 f17 1"/>
                <a:gd name="f30" fmla="*/ f19 1 f2"/>
                <a:gd name="f31" fmla="*/ f22 1 8778240"/>
                <a:gd name="f32" fmla="*/ f23 1 1380307"/>
                <a:gd name="f33" fmla="*/ f24 1 8778240"/>
                <a:gd name="f34" fmla="*/ f25 1 1380307"/>
                <a:gd name="f35" fmla="*/ f26 1 8778240"/>
                <a:gd name="f36" fmla="*/ f27 1 8778240"/>
                <a:gd name="f37" fmla="*/ f28 1 1380307"/>
                <a:gd name="f38" fmla="*/ f29 1 1380307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8778240" h="1380307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166320" tIns="166320" rIns="166320" bIns="166320" anchor="ctr" anchorCtr="1" compatLnSpc="0"/>
            <a:lstStyle/>
            <a:p>
              <a:pPr lvl="0" algn="ctr">
                <a:lnSpc>
                  <a:spcPct val="90000"/>
                </a:lnSpc>
                <a:spcAft>
                  <a:spcPts val="11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600" dirty="0">
                  <a:solidFill>
                    <a:srgbClr val="FFFFFF"/>
                  </a:solidFill>
                  <a:latin typeface="Times New Roman" pitchFamily="18"/>
                  <a:ea typeface="Arial Unicode MS" pitchFamily="2"/>
                  <a:cs typeface="Times New Roman" pitchFamily="18"/>
                </a:rPr>
                <a:t>	Выделить основные компоненты профессиональной компетенции учителя иностранного языка.</a:t>
              </a:r>
              <a:endParaRPr lang="ru-RU" sz="2600" b="0" i="0" u="none" strike="noStrike" kern="1200" cap="none" spc="0" baseline="0" dirty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2758315" y="5276517"/>
              <a:ext cx="8778240" cy="13802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778240"/>
                <a:gd name="f7" fmla="val 1380307"/>
                <a:gd name="f8" fmla="val 230056"/>
                <a:gd name="f9" fmla="val 103000"/>
                <a:gd name="f10" fmla="val 8548184"/>
                <a:gd name="f11" fmla="val 8675240"/>
                <a:gd name="f12" fmla="val 1150251"/>
                <a:gd name="f13" fmla="val 1277307"/>
                <a:gd name="f14" fmla="+- 0 0 0"/>
                <a:gd name="f15" fmla="*/ f3 1 8778240"/>
                <a:gd name="f16" fmla="*/ f4 1 1380307"/>
                <a:gd name="f17" fmla="+- f7 0 f5"/>
                <a:gd name="f18" fmla="+- f6 0 f5"/>
                <a:gd name="f19" fmla="*/ f14 f0 1"/>
                <a:gd name="f20" fmla="*/ f18 1 8778240"/>
                <a:gd name="f21" fmla="*/ f17 1 1380307"/>
                <a:gd name="f22" fmla="*/ 0 f18 1"/>
                <a:gd name="f23" fmla="*/ 230056 f17 1"/>
                <a:gd name="f24" fmla="*/ 230056 f18 1"/>
                <a:gd name="f25" fmla="*/ 0 f17 1"/>
                <a:gd name="f26" fmla="*/ 8548184 f18 1"/>
                <a:gd name="f27" fmla="*/ 8778240 f18 1"/>
                <a:gd name="f28" fmla="*/ 1150251 f17 1"/>
                <a:gd name="f29" fmla="*/ 1380307 f17 1"/>
                <a:gd name="f30" fmla="*/ f19 1 f2"/>
                <a:gd name="f31" fmla="*/ f22 1 8778240"/>
                <a:gd name="f32" fmla="*/ f23 1 1380307"/>
                <a:gd name="f33" fmla="*/ f24 1 8778240"/>
                <a:gd name="f34" fmla="*/ f25 1 1380307"/>
                <a:gd name="f35" fmla="*/ f26 1 8778240"/>
                <a:gd name="f36" fmla="*/ f27 1 8778240"/>
                <a:gd name="f37" fmla="*/ f28 1 1380307"/>
                <a:gd name="f38" fmla="*/ f29 1 1380307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8778240" h="1380307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166320" tIns="166320" rIns="166320" bIns="166320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600" b="0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Рассмотреть соблюдение определённых</a:t>
              </a:r>
              <a:r>
                <a:rPr lang="ru-RU" sz="2600" b="0" i="0" u="none" strike="noStrike" kern="1200" cap="none" spc="0" dirty="0" smtClean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 правил при организации современного урока иностранного языка</a:t>
              </a:r>
              <a:r>
                <a:rPr lang="ru-RU" sz="2600" b="0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.</a:t>
              </a:r>
              <a:endParaRPr lang="ru-RU" sz="2600" b="0" i="0" u="none" strike="noStrike" kern="1200" cap="none" spc="0" baseline="0" dirty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хема 2"/>
          <p:cNvSpPr/>
          <p:nvPr/>
        </p:nvSpPr>
        <p:spPr>
          <a:xfrm>
            <a:off x="4071960" y="1301758"/>
            <a:ext cx="7415281" cy="89856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415212"/>
              <a:gd name="f7" fmla="val 898560"/>
              <a:gd name="f8" fmla="val 149763"/>
              <a:gd name="f9" fmla="val 67051"/>
              <a:gd name="f10" fmla="val 7265449"/>
              <a:gd name="f11" fmla="val 7348161"/>
              <a:gd name="f12" fmla="val 748797"/>
              <a:gd name="f13" fmla="val 831509"/>
              <a:gd name="f14" fmla="+- 0 0 0"/>
              <a:gd name="f15" fmla="*/ f3 1 7415212"/>
              <a:gd name="f16" fmla="*/ f4 1 898560"/>
              <a:gd name="f17" fmla="+- f7 0 f5"/>
              <a:gd name="f18" fmla="+- f6 0 f5"/>
              <a:gd name="f19" fmla="*/ f14 f0 1"/>
              <a:gd name="f20" fmla="*/ f18 1 7415212"/>
              <a:gd name="f21" fmla="*/ f17 1 898560"/>
              <a:gd name="f22" fmla="*/ 0 f18 1"/>
              <a:gd name="f23" fmla="*/ 149763 f17 1"/>
              <a:gd name="f24" fmla="*/ 149763 f18 1"/>
              <a:gd name="f25" fmla="*/ 0 f17 1"/>
              <a:gd name="f26" fmla="*/ 7265449 f18 1"/>
              <a:gd name="f27" fmla="*/ 7415212 f18 1"/>
              <a:gd name="f28" fmla="*/ 748797 f17 1"/>
              <a:gd name="f29" fmla="*/ 898560 f17 1"/>
              <a:gd name="f30" fmla="*/ f19 1 f2"/>
              <a:gd name="f31" fmla="*/ f22 1 7415212"/>
              <a:gd name="f32" fmla="*/ f23 1 898560"/>
              <a:gd name="f33" fmla="*/ f24 1 7415212"/>
              <a:gd name="f34" fmla="*/ f25 1 898560"/>
              <a:gd name="f35" fmla="*/ f26 1 7415212"/>
              <a:gd name="f36" fmla="*/ f27 1 7415212"/>
              <a:gd name="f37" fmla="*/ f28 1 898560"/>
              <a:gd name="f38" fmla="*/ f29 1 898560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7415212" h="898560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solidFill>
            <a:srgbClr val="0066CC"/>
          </a:solidFill>
          <a:ln>
            <a:noFill/>
            <a:prstDash val="solid"/>
          </a:ln>
        </p:spPr>
        <p:txBody>
          <a:bodyPr vert="horz" wrap="square" lIns="142920" tIns="142920" rIns="142920" bIns="142920" anchor="ctr" anchorCtr="1" compatLnSpc="0"/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11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6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>Процесс преподавания учителем иностранного языка.</a:t>
            </a:r>
            <a:endParaRPr lang="ru-RU" sz="2600" b="0" i="0" u="none" strike="noStrike" kern="1200" cap="none" spc="0" baseline="0" dirty="0">
              <a:solidFill>
                <a:srgbClr val="FFFFFF"/>
              </a:solidFill>
              <a:uFillTx/>
              <a:latin typeface="Times New Roman" pitchFamily="18"/>
              <a:ea typeface="Arial Unicode MS" pitchFamily="2"/>
              <a:cs typeface="Times New Roman" pitchFamily="18"/>
            </a:endParaRPr>
          </a:p>
        </p:txBody>
      </p:sp>
      <p:sp>
        <p:nvSpPr>
          <p:cNvPr id="3" name="Прямоугольник 3"/>
          <p:cNvSpPr/>
          <p:nvPr/>
        </p:nvSpPr>
        <p:spPr>
          <a:xfrm>
            <a:off x="232559" y="1479243"/>
            <a:ext cx="3768123" cy="5184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0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>Объект исследования:</a:t>
            </a:r>
          </a:p>
        </p:txBody>
      </p:sp>
      <p:sp>
        <p:nvSpPr>
          <p:cNvPr id="4" name="Прямоугольник 4"/>
          <p:cNvSpPr/>
          <p:nvPr/>
        </p:nvSpPr>
        <p:spPr>
          <a:xfrm>
            <a:off x="114482" y="3918597"/>
            <a:ext cx="3960001" cy="5184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0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>Предмет исследования:</a:t>
            </a:r>
          </a:p>
        </p:txBody>
      </p:sp>
      <p:sp>
        <p:nvSpPr>
          <p:cNvPr id="5" name="Схема 6"/>
          <p:cNvSpPr/>
          <p:nvPr/>
        </p:nvSpPr>
        <p:spPr>
          <a:xfrm>
            <a:off x="4069436" y="3618719"/>
            <a:ext cx="7432197" cy="111023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432102"/>
              <a:gd name="f7" fmla="val 1110363"/>
              <a:gd name="f8" fmla="val 185064"/>
              <a:gd name="f9" fmla="val 82856"/>
              <a:gd name="f10" fmla="val 7247038"/>
              <a:gd name="f11" fmla="val 7349246"/>
              <a:gd name="f12" fmla="val 925299"/>
              <a:gd name="f13" fmla="val 1027507"/>
              <a:gd name="f14" fmla="+- 0 0 0"/>
              <a:gd name="f15" fmla="*/ f3 1 7432102"/>
              <a:gd name="f16" fmla="*/ f4 1 1110363"/>
              <a:gd name="f17" fmla="+- f7 0 f5"/>
              <a:gd name="f18" fmla="+- f6 0 f5"/>
              <a:gd name="f19" fmla="*/ f14 f0 1"/>
              <a:gd name="f20" fmla="*/ f18 1 7432102"/>
              <a:gd name="f21" fmla="*/ f17 1 1110363"/>
              <a:gd name="f22" fmla="*/ 0 f18 1"/>
              <a:gd name="f23" fmla="*/ 185064 f17 1"/>
              <a:gd name="f24" fmla="*/ 185064 f18 1"/>
              <a:gd name="f25" fmla="*/ 0 f17 1"/>
              <a:gd name="f26" fmla="*/ 7247038 f18 1"/>
              <a:gd name="f27" fmla="*/ 7432102 f18 1"/>
              <a:gd name="f28" fmla="*/ 925299 f17 1"/>
              <a:gd name="f29" fmla="*/ 1110363 f17 1"/>
              <a:gd name="f30" fmla="*/ f19 1 f2"/>
              <a:gd name="f31" fmla="*/ f22 1 7432102"/>
              <a:gd name="f32" fmla="*/ f23 1 1110363"/>
              <a:gd name="f33" fmla="*/ f24 1 7432102"/>
              <a:gd name="f34" fmla="*/ f25 1 1110363"/>
              <a:gd name="f35" fmla="*/ f26 1 7432102"/>
              <a:gd name="f36" fmla="*/ f27 1 7432102"/>
              <a:gd name="f37" fmla="*/ f28 1 1110363"/>
              <a:gd name="f38" fmla="*/ f29 1 1110363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7432102" h="1110363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solidFill>
            <a:srgbClr val="0066CC"/>
          </a:solidFill>
          <a:ln>
            <a:noFill/>
            <a:prstDash val="solid"/>
          </a:ln>
        </p:spPr>
        <p:txBody>
          <a:bodyPr vert="horz" wrap="square" lIns="153363" tIns="153363" rIns="153363" bIns="153363" anchor="ctr" anchorCtr="1" compatLnSpc="0"/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11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6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>Профессиональные компетенции учителя иностранного языка.</a:t>
            </a:r>
            <a:endParaRPr lang="ru-RU" sz="2600" b="0" i="0" u="none" strike="noStrike" kern="1200" cap="none" spc="0" baseline="0" dirty="0">
              <a:solidFill>
                <a:srgbClr val="FFFFFF"/>
              </a:solidFill>
              <a:uFillTx/>
              <a:latin typeface="Times New Roman" pitchFamily="18"/>
              <a:ea typeface="Arial Unicode MS" pitchFamily="2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Гипотеза исследования: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 noGrp="1"/>
          </p:cNvSpPr>
          <p:nvPr>
            <p:ph type="title" idx="4294967295"/>
          </p:nvPr>
        </p:nvSpPr>
        <p:spPr>
          <a:xfrm>
            <a:off x="3271677" y="1114562"/>
            <a:ext cx="5229362" cy="785881"/>
          </a:xfrm>
        </p:spPr>
        <p:txBody>
          <a:bodyPr/>
          <a:lstStyle/>
          <a:p>
            <a:pPr lvl="0">
              <a:buNone/>
            </a:pPr>
            <a:r>
              <a:rPr lang="ru-RU" sz="3600" b="1">
                <a:latin typeface="Times New Roman" pitchFamily="18"/>
                <a:cs typeface="Times New Roman" pitchFamily="18"/>
              </a:rPr>
              <a:t>Гипотеза исследования:</a:t>
            </a:r>
          </a:p>
        </p:txBody>
      </p:sp>
      <p:sp>
        <p:nvSpPr>
          <p:cNvPr id="3" name="Схема 3"/>
          <p:cNvSpPr/>
          <p:nvPr/>
        </p:nvSpPr>
        <p:spPr>
          <a:xfrm>
            <a:off x="861840" y="2178000"/>
            <a:ext cx="10287000" cy="220247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0287000"/>
              <a:gd name="f7" fmla="val 2202450"/>
              <a:gd name="f8" fmla="val 367082"/>
              <a:gd name="f9" fmla="val 164348"/>
              <a:gd name="f10" fmla="val 9919918"/>
              <a:gd name="f11" fmla="val 10122652"/>
              <a:gd name="f12" fmla="val 1835368"/>
              <a:gd name="f13" fmla="val 2038102"/>
              <a:gd name="f14" fmla="+- 0 0 0"/>
              <a:gd name="f15" fmla="*/ f3 1 10287000"/>
              <a:gd name="f16" fmla="*/ f4 1 2202450"/>
              <a:gd name="f17" fmla="+- f7 0 f5"/>
              <a:gd name="f18" fmla="+- f6 0 f5"/>
              <a:gd name="f19" fmla="*/ f14 f0 1"/>
              <a:gd name="f20" fmla="*/ f18 1 10287000"/>
              <a:gd name="f21" fmla="*/ f17 1 2202450"/>
              <a:gd name="f22" fmla="*/ 0 f18 1"/>
              <a:gd name="f23" fmla="*/ 367082 f17 1"/>
              <a:gd name="f24" fmla="*/ 367082 f18 1"/>
              <a:gd name="f25" fmla="*/ 0 f17 1"/>
              <a:gd name="f26" fmla="*/ 9919918 f18 1"/>
              <a:gd name="f27" fmla="*/ 10287000 f18 1"/>
              <a:gd name="f28" fmla="*/ 1835368 f17 1"/>
              <a:gd name="f29" fmla="*/ 2202450 f17 1"/>
              <a:gd name="f30" fmla="*/ f19 1 f2"/>
              <a:gd name="f31" fmla="*/ f22 1 10287000"/>
              <a:gd name="f32" fmla="*/ f23 1 2202450"/>
              <a:gd name="f33" fmla="*/ f24 1 10287000"/>
              <a:gd name="f34" fmla="*/ f25 1 2202450"/>
              <a:gd name="f35" fmla="*/ f26 1 10287000"/>
              <a:gd name="f36" fmla="*/ f27 1 10287000"/>
              <a:gd name="f37" fmla="*/ f28 1 2202450"/>
              <a:gd name="f38" fmla="*/ f29 1 2202450"/>
              <a:gd name="f39" fmla="*/ f5 1 f20"/>
              <a:gd name="f40" fmla="*/ f6 1 f20"/>
              <a:gd name="f41" fmla="*/ f5 1 f21"/>
              <a:gd name="f42" fmla="*/ f7 1 f21"/>
              <a:gd name="f43" fmla="+- f30 0 f1"/>
              <a:gd name="f44" fmla="*/ f31 1 f20"/>
              <a:gd name="f45" fmla="*/ f32 1 f21"/>
              <a:gd name="f46" fmla="*/ f33 1 f20"/>
              <a:gd name="f47" fmla="*/ f34 1 f21"/>
              <a:gd name="f48" fmla="*/ f35 1 f20"/>
              <a:gd name="f49" fmla="*/ f36 1 f20"/>
              <a:gd name="f50" fmla="*/ f37 1 f21"/>
              <a:gd name="f51" fmla="*/ f38 1 f21"/>
              <a:gd name="f52" fmla="*/ f39 f15 1"/>
              <a:gd name="f53" fmla="*/ f40 f15 1"/>
              <a:gd name="f54" fmla="*/ f42 f16 1"/>
              <a:gd name="f55" fmla="*/ f41 f16 1"/>
              <a:gd name="f56" fmla="*/ f44 f15 1"/>
              <a:gd name="f57" fmla="*/ f45 f16 1"/>
              <a:gd name="f58" fmla="*/ f46 f15 1"/>
              <a:gd name="f59" fmla="*/ f47 f16 1"/>
              <a:gd name="f60" fmla="*/ f48 f15 1"/>
              <a:gd name="f61" fmla="*/ f49 f15 1"/>
              <a:gd name="f62" fmla="*/ f50 f16 1"/>
              <a:gd name="f63" fmla="*/ f51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3">
                <a:pos x="f56" y="f57"/>
              </a:cxn>
              <a:cxn ang="f43">
                <a:pos x="f58" y="f59"/>
              </a:cxn>
              <a:cxn ang="f43">
                <a:pos x="f60" y="f59"/>
              </a:cxn>
              <a:cxn ang="f43">
                <a:pos x="f61" y="f57"/>
              </a:cxn>
              <a:cxn ang="f43">
                <a:pos x="f61" y="f62"/>
              </a:cxn>
              <a:cxn ang="f43">
                <a:pos x="f60" y="f63"/>
              </a:cxn>
              <a:cxn ang="f43">
                <a:pos x="f58" y="f63"/>
              </a:cxn>
              <a:cxn ang="f43">
                <a:pos x="f56" y="f62"/>
              </a:cxn>
              <a:cxn ang="f43">
                <a:pos x="f56" y="f57"/>
              </a:cxn>
            </a:cxnLst>
            <a:rect l="f52" t="f55" r="f53" b="f54"/>
            <a:pathLst>
              <a:path w="10287000" h="2202450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solidFill>
            <a:srgbClr val="0066CC"/>
          </a:solidFill>
          <a:ln>
            <a:noFill/>
            <a:prstDash val="solid"/>
          </a:ln>
        </p:spPr>
        <p:txBody>
          <a:bodyPr vert="horz" wrap="square" lIns="206636" tIns="206636" rIns="206636" bIns="206636" anchor="ctr" anchorCtr="1" compatLnSpc="0"/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11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6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>Учитель иностранного языка способен осуществлять успешное посредничество в различных областях своей деятельности, если уровень его профессиональных</a:t>
            </a:r>
            <a:r>
              <a:rPr lang="ru-RU" sz="2600" b="0" i="0" u="none" strike="noStrike" kern="1200" cap="none" spc="0" dirty="0" smtClean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> компетенций достаточно высок</a:t>
            </a:r>
            <a:r>
              <a:rPr lang="ru-RU" sz="26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rPr>
              <a:t>.</a:t>
            </a:r>
            <a:endParaRPr lang="ru-RU" sz="2600" b="0" i="0" u="none" strike="noStrike" kern="1200" cap="none" spc="0" baseline="0" dirty="0">
              <a:solidFill>
                <a:srgbClr val="FFFFFF"/>
              </a:solidFill>
              <a:uFillTx/>
              <a:latin typeface="Times New Roman" pitchFamily="18"/>
              <a:ea typeface="Arial Unicode MS" pitchFamily="2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Методологическая база: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3492358" y="567723"/>
            <a:ext cx="5137199" cy="585362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ru-RU" sz="3600" b="1">
                <a:latin typeface="Times New Roman" pitchFamily="18"/>
                <a:cs typeface="Times New Roman" pitchFamily="18"/>
              </a:rPr>
              <a:t>Методологическая база</a:t>
            </a:r>
          </a:p>
        </p:txBody>
      </p:sp>
      <p:grpSp>
        <p:nvGrpSpPr>
          <p:cNvPr id="3" name="Схема 4"/>
          <p:cNvGrpSpPr/>
          <p:nvPr/>
        </p:nvGrpSpPr>
        <p:grpSpPr>
          <a:xfrm>
            <a:off x="399958" y="1557360"/>
            <a:ext cx="5929198" cy="4414677"/>
            <a:chOff x="399958" y="1557360"/>
            <a:chExt cx="5929198" cy="441467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99958" y="1557360"/>
              <a:ext cx="5929198" cy="4414677"/>
            </a:xfrm>
            <a:prstGeom prst="rect">
              <a:avLst/>
            </a:pr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1157401" y="1557360"/>
              <a:ext cx="4414677" cy="4414677"/>
            </a:xfrm>
            <a:custGeom>
              <a:avLst/>
              <a:gdLst>
                <a:gd name="f0" fmla="val w"/>
                <a:gd name="f1" fmla="val h"/>
                <a:gd name="f2" fmla="val ss"/>
                <a:gd name="f3" fmla="val 0"/>
                <a:gd name="f4" fmla="abs f0"/>
                <a:gd name="f5" fmla="abs f1"/>
                <a:gd name="f6" fmla="abs f2"/>
                <a:gd name="f7" fmla="?: f4 f0 1"/>
                <a:gd name="f8" fmla="?: f5 f1 1"/>
                <a:gd name="f9" fmla="?: f6 f2 1"/>
                <a:gd name="f10" fmla="*/ f7 1 21600"/>
                <a:gd name="f11" fmla="*/ f8 1 21600"/>
                <a:gd name="f12" fmla="*/ 21600 f7 1"/>
                <a:gd name="f13" fmla="*/ 21600 f8 1"/>
                <a:gd name="f14" fmla="min f11 f10"/>
                <a:gd name="f15" fmla="*/ f12 1 f9"/>
                <a:gd name="f16" fmla="*/ f13 1 f9"/>
                <a:gd name="f17" fmla="val f15"/>
                <a:gd name="f18" fmla="val f16"/>
                <a:gd name="f19" fmla="*/ f3 f14 1"/>
                <a:gd name="f20" fmla="+- f18 0 f3"/>
                <a:gd name="f21" fmla="+- f17 0 f3"/>
                <a:gd name="f22" fmla="*/ f17 f14 1"/>
                <a:gd name="f23" fmla="*/ f18 f14 1"/>
                <a:gd name="f24" fmla="*/ f20 1 2"/>
                <a:gd name="f25" fmla="*/ f20 1 4"/>
                <a:gd name="f26" fmla="*/ f21 1 2"/>
                <a:gd name="f27" fmla="*/ f21 1 4"/>
                <a:gd name="f28" fmla="*/ f21 3 1"/>
                <a:gd name="f29" fmla="*/ f20 3 1"/>
                <a:gd name="f30" fmla="+- f3 f24 0"/>
                <a:gd name="f31" fmla="+- f3 f26 0"/>
                <a:gd name="f32" fmla="*/ f28 1 4"/>
                <a:gd name="f33" fmla="*/ f29 1 4"/>
                <a:gd name="f34" fmla="*/ f27 f14 1"/>
                <a:gd name="f35" fmla="*/ f25 f14 1"/>
                <a:gd name="f36" fmla="*/ f32 f14 1"/>
                <a:gd name="f37" fmla="*/ f33 f14 1"/>
                <a:gd name="f38" fmla="*/ f30 f14 1"/>
                <a:gd name="f39" fmla="*/ f31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5" r="f36" b="f37"/>
              <a:pathLst>
                <a:path>
                  <a:moveTo>
                    <a:pt x="f19" y="f38"/>
                  </a:moveTo>
                  <a:lnTo>
                    <a:pt x="f39" y="f19"/>
                  </a:lnTo>
                  <a:lnTo>
                    <a:pt x="f22" y="f38"/>
                  </a:lnTo>
                  <a:lnTo>
                    <a:pt x="f39" y="f23"/>
                  </a:lnTo>
                  <a:close/>
                </a:path>
              </a:pathLst>
            </a:custGeom>
            <a:gradFill>
              <a:gsLst>
                <a:gs pos="0">
                  <a:srgbClr val="DBE5F3"/>
                </a:gs>
                <a:gs pos="100000">
                  <a:srgbClr val="D0DEF1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1576800" y="1976759"/>
              <a:ext cx="1721879" cy="172187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21786"/>
                <a:gd name="f7" fmla="val 286970"/>
                <a:gd name="f8" fmla="val 128481"/>
                <a:gd name="f9" fmla="val 1434816"/>
                <a:gd name="f10" fmla="val 1593305"/>
                <a:gd name="f11" fmla="+- 0 0 0"/>
                <a:gd name="f12" fmla="*/ f3 1 1721786"/>
                <a:gd name="f13" fmla="*/ f4 1 1721786"/>
                <a:gd name="f14" fmla="+- f6 0 f5"/>
                <a:gd name="f15" fmla="*/ f11 f0 1"/>
                <a:gd name="f16" fmla="*/ f14 1 1721786"/>
                <a:gd name="f17" fmla="*/ 0 f14 1"/>
                <a:gd name="f18" fmla="*/ 286970 f14 1"/>
                <a:gd name="f19" fmla="*/ 1434816 f14 1"/>
                <a:gd name="f20" fmla="*/ 1721786 f14 1"/>
                <a:gd name="f21" fmla="*/ f15 1 f2"/>
                <a:gd name="f22" fmla="*/ f17 1 1721786"/>
                <a:gd name="f23" fmla="*/ f18 1 1721786"/>
                <a:gd name="f24" fmla="*/ f19 1 1721786"/>
                <a:gd name="f25" fmla="*/ f20 1 1721786"/>
                <a:gd name="f26" fmla="*/ f5 1 f16"/>
                <a:gd name="f27" fmla="*/ f6 1 f16"/>
                <a:gd name="f28" fmla="+- f21 0 f1"/>
                <a:gd name="f29" fmla="*/ f22 1 f16"/>
                <a:gd name="f30" fmla="*/ f23 1 f16"/>
                <a:gd name="f31" fmla="*/ f24 1 f16"/>
                <a:gd name="f32" fmla="*/ f25 1 f16"/>
                <a:gd name="f33" fmla="*/ f26 f12 1"/>
                <a:gd name="f34" fmla="*/ f27 f12 1"/>
                <a:gd name="f35" fmla="*/ f27 f13 1"/>
                <a:gd name="f36" fmla="*/ f26 f13 1"/>
                <a:gd name="f37" fmla="*/ f29 f12 1"/>
                <a:gd name="f38" fmla="*/ f30 f13 1"/>
                <a:gd name="f39" fmla="*/ f30 f12 1"/>
                <a:gd name="f40" fmla="*/ f29 f13 1"/>
                <a:gd name="f41" fmla="*/ f31 f12 1"/>
                <a:gd name="f42" fmla="*/ f32 f12 1"/>
                <a:gd name="f43" fmla="*/ f31 f13 1"/>
                <a:gd name="f44" fmla="*/ f32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7" y="f38"/>
                </a:cxn>
                <a:cxn ang="f28">
                  <a:pos x="f39" y="f40"/>
                </a:cxn>
                <a:cxn ang="f28">
                  <a:pos x="f41" y="f40"/>
                </a:cxn>
                <a:cxn ang="f28">
                  <a:pos x="f42" y="f38"/>
                </a:cxn>
                <a:cxn ang="f28">
                  <a:pos x="f42" y="f43"/>
                </a:cxn>
                <a:cxn ang="f28">
                  <a:pos x="f41" y="f44"/>
                </a:cxn>
                <a:cxn ang="f28">
                  <a:pos x="f39" y="f44"/>
                </a:cxn>
                <a:cxn ang="f28">
                  <a:pos x="f37" y="f43"/>
                </a:cxn>
                <a:cxn ang="f28">
                  <a:pos x="f37" y="f38"/>
                </a:cxn>
              </a:cxnLst>
              <a:rect l="f33" t="f36" r="f34" b="f35"/>
              <a:pathLst>
                <a:path w="1721786" h="1721786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lnTo>
                    <a:pt x="f9" y="f5"/>
                  </a:lnTo>
                  <a:cubicBezTo>
                    <a:pt x="f10" y="f5"/>
                    <a:pt x="f6" y="f8"/>
                    <a:pt x="f6" y="f7"/>
                  </a:cubicBezTo>
                  <a:lnTo>
                    <a:pt x="f6" y="f9"/>
                  </a:lnTo>
                  <a:cubicBezTo>
                    <a:pt x="f6" y="f10"/>
                    <a:pt x="f10" y="f6"/>
                    <a:pt x="f9" y="f6"/>
                  </a:cubicBezTo>
                  <a:lnTo>
                    <a:pt x="f7" y="f6"/>
                  </a:lnTo>
                  <a:cubicBezTo>
                    <a:pt x="f8" y="f6"/>
                    <a:pt x="f5" y="f10"/>
                    <a:pt x="f5" y="f9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167755" tIns="167755" rIns="167755" bIns="167755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Л. С.</a:t>
              </a:r>
            </a:p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Выготский </a:t>
              </a:r>
              <a:endParaRPr lang="ru-RU" sz="2000" b="0" i="0" u="none" strike="noStrike" kern="1200" cap="none" spc="0" baseline="0" dirty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3430801" y="1976759"/>
              <a:ext cx="1721879" cy="172187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21786"/>
                <a:gd name="f7" fmla="val 286970"/>
                <a:gd name="f8" fmla="val 128481"/>
                <a:gd name="f9" fmla="val 1434816"/>
                <a:gd name="f10" fmla="val 1593305"/>
                <a:gd name="f11" fmla="+- 0 0 0"/>
                <a:gd name="f12" fmla="*/ f3 1 1721786"/>
                <a:gd name="f13" fmla="*/ f4 1 1721786"/>
                <a:gd name="f14" fmla="+- f6 0 f5"/>
                <a:gd name="f15" fmla="*/ f11 f0 1"/>
                <a:gd name="f16" fmla="*/ f14 1 1721786"/>
                <a:gd name="f17" fmla="*/ 0 f14 1"/>
                <a:gd name="f18" fmla="*/ 286970 f14 1"/>
                <a:gd name="f19" fmla="*/ 1434816 f14 1"/>
                <a:gd name="f20" fmla="*/ 1721786 f14 1"/>
                <a:gd name="f21" fmla="*/ f15 1 f2"/>
                <a:gd name="f22" fmla="*/ f17 1 1721786"/>
                <a:gd name="f23" fmla="*/ f18 1 1721786"/>
                <a:gd name="f24" fmla="*/ f19 1 1721786"/>
                <a:gd name="f25" fmla="*/ f20 1 1721786"/>
                <a:gd name="f26" fmla="*/ f5 1 f16"/>
                <a:gd name="f27" fmla="*/ f6 1 f16"/>
                <a:gd name="f28" fmla="+- f21 0 f1"/>
                <a:gd name="f29" fmla="*/ f22 1 f16"/>
                <a:gd name="f30" fmla="*/ f23 1 f16"/>
                <a:gd name="f31" fmla="*/ f24 1 f16"/>
                <a:gd name="f32" fmla="*/ f25 1 f16"/>
                <a:gd name="f33" fmla="*/ f26 f12 1"/>
                <a:gd name="f34" fmla="*/ f27 f12 1"/>
                <a:gd name="f35" fmla="*/ f27 f13 1"/>
                <a:gd name="f36" fmla="*/ f26 f13 1"/>
                <a:gd name="f37" fmla="*/ f29 f12 1"/>
                <a:gd name="f38" fmla="*/ f30 f13 1"/>
                <a:gd name="f39" fmla="*/ f30 f12 1"/>
                <a:gd name="f40" fmla="*/ f29 f13 1"/>
                <a:gd name="f41" fmla="*/ f31 f12 1"/>
                <a:gd name="f42" fmla="*/ f32 f12 1"/>
                <a:gd name="f43" fmla="*/ f31 f13 1"/>
                <a:gd name="f44" fmla="*/ f32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7" y="f38"/>
                </a:cxn>
                <a:cxn ang="f28">
                  <a:pos x="f39" y="f40"/>
                </a:cxn>
                <a:cxn ang="f28">
                  <a:pos x="f41" y="f40"/>
                </a:cxn>
                <a:cxn ang="f28">
                  <a:pos x="f42" y="f38"/>
                </a:cxn>
                <a:cxn ang="f28">
                  <a:pos x="f42" y="f43"/>
                </a:cxn>
                <a:cxn ang="f28">
                  <a:pos x="f41" y="f44"/>
                </a:cxn>
                <a:cxn ang="f28">
                  <a:pos x="f39" y="f44"/>
                </a:cxn>
                <a:cxn ang="f28">
                  <a:pos x="f37" y="f43"/>
                </a:cxn>
                <a:cxn ang="f28">
                  <a:pos x="f37" y="f38"/>
                </a:cxn>
              </a:cxnLst>
              <a:rect l="f33" t="f36" r="f34" b="f35"/>
              <a:pathLst>
                <a:path w="1721786" h="1721786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lnTo>
                    <a:pt x="f9" y="f5"/>
                  </a:lnTo>
                  <a:cubicBezTo>
                    <a:pt x="f10" y="f5"/>
                    <a:pt x="f6" y="f8"/>
                    <a:pt x="f6" y="f7"/>
                  </a:cubicBezTo>
                  <a:lnTo>
                    <a:pt x="f6" y="f9"/>
                  </a:lnTo>
                  <a:cubicBezTo>
                    <a:pt x="f6" y="f10"/>
                    <a:pt x="f10" y="f6"/>
                    <a:pt x="f9" y="f6"/>
                  </a:cubicBezTo>
                  <a:lnTo>
                    <a:pt x="f7" y="f6"/>
                  </a:lnTo>
                  <a:cubicBezTo>
                    <a:pt x="f8" y="f6"/>
                    <a:pt x="f5" y="f10"/>
                    <a:pt x="f5" y="f9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156600" tIns="156600" rIns="156600" bIns="156600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900" b="0" i="0" u="none" strike="noStrike" kern="0" cap="none" spc="0" baseline="0" dirty="0" smtClean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З. М.</a:t>
              </a:r>
            </a:p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900" kern="0" dirty="0" smtClean="0">
                  <a:solidFill>
                    <a:srgbClr val="FFFFFF"/>
                  </a:solidFill>
                  <a:latin typeface="Times New Roman" pitchFamily="18"/>
                  <a:ea typeface="Arial Unicode MS" pitchFamily="2"/>
                  <a:cs typeface="Times New Roman" pitchFamily="18"/>
                </a:rPr>
                <a:t>Цветкова</a:t>
              </a:r>
              <a:endParaRPr lang="ru-RU" sz="1900" b="0" i="0" u="none" strike="noStrike" kern="0" cap="none" spc="0" baseline="0" dirty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1576800" y="3831116"/>
              <a:ext cx="1721879" cy="172187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21786"/>
                <a:gd name="f7" fmla="val 286970"/>
                <a:gd name="f8" fmla="val 128481"/>
                <a:gd name="f9" fmla="val 1434816"/>
                <a:gd name="f10" fmla="val 1593305"/>
                <a:gd name="f11" fmla="+- 0 0 0"/>
                <a:gd name="f12" fmla="*/ f3 1 1721786"/>
                <a:gd name="f13" fmla="*/ f4 1 1721786"/>
                <a:gd name="f14" fmla="+- f6 0 f5"/>
                <a:gd name="f15" fmla="*/ f11 f0 1"/>
                <a:gd name="f16" fmla="*/ f14 1 1721786"/>
                <a:gd name="f17" fmla="*/ 0 f14 1"/>
                <a:gd name="f18" fmla="*/ 286970 f14 1"/>
                <a:gd name="f19" fmla="*/ 1434816 f14 1"/>
                <a:gd name="f20" fmla="*/ 1721786 f14 1"/>
                <a:gd name="f21" fmla="*/ f15 1 f2"/>
                <a:gd name="f22" fmla="*/ f17 1 1721786"/>
                <a:gd name="f23" fmla="*/ f18 1 1721786"/>
                <a:gd name="f24" fmla="*/ f19 1 1721786"/>
                <a:gd name="f25" fmla="*/ f20 1 1721786"/>
                <a:gd name="f26" fmla="*/ f5 1 f16"/>
                <a:gd name="f27" fmla="*/ f6 1 f16"/>
                <a:gd name="f28" fmla="+- f21 0 f1"/>
                <a:gd name="f29" fmla="*/ f22 1 f16"/>
                <a:gd name="f30" fmla="*/ f23 1 f16"/>
                <a:gd name="f31" fmla="*/ f24 1 f16"/>
                <a:gd name="f32" fmla="*/ f25 1 f16"/>
                <a:gd name="f33" fmla="*/ f26 f12 1"/>
                <a:gd name="f34" fmla="*/ f27 f12 1"/>
                <a:gd name="f35" fmla="*/ f27 f13 1"/>
                <a:gd name="f36" fmla="*/ f26 f13 1"/>
                <a:gd name="f37" fmla="*/ f29 f12 1"/>
                <a:gd name="f38" fmla="*/ f30 f13 1"/>
                <a:gd name="f39" fmla="*/ f30 f12 1"/>
                <a:gd name="f40" fmla="*/ f29 f13 1"/>
                <a:gd name="f41" fmla="*/ f31 f12 1"/>
                <a:gd name="f42" fmla="*/ f32 f12 1"/>
                <a:gd name="f43" fmla="*/ f31 f13 1"/>
                <a:gd name="f44" fmla="*/ f32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7" y="f38"/>
                </a:cxn>
                <a:cxn ang="f28">
                  <a:pos x="f39" y="f40"/>
                </a:cxn>
                <a:cxn ang="f28">
                  <a:pos x="f41" y="f40"/>
                </a:cxn>
                <a:cxn ang="f28">
                  <a:pos x="f42" y="f38"/>
                </a:cxn>
                <a:cxn ang="f28">
                  <a:pos x="f42" y="f43"/>
                </a:cxn>
                <a:cxn ang="f28">
                  <a:pos x="f41" y="f44"/>
                </a:cxn>
                <a:cxn ang="f28">
                  <a:pos x="f39" y="f44"/>
                </a:cxn>
                <a:cxn ang="f28">
                  <a:pos x="f37" y="f43"/>
                </a:cxn>
                <a:cxn ang="f28">
                  <a:pos x="f37" y="f38"/>
                </a:cxn>
              </a:cxnLst>
              <a:rect l="f33" t="f36" r="f34" b="f35"/>
              <a:pathLst>
                <a:path w="1721786" h="1721786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lnTo>
                    <a:pt x="f9" y="f5"/>
                  </a:lnTo>
                  <a:cubicBezTo>
                    <a:pt x="f10" y="f5"/>
                    <a:pt x="f6" y="f8"/>
                    <a:pt x="f6" y="f7"/>
                  </a:cubicBezTo>
                  <a:lnTo>
                    <a:pt x="f6" y="f9"/>
                  </a:lnTo>
                  <a:cubicBezTo>
                    <a:pt x="f6" y="f10"/>
                    <a:pt x="f10" y="f6"/>
                    <a:pt x="f9" y="f6"/>
                  </a:cubicBezTo>
                  <a:lnTo>
                    <a:pt x="f7" y="f6"/>
                  </a:lnTo>
                  <a:cubicBezTo>
                    <a:pt x="f8" y="f6"/>
                    <a:pt x="f5" y="f10"/>
                    <a:pt x="f5" y="f9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167755" tIns="167755" rIns="167755" bIns="167755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Введенский</a:t>
              </a:r>
              <a:endParaRPr lang="ru-RU" sz="2000" b="0" i="0" u="none" strike="noStrike" kern="1200" cap="none" spc="0" baseline="0" dirty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3430801" y="3831116"/>
              <a:ext cx="1721879" cy="172187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21786"/>
                <a:gd name="f7" fmla="val 286970"/>
                <a:gd name="f8" fmla="val 128481"/>
                <a:gd name="f9" fmla="val 1434816"/>
                <a:gd name="f10" fmla="val 1593305"/>
                <a:gd name="f11" fmla="+- 0 0 0"/>
                <a:gd name="f12" fmla="*/ f3 1 1721786"/>
                <a:gd name="f13" fmla="*/ f4 1 1721786"/>
                <a:gd name="f14" fmla="+- f6 0 f5"/>
                <a:gd name="f15" fmla="*/ f11 f0 1"/>
                <a:gd name="f16" fmla="*/ f14 1 1721786"/>
                <a:gd name="f17" fmla="*/ 0 f14 1"/>
                <a:gd name="f18" fmla="*/ 286970 f14 1"/>
                <a:gd name="f19" fmla="*/ 1434816 f14 1"/>
                <a:gd name="f20" fmla="*/ 1721786 f14 1"/>
                <a:gd name="f21" fmla="*/ f15 1 f2"/>
                <a:gd name="f22" fmla="*/ f17 1 1721786"/>
                <a:gd name="f23" fmla="*/ f18 1 1721786"/>
                <a:gd name="f24" fmla="*/ f19 1 1721786"/>
                <a:gd name="f25" fmla="*/ f20 1 1721786"/>
                <a:gd name="f26" fmla="*/ f5 1 f16"/>
                <a:gd name="f27" fmla="*/ f6 1 f16"/>
                <a:gd name="f28" fmla="+- f21 0 f1"/>
                <a:gd name="f29" fmla="*/ f22 1 f16"/>
                <a:gd name="f30" fmla="*/ f23 1 f16"/>
                <a:gd name="f31" fmla="*/ f24 1 f16"/>
                <a:gd name="f32" fmla="*/ f25 1 f16"/>
                <a:gd name="f33" fmla="*/ f26 f12 1"/>
                <a:gd name="f34" fmla="*/ f27 f12 1"/>
                <a:gd name="f35" fmla="*/ f27 f13 1"/>
                <a:gd name="f36" fmla="*/ f26 f13 1"/>
                <a:gd name="f37" fmla="*/ f29 f12 1"/>
                <a:gd name="f38" fmla="*/ f30 f13 1"/>
                <a:gd name="f39" fmla="*/ f30 f12 1"/>
                <a:gd name="f40" fmla="*/ f29 f13 1"/>
                <a:gd name="f41" fmla="*/ f31 f12 1"/>
                <a:gd name="f42" fmla="*/ f32 f12 1"/>
                <a:gd name="f43" fmla="*/ f31 f13 1"/>
                <a:gd name="f44" fmla="*/ f32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7" y="f38"/>
                </a:cxn>
                <a:cxn ang="f28">
                  <a:pos x="f39" y="f40"/>
                </a:cxn>
                <a:cxn ang="f28">
                  <a:pos x="f41" y="f40"/>
                </a:cxn>
                <a:cxn ang="f28">
                  <a:pos x="f42" y="f38"/>
                </a:cxn>
                <a:cxn ang="f28">
                  <a:pos x="f42" y="f43"/>
                </a:cxn>
                <a:cxn ang="f28">
                  <a:pos x="f41" y="f44"/>
                </a:cxn>
                <a:cxn ang="f28">
                  <a:pos x="f39" y="f44"/>
                </a:cxn>
                <a:cxn ang="f28">
                  <a:pos x="f37" y="f43"/>
                </a:cxn>
                <a:cxn ang="f28">
                  <a:pos x="f37" y="f38"/>
                </a:cxn>
              </a:cxnLst>
              <a:rect l="f33" t="f36" r="f34" b="f35"/>
              <a:pathLst>
                <a:path w="1721786" h="1721786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lnTo>
                    <a:pt x="f9" y="f5"/>
                  </a:lnTo>
                  <a:cubicBezTo>
                    <a:pt x="f10" y="f5"/>
                    <a:pt x="f6" y="f8"/>
                    <a:pt x="f6" y="f7"/>
                  </a:cubicBezTo>
                  <a:lnTo>
                    <a:pt x="f6" y="f9"/>
                  </a:lnTo>
                  <a:cubicBezTo>
                    <a:pt x="f6" y="f10"/>
                    <a:pt x="f10" y="f6"/>
                    <a:pt x="f9" y="f6"/>
                  </a:cubicBezTo>
                  <a:lnTo>
                    <a:pt x="f7" y="f6"/>
                  </a:lnTo>
                  <a:cubicBezTo>
                    <a:pt x="f8" y="f6"/>
                    <a:pt x="f5" y="f10"/>
                    <a:pt x="f5" y="f9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183236" tIns="183236" rIns="183236" bIns="183236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0" cap="none" spc="0" baseline="0" dirty="0" smtClean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Л. В.</a:t>
              </a:r>
            </a:p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 err="1" smtClean="0">
                  <a:solidFill>
                    <a:srgbClr val="FFFFFF"/>
                  </a:solidFill>
                  <a:latin typeface="Times New Roman" pitchFamily="18"/>
                  <a:ea typeface="Arial Unicode MS" pitchFamily="2"/>
                  <a:cs typeface="Times New Roman" pitchFamily="18"/>
                </a:rPr>
                <a:t>Бахман</a:t>
              </a:r>
              <a:endParaRPr lang="ru-RU" sz="2000" b="0" i="0" u="none" strike="noStrike" kern="0" cap="none" spc="0" baseline="0" dirty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</p:grpSp>
      <p:grpSp>
        <p:nvGrpSpPr>
          <p:cNvPr id="10" name="Схема 5"/>
          <p:cNvGrpSpPr/>
          <p:nvPr/>
        </p:nvGrpSpPr>
        <p:grpSpPr>
          <a:xfrm>
            <a:off x="6545156" y="1450796"/>
            <a:ext cx="4389476" cy="4664162"/>
            <a:chOff x="6545156" y="1450796"/>
            <a:chExt cx="4389476" cy="4664162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6545156" y="1450796"/>
              <a:ext cx="4389476" cy="4664162"/>
            </a:xfrm>
            <a:prstGeom prst="rect">
              <a:avLst/>
            </a:pr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6545156" y="1450796"/>
              <a:ext cx="4389476" cy="4664162"/>
            </a:xfrm>
            <a:custGeom>
              <a:avLst/>
              <a:gdLst>
                <a:gd name="f0" fmla="val w"/>
                <a:gd name="f1" fmla="val h"/>
                <a:gd name="f2" fmla="val ss"/>
                <a:gd name="f3" fmla="val 0"/>
                <a:gd name="f4" fmla="abs f0"/>
                <a:gd name="f5" fmla="abs f1"/>
                <a:gd name="f6" fmla="abs f2"/>
                <a:gd name="f7" fmla="?: f4 f0 1"/>
                <a:gd name="f8" fmla="?: f5 f1 1"/>
                <a:gd name="f9" fmla="?: f6 f2 1"/>
                <a:gd name="f10" fmla="*/ f7 1 21600"/>
                <a:gd name="f11" fmla="*/ f8 1 21600"/>
                <a:gd name="f12" fmla="*/ 21600 f7 1"/>
                <a:gd name="f13" fmla="*/ 21600 f8 1"/>
                <a:gd name="f14" fmla="min f11 f10"/>
                <a:gd name="f15" fmla="*/ f12 1 f9"/>
                <a:gd name="f16" fmla="*/ f13 1 f9"/>
                <a:gd name="f17" fmla="val f15"/>
                <a:gd name="f18" fmla="val f16"/>
                <a:gd name="f19" fmla="*/ f3 f14 1"/>
                <a:gd name="f20" fmla="+- f18 0 f3"/>
                <a:gd name="f21" fmla="+- f17 0 f3"/>
                <a:gd name="f22" fmla="*/ f17 f14 1"/>
                <a:gd name="f23" fmla="*/ f18 f14 1"/>
                <a:gd name="f24" fmla="*/ f20 1 2"/>
                <a:gd name="f25" fmla="*/ f20 1 4"/>
                <a:gd name="f26" fmla="*/ f21 1 2"/>
                <a:gd name="f27" fmla="*/ f21 1 4"/>
                <a:gd name="f28" fmla="*/ f21 3 1"/>
                <a:gd name="f29" fmla="*/ f20 3 1"/>
                <a:gd name="f30" fmla="+- f3 f24 0"/>
                <a:gd name="f31" fmla="+- f3 f26 0"/>
                <a:gd name="f32" fmla="*/ f28 1 4"/>
                <a:gd name="f33" fmla="*/ f29 1 4"/>
                <a:gd name="f34" fmla="*/ f27 f14 1"/>
                <a:gd name="f35" fmla="*/ f25 f14 1"/>
                <a:gd name="f36" fmla="*/ f32 f14 1"/>
                <a:gd name="f37" fmla="*/ f33 f14 1"/>
                <a:gd name="f38" fmla="*/ f30 f14 1"/>
                <a:gd name="f39" fmla="*/ f31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5" r="f36" b="f37"/>
              <a:pathLst>
                <a:path>
                  <a:moveTo>
                    <a:pt x="f19" y="f38"/>
                  </a:moveTo>
                  <a:lnTo>
                    <a:pt x="f39" y="f19"/>
                  </a:lnTo>
                  <a:lnTo>
                    <a:pt x="f22" y="f38"/>
                  </a:lnTo>
                  <a:lnTo>
                    <a:pt x="f39" y="f23"/>
                  </a:lnTo>
                  <a:close/>
                </a:path>
              </a:pathLst>
            </a:custGeom>
            <a:gradFill>
              <a:gsLst>
                <a:gs pos="0">
                  <a:srgbClr val="DBE5F3"/>
                </a:gs>
                <a:gs pos="100000">
                  <a:srgbClr val="D0DEF1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6948004" y="2034000"/>
              <a:ext cx="1711802" cy="171180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11881"/>
                <a:gd name="f7" fmla="val 285319"/>
                <a:gd name="f8" fmla="val 127742"/>
                <a:gd name="f9" fmla="val 1426562"/>
                <a:gd name="f10" fmla="val 1584139"/>
                <a:gd name="f11" fmla="+- 0 0 0"/>
                <a:gd name="f12" fmla="*/ f3 1 1711881"/>
                <a:gd name="f13" fmla="*/ f4 1 1711881"/>
                <a:gd name="f14" fmla="+- f6 0 f5"/>
                <a:gd name="f15" fmla="*/ f11 f0 1"/>
                <a:gd name="f16" fmla="*/ f14 1 1711881"/>
                <a:gd name="f17" fmla="*/ 0 f14 1"/>
                <a:gd name="f18" fmla="*/ 285319 f14 1"/>
                <a:gd name="f19" fmla="*/ 1426562 f14 1"/>
                <a:gd name="f20" fmla="*/ 1711881 f14 1"/>
                <a:gd name="f21" fmla="*/ f15 1 f2"/>
                <a:gd name="f22" fmla="*/ f17 1 1711881"/>
                <a:gd name="f23" fmla="*/ f18 1 1711881"/>
                <a:gd name="f24" fmla="*/ f19 1 1711881"/>
                <a:gd name="f25" fmla="*/ f20 1 1711881"/>
                <a:gd name="f26" fmla="*/ f5 1 f16"/>
                <a:gd name="f27" fmla="*/ f6 1 f16"/>
                <a:gd name="f28" fmla="+- f21 0 f1"/>
                <a:gd name="f29" fmla="*/ f22 1 f16"/>
                <a:gd name="f30" fmla="*/ f23 1 f16"/>
                <a:gd name="f31" fmla="*/ f24 1 f16"/>
                <a:gd name="f32" fmla="*/ f25 1 f16"/>
                <a:gd name="f33" fmla="*/ f26 f12 1"/>
                <a:gd name="f34" fmla="*/ f27 f12 1"/>
                <a:gd name="f35" fmla="*/ f27 f13 1"/>
                <a:gd name="f36" fmla="*/ f26 f13 1"/>
                <a:gd name="f37" fmla="*/ f29 f12 1"/>
                <a:gd name="f38" fmla="*/ f30 f13 1"/>
                <a:gd name="f39" fmla="*/ f30 f12 1"/>
                <a:gd name="f40" fmla="*/ f29 f13 1"/>
                <a:gd name="f41" fmla="*/ f31 f12 1"/>
                <a:gd name="f42" fmla="*/ f32 f12 1"/>
                <a:gd name="f43" fmla="*/ f31 f13 1"/>
                <a:gd name="f44" fmla="*/ f32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7" y="f38"/>
                </a:cxn>
                <a:cxn ang="f28">
                  <a:pos x="f39" y="f40"/>
                </a:cxn>
                <a:cxn ang="f28">
                  <a:pos x="f41" y="f40"/>
                </a:cxn>
                <a:cxn ang="f28">
                  <a:pos x="f42" y="f38"/>
                </a:cxn>
                <a:cxn ang="f28">
                  <a:pos x="f42" y="f43"/>
                </a:cxn>
                <a:cxn ang="f28">
                  <a:pos x="f41" y="f44"/>
                </a:cxn>
                <a:cxn ang="f28">
                  <a:pos x="f39" y="f44"/>
                </a:cxn>
                <a:cxn ang="f28">
                  <a:pos x="f37" y="f43"/>
                </a:cxn>
                <a:cxn ang="f28">
                  <a:pos x="f37" y="f38"/>
                </a:cxn>
              </a:cxnLst>
              <a:rect l="f33" t="f36" r="f34" b="f35"/>
              <a:pathLst>
                <a:path w="1711881" h="1711881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lnTo>
                    <a:pt x="f9" y="f5"/>
                  </a:lnTo>
                  <a:cubicBezTo>
                    <a:pt x="f10" y="f5"/>
                    <a:pt x="f6" y="f8"/>
                    <a:pt x="f6" y="f7"/>
                  </a:cubicBezTo>
                  <a:lnTo>
                    <a:pt x="f6" y="f9"/>
                  </a:lnTo>
                  <a:cubicBezTo>
                    <a:pt x="f6" y="f10"/>
                    <a:pt x="f10" y="f6"/>
                    <a:pt x="f9" y="f6"/>
                  </a:cubicBezTo>
                  <a:lnTo>
                    <a:pt x="f7" y="f6"/>
                  </a:lnTo>
                  <a:cubicBezTo>
                    <a:pt x="f8" y="f6"/>
                    <a:pt x="f5" y="f10"/>
                    <a:pt x="f5" y="f9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148315" tIns="148315" rIns="148315" bIns="148315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0" cap="none" spc="0" baseline="0" dirty="0" smtClean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Н. Д.</a:t>
              </a:r>
            </a:p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 smtClean="0">
                  <a:solidFill>
                    <a:srgbClr val="FFFFFF"/>
                  </a:solidFill>
                  <a:latin typeface="Times New Roman" pitchFamily="18"/>
                  <a:ea typeface="Arial Unicode MS" pitchFamily="2"/>
                  <a:cs typeface="Times New Roman" pitchFamily="18"/>
                </a:rPr>
                <a:t>Гальскова</a:t>
              </a:r>
              <a:endParaRPr lang="ru-RU" sz="2000" b="0" i="0" u="none" strike="noStrike" kern="1200" cap="none" spc="0" baseline="0" dirty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8805955" y="2005196"/>
              <a:ext cx="1711802" cy="171180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11881"/>
                <a:gd name="f7" fmla="val 285319"/>
                <a:gd name="f8" fmla="val 127742"/>
                <a:gd name="f9" fmla="val 1426562"/>
                <a:gd name="f10" fmla="val 1584139"/>
                <a:gd name="f11" fmla="+- 0 0 0"/>
                <a:gd name="f12" fmla="*/ f3 1 1711881"/>
                <a:gd name="f13" fmla="*/ f4 1 1711881"/>
                <a:gd name="f14" fmla="+- f6 0 f5"/>
                <a:gd name="f15" fmla="*/ f11 f0 1"/>
                <a:gd name="f16" fmla="*/ f14 1 1711881"/>
                <a:gd name="f17" fmla="*/ 0 f14 1"/>
                <a:gd name="f18" fmla="*/ 285319 f14 1"/>
                <a:gd name="f19" fmla="*/ 1426562 f14 1"/>
                <a:gd name="f20" fmla="*/ 1711881 f14 1"/>
                <a:gd name="f21" fmla="*/ f15 1 f2"/>
                <a:gd name="f22" fmla="*/ f17 1 1711881"/>
                <a:gd name="f23" fmla="*/ f18 1 1711881"/>
                <a:gd name="f24" fmla="*/ f19 1 1711881"/>
                <a:gd name="f25" fmla="*/ f20 1 1711881"/>
                <a:gd name="f26" fmla="*/ f5 1 f16"/>
                <a:gd name="f27" fmla="*/ f6 1 f16"/>
                <a:gd name="f28" fmla="+- f21 0 f1"/>
                <a:gd name="f29" fmla="*/ f22 1 f16"/>
                <a:gd name="f30" fmla="*/ f23 1 f16"/>
                <a:gd name="f31" fmla="*/ f24 1 f16"/>
                <a:gd name="f32" fmla="*/ f25 1 f16"/>
                <a:gd name="f33" fmla="*/ f26 f12 1"/>
                <a:gd name="f34" fmla="*/ f27 f12 1"/>
                <a:gd name="f35" fmla="*/ f27 f13 1"/>
                <a:gd name="f36" fmla="*/ f26 f13 1"/>
                <a:gd name="f37" fmla="*/ f29 f12 1"/>
                <a:gd name="f38" fmla="*/ f30 f13 1"/>
                <a:gd name="f39" fmla="*/ f30 f12 1"/>
                <a:gd name="f40" fmla="*/ f29 f13 1"/>
                <a:gd name="f41" fmla="*/ f31 f12 1"/>
                <a:gd name="f42" fmla="*/ f32 f12 1"/>
                <a:gd name="f43" fmla="*/ f31 f13 1"/>
                <a:gd name="f44" fmla="*/ f32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7" y="f38"/>
                </a:cxn>
                <a:cxn ang="f28">
                  <a:pos x="f39" y="f40"/>
                </a:cxn>
                <a:cxn ang="f28">
                  <a:pos x="f41" y="f40"/>
                </a:cxn>
                <a:cxn ang="f28">
                  <a:pos x="f42" y="f38"/>
                </a:cxn>
                <a:cxn ang="f28">
                  <a:pos x="f42" y="f43"/>
                </a:cxn>
                <a:cxn ang="f28">
                  <a:pos x="f41" y="f44"/>
                </a:cxn>
                <a:cxn ang="f28">
                  <a:pos x="f39" y="f44"/>
                </a:cxn>
                <a:cxn ang="f28">
                  <a:pos x="f37" y="f43"/>
                </a:cxn>
                <a:cxn ang="f28">
                  <a:pos x="f37" y="f38"/>
                </a:cxn>
              </a:cxnLst>
              <a:rect l="f33" t="f36" r="f34" b="f35"/>
              <a:pathLst>
                <a:path w="1711881" h="1711881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lnTo>
                    <a:pt x="f9" y="f5"/>
                  </a:lnTo>
                  <a:cubicBezTo>
                    <a:pt x="f10" y="f5"/>
                    <a:pt x="f6" y="f8"/>
                    <a:pt x="f6" y="f7"/>
                  </a:cubicBezTo>
                  <a:lnTo>
                    <a:pt x="f6" y="f9"/>
                  </a:lnTo>
                  <a:cubicBezTo>
                    <a:pt x="f6" y="f10"/>
                    <a:pt x="f10" y="f6"/>
                    <a:pt x="f9" y="f6"/>
                  </a:cubicBezTo>
                  <a:lnTo>
                    <a:pt x="f7" y="f6"/>
                  </a:lnTo>
                  <a:cubicBezTo>
                    <a:pt x="f8" y="f6"/>
                    <a:pt x="f5" y="f10"/>
                    <a:pt x="f5" y="f9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174961" tIns="174961" rIns="174961" bIns="174961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0" cap="none" spc="0" baseline="0" dirty="0" smtClean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И. А.</a:t>
              </a:r>
            </a:p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 smtClean="0">
                  <a:solidFill>
                    <a:srgbClr val="FFFFFF"/>
                  </a:solidFill>
                  <a:latin typeface="Times New Roman" pitchFamily="18"/>
                  <a:ea typeface="Arial Unicode MS" pitchFamily="2"/>
                  <a:cs typeface="Times New Roman" pitchFamily="18"/>
                </a:rPr>
                <a:t>Бредихина</a:t>
              </a:r>
              <a:endParaRPr lang="ru-RU" sz="2000" b="0" i="0" u="none" strike="noStrike" kern="1200" cap="none" spc="0" baseline="0" dirty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6962397" y="3848755"/>
              <a:ext cx="1711802" cy="171180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11881"/>
                <a:gd name="f7" fmla="val 285319"/>
                <a:gd name="f8" fmla="val 127742"/>
                <a:gd name="f9" fmla="val 1426562"/>
                <a:gd name="f10" fmla="val 1584139"/>
                <a:gd name="f11" fmla="+- 0 0 0"/>
                <a:gd name="f12" fmla="*/ f3 1 1711881"/>
                <a:gd name="f13" fmla="*/ f4 1 1711881"/>
                <a:gd name="f14" fmla="+- f6 0 f5"/>
                <a:gd name="f15" fmla="*/ f11 f0 1"/>
                <a:gd name="f16" fmla="*/ f14 1 1711881"/>
                <a:gd name="f17" fmla="*/ 0 f14 1"/>
                <a:gd name="f18" fmla="*/ 285319 f14 1"/>
                <a:gd name="f19" fmla="*/ 1426562 f14 1"/>
                <a:gd name="f20" fmla="*/ 1711881 f14 1"/>
                <a:gd name="f21" fmla="*/ f15 1 f2"/>
                <a:gd name="f22" fmla="*/ f17 1 1711881"/>
                <a:gd name="f23" fmla="*/ f18 1 1711881"/>
                <a:gd name="f24" fmla="*/ f19 1 1711881"/>
                <a:gd name="f25" fmla="*/ f20 1 1711881"/>
                <a:gd name="f26" fmla="*/ f5 1 f16"/>
                <a:gd name="f27" fmla="*/ f6 1 f16"/>
                <a:gd name="f28" fmla="+- f21 0 f1"/>
                <a:gd name="f29" fmla="*/ f22 1 f16"/>
                <a:gd name="f30" fmla="*/ f23 1 f16"/>
                <a:gd name="f31" fmla="*/ f24 1 f16"/>
                <a:gd name="f32" fmla="*/ f25 1 f16"/>
                <a:gd name="f33" fmla="*/ f26 f12 1"/>
                <a:gd name="f34" fmla="*/ f27 f12 1"/>
                <a:gd name="f35" fmla="*/ f27 f13 1"/>
                <a:gd name="f36" fmla="*/ f26 f13 1"/>
                <a:gd name="f37" fmla="*/ f29 f12 1"/>
                <a:gd name="f38" fmla="*/ f30 f13 1"/>
                <a:gd name="f39" fmla="*/ f30 f12 1"/>
                <a:gd name="f40" fmla="*/ f29 f13 1"/>
                <a:gd name="f41" fmla="*/ f31 f12 1"/>
                <a:gd name="f42" fmla="*/ f32 f12 1"/>
                <a:gd name="f43" fmla="*/ f31 f13 1"/>
                <a:gd name="f44" fmla="*/ f32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7" y="f38"/>
                </a:cxn>
                <a:cxn ang="f28">
                  <a:pos x="f39" y="f40"/>
                </a:cxn>
                <a:cxn ang="f28">
                  <a:pos x="f41" y="f40"/>
                </a:cxn>
                <a:cxn ang="f28">
                  <a:pos x="f42" y="f38"/>
                </a:cxn>
                <a:cxn ang="f28">
                  <a:pos x="f42" y="f43"/>
                </a:cxn>
                <a:cxn ang="f28">
                  <a:pos x="f41" y="f44"/>
                </a:cxn>
                <a:cxn ang="f28">
                  <a:pos x="f39" y="f44"/>
                </a:cxn>
                <a:cxn ang="f28">
                  <a:pos x="f37" y="f43"/>
                </a:cxn>
                <a:cxn ang="f28">
                  <a:pos x="f37" y="f38"/>
                </a:cxn>
              </a:cxnLst>
              <a:rect l="f33" t="f36" r="f34" b="f35"/>
              <a:pathLst>
                <a:path w="1711881" h="1711881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lnTo>
                    <a:pt x="f9" y="f5"/>
                  </a:lnTo>
                  <a:cubicBezTo>
                    <a:pt x="f10" y="f5"/>
                    <a:pt x="f6" y="f8"/>
                    <a:pt x="f6" y="f7"/>
                  </a:cubicBezTo>
                  <a:lnTo>
                    <a:pt x="f6" y="f9"/>
                  </a:lnTo>
                  <a:cubicBezTo>
                    <a:pt x="f6" y="f10"/>
                    <a:pt x="f10" y="f6"/>
                    <a:pt x="f9" y="f6"/>
                  </a:cubicBezTo>
                  <a:lnTo>
                    <a:pt x="f7" y="f6"/>
                  </a:lnTo>
                  <a:cubicBezTo>
                    <a:pt x="f8" y="f6"/>
                    <a:pt x="f5" y="f10"/>
                    <a:pt x="f5" y="f9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174961" tIns="174961" rIns="174961" bIns="174961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 smtClean="0">
                  <a:solidFill>
                    <a:srgbClr val="FFFFFF"/>
                  </a:solidFill>
                  <a:latin typeface="Times New Roman" pitchFamily="18"/>
                  <a:ea typeface="Arial Unicode MS" pitchFamily="2"/>
                  <a:cs typeface="Times New Roman" pitchFamily="18"/>
                </a:rPr>
                <a:t>Д. </a:t>
              </a:r>
              <a:r>
                <a:rPr lang="ru-RU" sz="2000" kern="0" dirty="0" err="1" smtClean="0">
                  <a:solidFill>
                    <a:srgbClr val="FFFFFF"/>
                  </a:solidFill>
                  <a:latin typeface="Times New Roman" pitchFamily="18"/>
                  <a:ea typeface="Arial Unicode MS" pitchFamily="2"/>
                  <a:cs typeface="Times New Roman" pitchFamily="18"/>
                </a:rPr>
                <a:t>Хаймз</a:t>
              </a:r>
              <a:endParaRPr lang="ru-RU" sz="2000" b="0" i="0" u="none" strike="noStrike" kern="1200" cap="none" spc="0" baseline="0" dirty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8805955" y="3848755"/>
              <a:ext cx="1711802" cy="171180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11881"/>
                <a:gd name="f7" fmla="val 285319"/>
                <a:gd name="f8" fmla="val 127742"/>
                <a:gd name="f9" fmla="val 1426562"/>
                <a:gd name="f10" fmla="val 1584139"/>
                <a:gd name="f11" fmla="+- 0 0 0"/>
                <a:gd name="f12" fmla="*/ f3 1 1711881"/>
                <a:gd name="f13" fmla="*/ f4 1 1711881"/>
                <a:gd name="f14" fmla="+- f6 0 f5"/>
                <a:gd name="f15" fmla="*/ f11 f0 1"/>
                <a:gd name="f16" fmla="*/ f14 1 1711881"/>
                <a:gd name="f17" fmla="*/ 0 f14 1"/>
                <a:gd name="f18" fmla="*/ 285319 f14 1"/>
                <a:gd name="f19" fmla="*/ 1426562 f14 1"/>
                <a:gd name="f20" fmla="*/ 1711881 f14 1"/>
                <a:gd name="f21" fmla="*/ f15 1 f2"/>
                <a:gd name="f22" fmla="*/ f17 1 1711881"/>
                <a:gd name="f23" fmla="*/ f18 1 1711881"/>
                <a:gd name="f24" fmla="*/ f19 1 1711881"/>
                <a:gd name="f25" fmla="*/ f20 1 1711881"/>
                <a:gd name="f26" fmla="*/ f5 1 f16"/>
                <a:gd name="f27" fmla="*/ f6 1 f16"/>
                <a:gd name="f28" fmla="+- f21 0 f1"/>
                <a:gd name="f29" fmla="*/ f22 1 f16"/>
                <a:gd name="f30" fmla="*/ f23 1 f16"/>
                <a:gd name="f31" fmla="*/ f24 1 f16"/>
                <a:gd name="f32" fmla="*/ f25 1 f16"/>
                <a:gd name="f33" fmla="*/ f26 f12 1"/>
                <a:gd name="f34" fmla="*/ f27 f12 1"/>
                <a:gd name="f35" fmla="*/ f27 f13 1"/>
                <a:gd name="f36" fmla="*/ f26 f13 1"/>
                <a:gd name="f37" fmla="*/ f29 f12 1"/>
                <a:gd name="f38" fmla="*/ f30 f13 1"/>
                <a:gd name="f39" fmla="*/ f30 f12 1"/>
                <a:gd name="f40" fmla="*/ f29 f13 1"/>
                <a:gd name="f41" fmla="*/ f31 f12 1"/>
                <a:gd name="f42" fmla="*/ f32 f12 1"/>
                <a:gd name="f43" fmla="*/ f31 f13 1"/>
                <a:gd name="f44" fmla="*/ f32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7" y="f38"/>
                </a:cxn>
                <a:cxn ang="f28">
                  <a:pos x="f39" y="f40"/>
                </a:cxn>
                <a:cxn ang="f28">
                  <a:pos x="f41" y="f40"/>
                </a:cxn>
                <a:cxn ang="f28">
                  <a:pos x="f42" y="f38"/>
                </a:cxn>
                <a:cxn ang="f28">
                  <a:pos x="f42" y="f43"/>
                </a:cxn>
                <a:cxn ang="f28">
                  <a:pos x="f41" y="f44"/>
                </a:cxn>
                <a:cxn ang="f28">
                  <a:pos x="f39" y="f44"/>
                </a:cxn>
                <a:cxn ang="f28">
                  <a:pos x="f37" y="f43"/>
                </a:cxn>
                <a:cxn ang="f28">
                  <a:pos x="f37" y="f38"/>
                </a:cxn>
              </a:cxnLst>
              <a:rect l="f33" t="f36" r="f34" b="f35"/>
              <a:pathLst>
                <a:path w="1711881" h="1711881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lnTo>
                    <a:pt x="f9" y="f5"/>
                  </a:lnTo>
                  <a:cubicBezTo>
                    <a:pt x="f10" y="f5"/>
                    <a:pt x="f6" y="f8"/>
                    <a:pt x="f6" y="f7"/>
                  </a:cubicBezTo>
                  <a:lnTo>
                    <a:pt x="f6" y="f9"/>
                  </a:lnTo>
                  <a:cubicBezTo>
                    <a:pt x="f6" y="f10"/>
                    <a:pt x="f10" y="f6"/>
                    <a:pt x="f9" y="f6"/>
                  </a:cubicBezTo>
                  <a:lnTo>
                    <a:pt x="f7" y="f6"/>
                  </a:lnTo>
                  <a:cubicBezTo>
                    <a:pt x="f8" y="f6"/>
                    <a:pt x="f5" y="f10"/>
                    <a:pt x="f5" y="f9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174961" tIns="174961" rIns="174961" bIns="174961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400" b="0" i="0" u="none" strike="noStrike" kern="1200" cap="none" spc="0" baseline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и многие другие	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хема 2"/>
          <p:cNvGrpSpPr/>
          <p:nvPr/>
        </p:nvGrpSpPr>
        <p:grpSpPr>
          <a:xfrm>
            <a:off x="1091519" y="524161"/>
            <a:ext cx="10131479" cy="5035317"/>
            <a:chOff x="1091519" y="524161"/>
            <a:chExt cx="10131479" cy="5035317"/>
          </a:xfrm>
        </p:grpSpPr>
        <p:sp>
          <p:nvSpPr>
            <p:cNvPr id="3" name="Прямоугольник 2"/>
            <p:cNvSpPr/>
            <p:nvPr/>
          </p:nvSpPr>
          <p:spPr>
            <a:xfrm rot="5400013">
              <a:off x="2093532" y="1839421"/>
              <a:ext cx="2568238" cy="404996"/>
            </a:xfrm>
            <a:prstGeom prst="rect">
              <a:avLst/>
            </a:prstGeom>
            <a:solidFill>
              <a:srgbClr val="B5CBE7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1149117" y="524161"/>
              <a:ext cx="4502158" cy="89856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502027"/>
                <a:gd name="f7" fmla="val 898586"/>
                <a:gd name="f8" fmla="val 89859"/>
                <a:gd name="f9" fmla="val 40231"/>
                <a:gd name="f10" fmla="val 4412168"/>
                <a:gd name="f11" fmla="val 4461796"/>
                <a:gd name="f12" fmla="val 808727"/>
                <a:gd name="f13" fmla="val 858355"/>
                <a:gd name="f14" fmla="+- 0 0 0"/>
                <a:gd name="f15" fmla="*/ f3 1 4502027"/>
                <a:gd name="f16" fmla="*/ f4 1 898586"/>
                <a:gd name="f17" fmla="+- f7 0 f5"/>
                <a:gd name="f18" fmla="+- f6 0 f5"/>
                <a:gd name="f19" fmla="*/ f14 f0 1"/>
                <a:gd name="f20" fmla="*/ f18 1 4502027"/>
                <a:gd name="f21" fmla="*/ f17 1 898586"/>
                <a:gd name="f22" fmla="*/ 0 f18 1"/>
                <a:gd name="f23" fmla="*/ 89859 f17 1"/>
                <a:gd name="f24" fmla="*/ 89859 f18 1"/>
                <a:gd name="f25" fmla="*/ 0 f17 1"/>
                <a:gd name="f26" fmla="*/ 4412168 f18 1"/>
                <a:gd name="f27" fmla="*/ 4502027 f18 1"/>
                <a:gd name="f28" fmla="*/ 808727 f17 1"/>
                <a:gd name="f29" fmla="*/ 898586 f17 1"/>
                <a:gd name="f30" fmla="*/ f19 1 f2"/>
                <a:gd name="f31" fmla="*/ f22 1 4502027"/>
                <a:gd name="f32" fmla="*/ f23 1 898586"/>
                <a:gd name="f33" fmla="*/ f24 1 4502027"/>
                <a:gd name="f34" fmla="*/ f25 1 898586"/>
                <a:gd name="f35" fmla="*/ f26 1 4502027"/>
                <a:gd name="f36" fmla="*/ f27 1 4502027"/>
                <a:gd name="f37" fmla="*/ f28 1 898586"/>
                <a:gd name="f38" fmla="*/ f29 1 898586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4502027" h="898586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125281" tIns="125281" rIns="125281" bIns="125281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600" b="1" i="0" u="none" strike="noStrike" kern="1200" cap="none" spc="0" baseline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Теоретическая значимость: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 rot="16144193" flipH="1">
              <a:off x="3828291" y="3325709"/>
              <a:ext cx="1099437" cy="404640"/>
            </a:xfrm>
            <a:prstGeom prst="rect">
              <a:avLst/>
            </a:prstGeom>
            <a:solidFill>
              <a:srgbClr val="B5CBE7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1091519" y="2858396"/>
              <a:ext cx="4502158" cy="27010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502027"/>
                <a:gd name="f7" fmla="val 2701216"/>
                <a:gd name="f8" fmla="val 270122"/>
                <a:gd name="f9" fmla="val 120938"/>
                <a:gd name="f10" fmla="val 4231905"/>
                <a:gd name="f11" fmla="val 4381089"/>
                <a:gd name="f12" fmla="val 2431094"/>
                <a:gd name="f13" fmla="val 2580278"/>
                <a:gd name="f14" fmla="+- 0 0 0"/>
                <a:gd name="f15" fmla="*/ f3 1 4502027"/>
                <a:gd name="f16" fmla="*/ f4 1 2701216"/>
                <a:gd name="f17" fmla="+- f7 0 f5"/>
                <a:gd name="f18" fmla="+- f6 0 f5"/>
                <a:gd name="f19" fmla="*/ f14 f0 1"/>
                <a:gd name="f20" fmla="*/ f18 1 4502027"/>
                <a:gd name="f21" fmla="*/ f17 1 2701216"/>
                <a:gd name="f22" fmla="*/ 0 f18 1"/>
                <a:gd name="f23" fmla="*/ 270122 f17 1"/>
                <a:gd name="f24" fmla="*/ 270122 f18 1"/>
                <a:gd name="f25" fmla="*/ 0 f17 1"/>
                <a:gd name="f26" fmla="*/ 4231905 f18 1"/>
                <a:gd name="f27" fmla="*/ 4502027 f18 1"/>
                <a:gd name="f28" fmla="*/ 2431094 f17 1"/>
                <a:gd name="f29" fmla="*/ 2701216 f17 1"/>
                <a:gd name="f30" fmla="*/ f19 1 f2"/>
                <a:gd name="f31" fmla="*/ f22 1 4502027"/>
                <a:gd name="f32" fmla="*/ f23 1 2701216"/>
                <a:gd name="f33" fmla="*/ f24 1 4502027"/>
                <a:gd name="f34" fmla="*/ f25 1 2701216"/>
                <a:gd name="f35" fmla="*/ f26 1 4502027"/>
                <a:gd name="f36" fmla="*/ f27 1 4502027"/>
                <a:gd name="f37" fmla="*/ f28 1 2701216"/>
                <a:gd name="f38" fmla="*/ f29 1 2701216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4502027" h="2701216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178198" tIns="178198" rIns="178198" bIns="178198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600" b="0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Выделение основных компонентов содержания профессиональных компетенций учителя иностранного языка</a:t>
              </a:r>
              <a:endParaRPr lang="ru-RU" sz="2600" b="0" i="0" u="none" strike="noStrike" kern="1200" cap="none" spc="0" baseline="0" dirty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 rot="5400013">
              <a:off x="7142162" y="2392743"/>
              <a:ext cx="3211921" cy="404996"/>
            </a:xfrm>
            <a:prstGeom prst="rect">
              <a:avLst/>
            </a:prstGeom>
            <a:solidFill>
              <a:srgbClr val="B5CBE7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6652077" y="543235"/>
              <a:ext cx="4478758" cy="89531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478617"/>
                <a:gd name="f7" fmla="val 895237"/>
                <a:gd name="f8" fmla="val 89524"/>
                <a:gd name="f9" fmla="val 40081"/>
                <a:gd name="f10" fmla="val 4389093"/>
                <a:gd name="f11" fmla="val 4438536"/>
                <a:gd name="f12" fmla="val 805713"/>
                <a:gd name="f13" fmla="val 855156"/>
                <a:gd name="f14" fmla="+- 0 0 0"/>
                <a:gd name="f15" fmla="*/ f3 1 4478617"/>
                <a:gd name="f16" fmla="*/ f4 1 895237"/>
                <a:gd name="f17" fmla="+- f7 0 f5"/>
                <a:gd name="f18" fmla="+- f6 0 f5"/>
                <a:gd name="f19" fmla="*/ f14 f0 1"/>
                <a:gd name="f20" fmla="*/ f18 1 4478617"/>
                <a:gd name="f21" fmla="*/ f17 1 895237"/>
                <a:gd name="f22" fmla="*/ 0 f18 1"/>
                <a:gd name="f23" fmla="*/ 89524 f17 1"/>
                <a:gd name="f24" fmla="*/ 89524 f18 1"/>
                <a:gd name="f25" fmla="*/ 0 f17 1"/>
                <a:gd name="f26" fmla="*/ 4389093 f18 1"/>
                <a:gd name="f27" fmla="*/ 4478617 f18 1"/>
                <a:gd name="f28" fmla="*/ 805713 f17 1"/>
                <a:gd name="f29" fmla="*/ 895237 f17 1"/>
                <a:gd name="f30" fmla="*/ f19 1 f2"/>
                <a:gd name="f31" fmla="*/ f22 1 4478617"/>
                <a:gd name="f32" fmla="*/ f23 1 895237"/>
                <a:gd name="f33" fmla="*/ f24 1 4478617"/>
                <a:gd name="f34" fmla="*/ f25 1 895237"/>
                <a:gd name="f35" fmla="*/ f26 1 4478617"/>
                <a:gd name="f36" fmla="*/ f27 1 4478617"/>
                <a:gd name="f37" fmla="*/ f28 1 895237"/>
                <a:gd name="f38" fmla="*/ f29 1 895237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4478617" h="895237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125281" tIns="125281" rIns="125281" bIns="125281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600" b="1" i="0" u="none" strike="noStrike" kern="1200" cap="none" spc="0" baseline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Практическая значимость: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6720840" y="2851556"/>
              <a:ext cx="4502158" cy="27010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502027"/>
                <a:gd name="f7" fmla="val 2701216"/>
                <a:gd name="f8" fmla="val 270122"/>
                <a:gd name="f9" fmla="val 120938"/>
                <a:gd name="f10" fmla="val 4231905"/>
                <a:gd name="f11" fmla="val 4381089"/>
                <a:gd name="f12" fmla="val 2431094"/>
                <a:gd name="f13" fmla="val 2580278"/>
                <a:gd name="f14" fmla="+- 0 0 0"/>
                <a:gd name="f15" fmla="*/ f3 1 4502027"/>
                <a:gd name="f16" fmla="*/ f4 1 2701216"/>
                <a:gd name="f17" fmla="+- f7 0 f5"/>
                <a:gd name="f18" fmla="+- f6 0 f5"/>
                <a:gd name="f19" fmla="*/ f14 f0 1"/>
                <a:gd name="f20" fmla="*/ f18 1 4502027"/>
                <a:gd name="f21" fmla="*/ f17 1 2701216"/>
                <a:gd name="f22" fmla="*/ 0 f18 1"/>
                <a:gd name="f23" fmla="*/ 270122 f17 1"/>
                <a:gd name="f24" fmla="*/ 270122 f18 1"/>
                <a:gd name="f25" fmla="*/ 0 f17 1"/>
                <a:gd name="f26" fmla="*/ 4231905 f18 1"/>
                <a:gd name="f27" fmla="*/ 4502027 f18 1"/>
                <a:gd name="f28" fmla="*/ 2431094 f17 1"/>
                <a:gd name="f29" fmla="*/ 2701216 f17 1"/>
                <a:gd name="f30" fmla="*/ f19 1 f2"/>
                <a:gd name="f31" fmla="*/ f22 1 4502027"/>
                <a:gd name="f32" fmla="*/ f23 1 2701216"/>
                <a:gd name="f33" fmla="*/ f24 1 4502027"/>
                <a:gd name="f34" fmla="*/ f25 1 2701216"/>
                <a:gd name="f35" fmla="*/ f26 1 4502027"/>
                <a:gd name="f36" fmla="*/ f27 1 4502027"/>
                <a:gd name="f37" fmla="*/ f28 1 2701216"/>
                <a:gd name="f38" fmla="*/ f29 1 2701216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4502027" h="2701216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  <a:prstDash val="solid"/>
            </a:ln>
          </p:spPr>
          <p:txBody>
            <a:bodyPr vert="horz" wrap="square" lIns="178198" tIns="178198" rIns="178198" bIns="178198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600" b="0" i="0" u="none" strike="noStrike" kern="0" cap="none" spc="0" baseline="0" dirty="0" smtClean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В качестве апробации</a:t>
              </a:r>
              <a:r>
                <a:rPr lang="ru-RU" sz="2600" b="0" i="0" u="none" strike="noStrike" kern="0" cap="none" spc="0" dirty="0" smtClean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 мы взяли урок английского языка в школе на тему «Количественные числительные»</a:t>
              </a:r>
              <a:endParaRPr lang="ru-RU" sz="2600" b="0" i="0" u="none" strike="noStrike" kern="1200" cap="none" spc="0" baseline="0" dirty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хема 3"/>
          <p:cNvGrpSpPr/>
          <p:nvPr/>
        </p:nvGrpSpPr>
        <p:grpSpPr>
          <a:xfrm>
            <a:off x="751682" y="879479"/>
            <a:ext cx="10686958" cy="2397236"/>
            <a:chOff x="751682" y="879479"/>
            <a:chExt cx="10686958" cy="2397236"/>
          </a:xfrm>
        </p:grpSpPr>
        <p:sp>
          <p:nvSpPr>
            <p:cNvPr id="3" name="Полилиния 2"/>
            <p:cNvSpPr/>
            <p:nvPr/>
          </p:nvSpPr>
          <p:spPr>
            <a:xfrm>
              <a:off x="2414884" y="999535"/>
              <a:ext cx="9023756" cy="21571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023702"/>
                <a:gd name="f7" fmla="val 2156969"/>
                <a:gd name="f8" fmla="+- 0 0 0"/>
                <a:gd name="f9" fmla="*/ f3 1 9023702"/>
                <a:gd name="f10" fmla="*/ f4 1 2156969"/>
                <a:gd name="f11" fmla="+- f7 0 f5"/>
                <a:gd name="f12" fmla="+- f6 0 f5"/>
                <a:gd name="f13" fmla="*/ f8 f0 1"/>
                <a:gd name="f14" fmla="*/ f12 1 9023702"/>
                <a:gd name="f15" fmla="*/ f11 1 2156969"/>
                <a:gd name="f16" fmla="*/ 0 f12 1"/>
                <a:gd name="f17" fmla="*/ 0 f11 1"/>
                <a:gd name="f18" fmla="*/ 9023702 f12 1"/>
                <a:gd name="f19" fmla="*/ 2156969 f11 1"/>
                <a:gd name="f20" fmla="*/ f13 1 f2"/>
                <a:gd name="f21" fmla="*/ f16 1 9023702"/>
                <a:gd name="f22" fmla="*/ f17 1 2156969"/>
                <a:gd name="f23" fmla="*/ f18 1 9023702"/>
                <a:gd name="f24" fmla="*/ f19 1 2156969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9023702" h="2156969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D2DEEF">
                <a:alpha val="90000"/>
              </a:srgbClr>
            </a:solidFill>
            <a:ln w="12600">
              <a:solidFill>
                <a:srgbClr val="D2DEEF">
                  <a:alpha val="90000"/>
                </a:srgbClr>
              </a:solidFill>
              <a:prstDash val="solid"/>
              <a:miter/>
            </a:ln>
          </p:spPr>
          <p:txBody>
            <a:bodyPr vert="horz" wrap="square" lIns="1443956" tIns="170636" rIns="170636" bIns="170636" anchor="ctr" anchorCtr="0" compatLnSpc="0"/>
            <a:lstStyle/>
            <a:p>
              <a:pPr lvl="0">
                <a:lnSpc>
                  <a:spcPct val="90000"/>
                </a:lnSpc>
                <a:spcAft>
                  <a:spcPts val="10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чителя </a:t>
              </a: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иностранного языка выражает готовность и способность </a:t>
              </a: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осуществлять </a:t>
              </a: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свою профессиональную деятельность, реализуя цели обучения с учетом современных социальных требований</a:t>
              </a:r>
              <a:endPara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Arial Unicode MS" pitchFamily="2"/>
                <a:cs typeface="Times New Roman" panose="02020603050405020304" pitchFamily="18" charset="0"/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751682" y="879479"/>
              <a:ext cx="3025438" cy="239723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025613"/>
                <a:gd name="f7" fmla="val 2397233"/>
                <a:gd name="f8" fmla="val 1198617"/>
                <a:gd name="f9" fmla="val 536639"/>
                <a:gd name="f10" fmla="val 677307"/>
                <a:gd name="f11" fmla="val 1512807"/>
                <a:gd name="f12" fmla="val 2348307"/>
                <a:gd name="f13" fmla="val 3025614"/>
                <a:gd name="f14" fmla="val 1860595"/>
                <a:gd name="f15" fmla="val 2397234"/>
                <a:gd name="f16" fmla="+- 0 0 0"/>
                <a:gd name="f17" fmla="*/ f3 1 3025613"/>
                <a:gd name="f18" fmla="*/ f4 1 2397233"/>
                <a:gd name="f19" fmla="+- f7 0 f5"/>
                <a:gd name="f20" fmla="+- f6 0 f5"/>
                <a:gd name="f21" fmla="*/ f16 f0 1"/>
                <a:gd name="f22" fmla="*/ f20 1 3025613"/>
                <a:gd name="f23" fmla="*/ f19 1 2397233"/>
                <a:gd name="f24" fmla="*/ 0 f20 1"/>
                <a:gd name="f25" fmla="*/ 1198617 f19 1"/>
                <a:gd name="f26" fmla="*/ 1512807 f20 1"/>
                <a:gd name="f27" fmla="*/ 0 f19 1"/>
                <a:gd name="f28" fmla="*/ 3025614 f20 1"/>
                <a:gd name="f29" fmla="*/ 2397234 f19 1"/>
                <a:gd name="f30" fmla="*/ f21 1 f2"/>
                <a:gd name="f31" fmla="*/ f24 1 3025613"/>
                <a:gd name="f32" fmla="*/ f25 1 2397233"/>
                <a:gd name="f33" fmla="*/ f26 1 3025613"/>
                <a:gd name="f34" fmla="*/ f27 1 2397233"/>
                <a:gd name="f35" fmla="*/ f28 1 3025613"/>
                <a:gd name="f36" fmla="*/ f29 1 2397233"/>
                <a:gd name="f37" fmla="*/ f5 1 f22"/>
                <a:gd name="f38" fmla="*/ f6 1 f22"/>
                <a:gd name="f39" fmla="*/ f5 1 f23"/>
                <a:gd name="f40" fmla="*/ f7 1 f23"/>
                <a:gd name="f41" fmla="+- f30 0 f1"/>
                <a:gd name="f42" fmla="*/ f31 1 f22"/>
                <a:gd name="f43" fmla="*/ f32 1 f23"/>
                <a:gd name="f44" fmla="*/ f33 1 f22"/>
                <a:gd name="f45" fmla="*/ f34 1 f23"/>
                <a:gd name="f46" fmla="*/ f35 1 f22"/>
                <a:gd name="f47" fmla="*/ f36 1 f23"/>
                <a:gd name="f48" fmla="*/ f37 f17 1"/>
                <a:gd name="f49" fmla="*/ f38 f17 1"/>
                <a:gd name="f50" fmla="*/ f40 f18 1"/>
                <a:gd name="f51" fmla="*/ f39 f18 1"/>
                <a:gd name="f52" fmla="*/ f42 f17 1"/>
                <a:gd name="f53" fmla="*/ f43 f18 1"/>
                <a:gd name="f54" fmla="*/ f44 f17 1"/>
                <a:gd name="f55" fmla="*/ f45 f18 1"/>
                <a:gd name="f56" fmla="*/ f46 f17 1"/>
                <a:gd name="f57" fmla="*/ f47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2" y="f53"/>
                </a:cxn>
                <a:cxn ang="f41">
                  <a:pos x="f54" y="f55"/>
                </a:cxn>
                <a:cxn ang="f41">
                  <a:pos x="f56" y="f53"/>
                </a:cxn>
                <a:cxn ang="f41">
                  <a:pos x="f54" y="f57"/>
                </a:cxn>
                <a:cxn ang="f41">
                  <a:pos x="f52" y="f53"/>
                </a:cxn>
              </a:cxnLst>
              <a:rect l="f48" t="f51" r="f49" b="f50"/>
              <a:pathLst>
                <a:path w="3025613" h="2397233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13" y="f9"/>
                    <a:pt x="f13" y="f8"/>
                  </a:cubicBezTo>
                  <a:cubicBezTo>
                    <a:pt x="f13" y="f14"/>
                    <a:pt x="f12" y="f15"/>
                    <a:pt x="f11" y="f15"/>
                  </a:cubicBezTo>
                  <a:cubicBezTo>
                    <a:pt x="f10" y="f15"/>
                    <a:pt x="f5" y="f14"/>
                    <a:pt x="f5" y="f8"/>
                  </a:cubicBezTo>
                  <a:close/>
                </a:path>
              </a:pathLst>
            </a:custGeom>
            <a:solidFill>
              <a:srgbClr val="0066CC"/>
            </a:solidFill>
            <a:ln w="12600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443154" tIns="351001" rIns="443154" bIns="351001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b="1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Профессиональная компетентность</a:t>
              </a:r>
              <a:endParaRPr lang="ru-RU" b="1" i="0" u="none" strike="noStrike" kern="1200" cap="none" spc="0" baseline="0" dirty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</p:grpSp>
      <p:grpSp>
        <p:nvGrpSpPr>
          <p:cNvPr id="5" name="Схема 4"/>
          <p:cNvGrpSpPr/>
          <p:nvPr/>
        </p:nvGrpSpPr>
        <p:grpSpPr>
          <a:xfrm>
            <a:off x="857158" y="4063140"/>
            <a:ext cx="10581482" cy="2016361"/>
            <a:chOff x="857158" y="4063140"/>
            <a:chExt cx="10581482" cy="2016361"/>
          </a:xfrm>
        </p:grpSpPr>
        <p:sp>
          <p:nvSpPr>
            <p:cNvPr id="6" name="Полилиния 5"/>
            <p:cNvSpPr/>
            <p:nvPr/>
          </p:nvSpPr>
          <p:spPr>
            <a:xfrm>
              <a:off x="2849041" y="4163400"/>
              <a:ext cx="8589599" cy="181584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589442"/>
                <a:gd name="f7" fmla="val 1815985"/>
                <a:gd name="f8" fmla="+- 0 0 0"/>
                <a:gd name="f9" fmla="*/ f3 1 8589442"/>
                <a:gd name="f10" fmla="*/ f4 1 1815985"/>
                <a:gd name="f11" fmla="+- f7 0 f5"/>
                <a:gd name="f12" fmla="+- f6 0 f5"/>
                <a:gd name="f13" fmla="*/ f8 f0 1"/>
                <a:gd name="f14" fmla="*/ f12 1 8589442"/>
                <a:gd name="f15" fmla="*/ f11 1 1815985"/>
                <a:gd name="f16" fmla="*/ 0 f12 1"/>
                <a:gd name="f17" fmla="*/ 0 f11 1"/>
                <a:gd name="f18" fmla="*/ 8589442 f12 1"/>
                <a:gd name="f19" fmla="*/ 1815985 f11 1"/>
                <a:gd name="f20" fmla="*/ f13 1 f2"/>
                <a:gd name="f21" fmla="*/ f16 1 8589442"/>
                <a:gd name="f22" fmla="*/ f17 1 1815985"/>
                <a:gd name="f23" fmla="*/ f18 1 8589442"/>
                <a:gd name="f24" fmla="*/ f19 1 181598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8589442" h="181598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D2DEEF">
                <a:alpha val="90000"/>
              </a:srgbClr>
            </a:solidFill>
            <a:ln w="12600">
              <a:solidFill>
                <a:srgbClr val="D2DEEF">
                  <a:alpha val="90000"/>
                </a:srgbClr>
              </a:solidFill>
              <a:prstDash val="solid"/>
              <a:miter/>
            </a:ln>
          </p:spPr>
          <p:txBody>
            <a:bodyPr vert="horz" wrap="square" lIns="1374480" tIns="170636" rIns="170636" bIns="170636" anchor="ctr" anchorCtr="0" compatLnSpc="0"/>
            <a:lstStyle/>
            <a:p>
              <a:pPr marL="0" marR="0" lvl="0" indent="0" algn="l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рофессиональной компетентности </a:t>
              </a: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учителя </a:t>
              </a: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иностранных языков </a:t>
              </a: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как </a:t>
              </a: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совокупности </a:t>
              </a: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профессионально-педагогических компетенций предполагает  наличие </a:t>
              </a:r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 </a:t>
              </a: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основных компонентов:</a:t>
              </a:r>
            </a:p>
            <a:p>
              <a:pPr marL="0" marR="0" lvl="0" indent="0" algn="l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857158" y="4063140"/>
              <a:ext cx="2919962" cy="201636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919833"/>
                <a:gd name="f7" fmla="val 2016208"/>
                <a:gd name="f8" fmla="val 1008104"/>
                <a:gd name="f9" fmla="val 451344"/>
                <a:gd name="f10" fmla="val 653627"/>
                <a:gd name="f11" fmla="val 1459917"/>
                <a:gd name="f12" fmla="val 2266207"/>
                <a:gd name="f13" fmla="val 2919834"/>
                <a:gd name="f14" fmla="val 1564864"/>
                <a:gd name="f15" fmla="+- 0 0 0"/>
                <a:gd name="f16" fmla="*/ f3 1 2919833"/>
                <a:gd name="f17" fmla="*/ f4 1 2016208"/>
                <a:gd name="f18" fmla="+- f7 0 f5"/>
                <a:gd name="f19" fmla="+- f6 0 f5"/>
                <a:gd name="f20" fmla="*/ f15 f0 1"/>
                <a:gd name="f21" fmla="*/ f19 1 2919833"/>
                <a:gd name="f22" fmla="*/ f18 1 2016208"/>
                <a:gd name="f23" fmla="*/ 0 f19 1"/>
                <a:gd name="f24" fmla="*/ 1008104 f18 1"/>
                <a:gd name="f25" fmla="*/ 1459917 f19 1"/>
                <a:gd name="f26" fmla="*/ 0 f18 1"/>
                <a:gd name="f27" fmla="*/ 2919834 f19 1"/>
                <a:gd name="f28" fmla="*/ 2016208 f18 1"/>
                <a:gd name="f29" fmla="*/ f20 1 f2"/>
                <a:gd name="f30" fmla="*/ f23 1 2919833"/>
                <a:gd name="f31" fmla="*/ f24 1 2016208"/>
                <a:gd name="f32" fmla="*/ f25 1 2919833"/>
                <a:gd name="f33" fmla="*/ f26 1 2016208"/>
                <a:gd name="f34" fmla="*/ f27 1 2919833"/>
                <a:gd name="f35" fmla="*/ f28 1 2016208"/>
                <a:gd name="f36" fmla="*/ f5 1 f21"/>
                <a:gd name="f37" fmla="*/ f6 1 f21"/>
                <a:gd name="f38" fmla="*/ f5 1 f22"/>
                <a:gd name="f39" fmla="*/ f7 1 f22"/>
                <a:gd name="f40" fmla="+- f29 0 f1"/>
                <a:gd name="f41" fmla="*/ f30 1 f21"/>
                <a:gd name="f42" fmla="*/ f31 1 f22"/>
                <a:gd name="f43" fmla="*/ f32 1 f21"/>
                <a:gd name="f44" fmla="*/ f33 1 f22"/>
                <a:gd name="f45" fmla="*/ f34 1 f21"/>
                <a:gd name="f46" fmla="*/ f35 1 f22"/>
                <a:gd name="f47" fmla="*/ f36 f16 1"/>
                <a:gd name="f48" fmla="*/ f37 f16 1"/>
                <a:gd name="f49" fmla="*/ f39 f17 1"/>
                <a:gd name="f50" fmla="*/ f38 f17 1"/>
                <a:gd name="f51" fmla="*/ f41 f16 1"/>
                <a:gd name="f52" fmla="*/ f42 f17 1"/>
                <a:gd name="f53" fmla="*/ f43 f16 1"/>
                <a:gd name="f54" fmla="*/ f44 f17 1"/>
                <a:gd name="f55" fmla="*/ f45 f16 1"/>
                <a:gd name="f56" fmla="*/ f46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0">
                  <a:pos x="f51" y="f52"/>
                </a:cxn>
                <a:cxn ang="f40">
                  <a:pos x="f53" y="f54"/>
                </a:cxn>
                <a:cxn ang="f40">
                  <a:pos x="f55" y="f52"/>
                </a:cxn>
                <a:cxn ang="f40">
                  <a:pos x="f53" y="f56"/>
                </a:cxn>
                <a:cxn ang="f40">
                  <a:pos x="f51" y="f52"/>
                </a:cxn>
              </a:cxnLst>
              <a:rect l="f47" t="f50" r="f48" b="f49"/>
              <a:pathLst>
                <a:path w="2919833" h="2016208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13" y="f9"/>
                    <a:pt x="f13" y="f8"/>
                  </a:cubicBezTo>
                  <a:cubicBezTo>
                    <a:pt x="f13" y="f14"/>
                    <a:pt x="f12" y="f7"/>
                    <a:pt x="f11" y="f7"/>
                  </a:cubicBezTo>
                  <a:cubicBezTo>
                    <a:pt x="f10" y="f7"/>
                    <a:pt x="f5" y="f14"/>
                    <a:pt x="f5" y="f8"/>
                  </a:cubicBezTo>
                  <a:close/>
                </a:path>
              </a:pathLst>
            </a:custGeom>
            <a:solidFill>
              <a:srgbClr val="0066CC"/>
            </a:solidFill>
            <a:ln w="12600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427683" tIns="295195" rIns="427683" bIns="295195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800" b="1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Сущность</a:t>
              </a:r>
              <a:endParaRPr lang="ru-RU" sz="2800" b="1" i="0" u="none" strike="noStrike" kern="1200" cap="none" spc="0" baseline="0" dirty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хема 3"/>
          <p:cNvGrpSpPr/>
          <p:nvPr/>
        </p:nvGrpSpPr>
        <p:grpSpPr>
          <a:xfrm>
            <a:off x="1143000" y="824038"/>
            <a:ext cx="10087202" cy="5290919"/>
            <a:chOff x="1143000" y="824038"/>
            <a:chExt cx="10087202" cy="5290919"/>
          </a:xfrm>
        </p:grpSpPr>
        <p:sp>
          <p:nvSpPr>
            <p:cNvPr id="3" name="Полилиния 2"/>
            <p:cNvSpPr/>
            <p:nvPr/>
          </p:nvSpPr>
          <p:spPr>
            <a:xfrm>
              <a:off x="1143000" y="824038"/>
              <a:ext cx="5043601" cy="264564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45569"/>
                <a:gd name="f7" fmla="val 5043487"/>
                <a:gd name="f8" fmla="val 5043486"/>
                <a:gd name="f9" fmla="val 840599"/>
                <a:gd name="f10" fmla="val 376349"/>
                <a:gd name="f11" fmla="val 103554"/>
                <a:gd name="f12" fmla="val 1"/>
                <a:gd name="f13" fmla="val 231294"/>
                <a:gd name="f14" fmla="+- 0 0 0"/>
                <a:gd name="f15" fmla="*/ f3 1 2645569"/>
                <a:gd name="f16" fmla="*/ f4 1 5043487"/>
                <a:gd name="f17" fmla="+- f7 0 f5"/>
                <a:gd name="f18" fmla="+- f6 0 f5"/>
                <a:gd name="f19" fmla="*/ f14 f0 1"/>
                <a:gd name="f20" fmla="*/ f18 1 2645569"/>
                <a:gd name="f21" fmla="*/ f17 1 5043487"/>
                <a:gd name="f22" fmla="*/ 0 f18 1"/>
                <a:gd name="f23" fmla="*/ 0 f17 1"/>
                <a:gd name="f24" fmla="*/ 2204632 f18 1"/>
                <a:gd name="f25" fmla="*/ 2645569 f18 1"/>
                <a:gd name="f26" fmla="*/ 440937 f17 1"/>
                <a:gd name="f27" fmla="*/ 5043487 f17 1"/>
                <a:gd name="f28" fmla="*/ f19 1 f2"/>
                <a:gd name="f29" fmla="*/ f22 1 2645569"/>
                <a:gd name="f30" fmla="*/ f23 1 5043487"/>
                <a:gd name="f31" fmla="*/ f24 1 2645569"/>
                <a:gd name="f32" fmla="*/ f25 1 2645569"/>
                <a:gd name="f33" fmla="*/ f26 1 5043487"/>
                <a:gd name="f34" fmla="*/ f27 1 5043487"/>
                <a:gd name="f35" fmla="*/ f5 1 f20"/>
                <a:gd name="f36" fmla="*/ f6 1 f20"/>
                <a:gd name="f37" fmla="*/ f5 1 f21"/>
                <a:gd name="f38" fmla="*/ f7 1 f21"/>
                <a:gd name="f39" fmla="+- f28 0 f1"/>
                <a:gd name="f40" fmla="*/ f29 1 f20"/>
                <a:gd name="f41" fmla="*/ f30 1 f21"/>
                <a:gd name="f42" fmla="*/ f31 1 f20"/>
                <a:gd name="f43" fmla="*/ f32 1 f20"/>
                <a:gd name="f44" fmla="*/ f33 1 f21"/>
                <a:gd name="f45" fmla="*/ f34 1 f21"/>
                <a:gd name="f46" fmla="*/ f35 f15 1"/>
                <a:gd name="f47" fmla="*/ f36 f15 1"/>
                <a:gd name="f48" fmla="*/ f38 f16 1"/>
                <a:gd name="f49" fmla="*/ f37 f16 1"/>
                <a:gd name="f50" fmla="*/ f40 f15 1"/>
                <a:gd name="f51" fmla="*/ f41 f16 1"/>
                <a:gd name="f52" fmla="*/ f42 f15 1"/>
                <a:gd name="f53" fmla="*/ f43 f15 1"/>
                <a:gd name="f54" fmla="*/ f44 f16 1"/>
                <a:gd name="f55" fmla="*/ f45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9">
                  <a:pos x="f50" y="f51"/>
                </a:cxn>
                <a:cxn ang="f39">
                  <a:pos x="f52" y="f51"/>
                </a:cxn>
                <a:cxn ang="f39">
                  <a:pos x="f53" y="f54"/>
                </a:cxn>
                <a:cxn ang="f39">
                  <a:pos x="f53" y="f55"/>
                </a:cxn>
                <a:cxn ang="f39">
                  <a:pos x="f50" y="f55"/>
                </a:cxn>
                <a:cxn ang="f39">
                  <a:pos x="f50" y="f51"/>
                </a:cxn>
              </a:cxnLst>
              <a:rect l="f46" t="f49" r="f47" b="f48"/>
              <a:pathLst>
                <a:path w="2645569" h="5043487">
                  <a:moveTo>
                    <a:pt x="f5" y="f8"/>
                  </a:moveTo>
                  <a:lnTo>
                    <a:pt x="f5" y="f9"/>
                  </a:lnTo>
                  <a:cubicBezTo>
                    <a:pt x="f5" y="f10"/>
                    <a:pt x="f11" y="f12"/>
                    <a:pt x="f13" y="f12"/>
                  </a:cubicBezTo>
                  <a:lnTo>
                    <a:pt x="f6" y="f12"/>
                  </a:lnTo>
                  <a:lnTo>
                    <a:pt x="f6" y="f8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00B0F0"/>
            </a:solidFill>
            <a:ln w="12600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206279" tIns="206279" rIns="206279" bIns="867601" anchor="ctr" anchorCtr="1" compatLnSpc="0"/>
            <a:lstStyle/>
            <a:p>
              <a:pPr lvl="0" algn="ctr">
                <a:lnSpc>
                  <a:spcPct val="90000"/>
                </a:lnSpc>
                <a:spcAft>
                  <a:spcPts val="12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600" dirty="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imes New Roman" pitchFamily="18"/>
                </a:rPr>
                <a:t>Информационная </a:t>
              </a:r>
              <a:r>
                <a:rPr lang="ru-RU" sz="2600" dirty="0" smtClean="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imes New Roman" pitchFamily="18"/>
                </a:rPr>
                <a:t>компетенция</a:t>
              </a:r>
              <a:endParaRPr lang="ru-RU" sz="2600" dirty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6186601" y="824038"/>
              <a:ext cx="5043601" cy="264564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043487"/>
                <a:gd name="f7" fmla="val 2645569"/>
                <a:gd name="f8" fmla="val 4602550"/>
                <a:gd name="f9" fmla="val 4846073"/>
                <a:gd name="f10" fmla="val 197414"/>
                <a:gd name="f11" fmla="val 440937"/>
                <a:gd name="f12" fmla="+- 0 0 0"/>
                <a:gd name="f13" fmla="*/ f3 1 5043487"/>
                <a:gd name="f14" fmla="*/ f4 1 2645569"/>
                <a:gd name="f15" fmla="+- f7 0 f5"/>
                <a:gd name="f16" fmla="+- f6 0 f5"/>
                <a:gd name="f17" fmla="*/ f12 f0 1"/>
                <a:gd name="f18" fmla="*/ f16 1 5043487"/>
                <a:gd name="f19" fmla="*/ f15 1 2645569"/>
                <a:gd name="f20" fmla="*/ 0 f16 1"/>
                <a:gd name="f21" fmla="*/ 0 f15 1"/>
                <a:gd name="f22" fmla="*/ 4602550 f16 1"/>
                <a:gd name="f23" fmla="*/ 5043487 f16 1"/>
                <a:gd name="f24" fmla="*/ 440937 f15 1"/>
                <a:gd name="f25" fmla="*/ 2645569 f15 1"/>
                <a:gd name="f26" fmla="*/ f17 1 f2"/>
                <a:gd name="f27" fmla="*/ f20 1 5043487"/>
                <a:gd name="f28" fmla="*/ f21 1 2645569"/>
                <a:gd name="f29" fmla="*/ f22 1 5043487"/>
                <a:gd name="f30" fmla="*/ f23 1 5043487"/>
                <a:gd name="f31" fmla="*/ f24 1 2645569"/>
                <a:gd name="f32" fmla="*/ f25 1 2645569"/>
                <a:gd name="f33" fmla="*/ f5 1 f18"/>
                <a:gd name="f34" fmla="*/ f6 1 f18"/>
                <a:gd name="f35" fmla="*/ f5 1 f19"/>
                <a:gd name="f36" fmla="*/ f7 1 f19"/>
                <a:gd name="f37" fmla="+- f26 0 f1"/>
                <a:gd name="f38" fmla="*/ f27 1 f18"/>
                <a:gd name="f39" fmla="*/ f28 1 f19"/>
                <a:gd name="f40" fmla="*/ f29 1 f18"/>
                <a:gd name="f41" fmla="*/ f30 1 f18"/>
                <a:gd name="f42" fmla="*/ f31 1 f19"/>
                <a:gd name="f43" fmla="*/ f32 1 f19"/>
                <a:gd name="f44" fmla="*/ f33 f13 1"/>
                <a:gd name="f45" fmla="*/ f34 f13 1"/>
                <a:gd name="f46" fmla="*/ f36 f14 1"/>
                <a:gd name="f47" fmla="*/ f35 f14 1"/>
                <a:gd name="f48" fmla="*/ f38 f13 1"/>
                <a:gd name="f49" fmla="*/ f39 f14 1"/>
                <a:gd name="f50" fmla="*/ f40 f13 1"/>
                <a:gd name="f51" fmla="*/ f41 f13 1"/>
                <a:gd name="f52" fmla="*/ f42 f14 1"/>
                <a:gd name="f53" fmla="*/ f43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48" y="f49"/>
                </a:cxn>
                <a:cxn ang="f37">
                  <a:pos x="f50" y="f49"/>
                </a:cxn>
                <a:cxn ang="f37">
                  <a:pos x="f51" y="f52"/>
                </a:cxn>
                <a:cxn ang="f37">
                  <a:pos x="f51" y="f53"/>
                </a:cxn>
                <a:cxn ang="f37">
                  <a:pos x="f48" y="f53"/>
                </a:cxn>
                <a:cxn ang="f37">
                  <a:pos x="f48" y="f49"/>
                </a:cxn>
              </a:cxnLst>
              <a:rect l="f44" t="f47" r="f45" b="f46"/>
              <a:pathLst>
                <a:path w="5043487" h="2645569">
                  <a:moveTo>
                    <a:pt x="f5" y="f5"/>
                  </a:moveTo>
                  <a:lnTo>
                    <a:pt x="f8" y="f5"/>
                  </a:lnTo>
                  <a:cubicBezTo>
                    <a:pt x="f9" y="f5"/>
                    <a:pt x="f6" y="f10"/>
                    <a:pt x="f6" y="f11"/>
                  </a:cubicBez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00B0F0"/>
            </a:solidFill>
            <a:ln w="12600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206279" tIns="206279" rIns="206279" bIns="867601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600" b="0" i="0" u="none" strike="noStrike" kern="1200" cap="none" spc="0" baseline="0" dirty="0" err="1" smtClean="0">
                  <a:solidFill>
                    <a:srgbClr val="000000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Социо</a:t>
              </a:r>
              <a:r>
                <a:rPr lang="ru-RU" sz="26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 - культурная</a:t>
              </a:r>
              <a:r>
                <a:rPr lang="ru-RU" sz="2600" dirty="0" smtClean="0">
                  <a:solidFill>
                    <a:srgbClr val="000000"/>
                  </a:solidFill>
                  <a:latin typeface="Times New Roman" pitchFamily="18"/>
                  <a:ea typeface="Arial Unicode MS" pitchFamily="2"/>
                  <a:cs typeface="Times New Roman" pitchFamily="18"/>
                </a:rPr>
                <a:t> </a:t>
              </a:r>
            </a:p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6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компетенция</a:t>
              </a:r>
              <a:endParaRPr lang="ru-RU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1143000" y="3469315"/>
              <a:ext cx="5043601" cy="264564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043487"/>
                <a:gd name="f7" fmla="val 2645569"/>
                <a:gd name="f8" fmla="val 440937"/>
                <a:gd name="f9" fmla="val 197414"/>
                <a:gd name="f10" fmla="val 2448155"/>
                <a:gd name="f11" fmla="val 2204632"/>
                <a:gd name="f12" fmla="+- 0 0 0"/>
                <a:gd name="f13" fmla="*/ f3 1 5043487"/>
                <a:gd name="f14" fmla="*/ f4 1 2645569"/>
                <a:gd name="f15" fmla="+- f7 0 f5"/>
                <a:gd name="f16" fmla="+- f6 0 f5"/>
                <a:gd name="f17" fmla="*/ f12 f0 1"/>
                <a:gd name="f18" fmla="*/ f16 1 5043487"/>
                <a:gd name="f19" fmla="*/ f15 1 2645569"/>
                <a:gd name="f20" fmla="*/ 0 f16 1"/>
                <a:gd name="f21" fmla="*/ 0 f15 1"/>
                <a:gd name="f22" fmla="*/ 4602550 f16 1"/>
                <a:gd name="f23" fmla="*/ 5043487 f16 1"/>
                <a:gd name="f24" fmla="*/ 440937 f15 1"/>
                <a:gd name="f25" fmla="*/ 2645569 f15 1"/>
                <a:gd name="f26" fmla="*/ f17 1 f2"/>
                <a:gd name="f27" fmla="*/ f20 1 5043487"/>
                <a:gd name="f28" fmla="*/ f21 1 2645569"/>
                <a:gd name="f29" fmla="*/ f22 1 5043487"/>
                <a:gd name="f30" fmla="*/ f23 1 5043487"/>
                <a:gd name="f31" fmla="*/ f24 1 2645569"/>
                <a:gd name="f32" fmla="*/ f25 1 2645569"/>
                <a:gd name="f33" fmla="*/ f5 1 f18"/>
                <a:gd name="f34" fmla="*/ f6 1 f18"/>
                <a:gd name="f35" fmla="*/ f5 1 f19"/>
                <a:gd name="f36" fmla="*/ f7 1 f19"/>
                <a:gd name="f37" fmla="+- f26 0 f1"/>
                <a:gd name="f38" fmla="*/ f27 1 f18"/>
                <a:gd name="f39" fmla="*/ f28 1 f19"/>
                <a:gd name="f40" fmla="*/ f29 1 f18"/>
                <a:gd name="f41" fmla="*/ f30 1 f18"/>
                <a:gd name="f42" fmla="*/ f31 1 f19"/>
                <a:gd name="f43" fmla="*/ f32 1 f19"/>
                <a:gd name="f44" fmla="*/ f33 f13 1"/>
                <a:gd name="f45" fmla="*/ f34 f13 1"/>
                <a:gd name="f46" fmla="*/ f36 f14 1"/>
                <a:gd name="f47" fmla="*/ f35 f14 1"/>
                <a:gd name="f48" fmla="*/ f38 f13 1"/>
                <a:gd name="f49" fmla="*/ f39 f14 1"/>
                <a:gd name="f50" fmla="*/ f40 f13 1"/>
                <a:gd name="f51" fmla="*/ f41 f13 1"/>
                <a:gd name="f52" fmla="*/ f42 f14 1"/>
                <a:gd name="f53" fmla="*/ f43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48" y="f49"/>
                </a:cxn>
                <a:cxn ang="f37">
                  <a:pos x="f50" y="f49"/>
                </a:cxn>
                <a:cxn ang="f37">
                  <a:pos x="f51" y="f52"/>
                </a:cxn>
                <a:cxn ang="f37">
                  <a:pos x="f51" y="f53"/>
                </a:cxn>
                <a:cxn ang="f37">
                  <a:pos x="f48" y="f53"/>
                </a:cxn>
                <a:cxn ang="f37">
                  <a:pos x="f48" y="f49"/>
                </a:cxn>
              </a:cxnLst>
              <a:rect l="f44" t="f47" r="f45" b="f46"/>
              <a:pathLst>
                <a:path w="5043487" h="2645569">
                  <a:moveTo>
                    <a:pt x="f6" y="f7"/>
                  </a:moveTo>
                  <a:lnTo>
                    <a:pt x="f8" y="f7"/>
                  </a:lnTo>
                  <a:cubicBezTo>
                    <a:pt x="f9" y="f7"/>
                    <a:pt x="f5" y="f10"/>
                    <a:pt x="f5" y="f11"/>
                  </a:cubicBezTo>
                  <a:lnTo>
                    <a:pt x="f5" y="f5"/>
                  </a:lnTo>
                  <a:lnTo>
                    <a:pt x="f6" y="f5"/>
                  </a:lnTo>
                  <a:lnTo>
                    <a:pt x="f6" y="f7"/>
                  </a:lnTo>
                  <a:close/>
                </a:path>
              </a:pathLst>
            </a:custGeom>
            <a:solidFill>
              <a:srgbClr val="00B0F0"/>
            </a:solidFill>
            <a:ln w="12600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206279" tIns="867601" rIns="206279" bIns="206279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600" b="0" i="0" u="none" strike="noStrike" kern="1200" cap="none" spc="0" baseline="0" dirty="0" err="1" smtClean="0">
                  <a:solidFill>
                    <a:srgbClr val="000000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Коммуникатианая</a:t>
              </a:r>
              <a:r>
                <a:rPr lang="ru-RU" sz="26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 компетенция</a:t>
              </a:r>
              <a:endParaRPr lang="ru-RU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6186601" y="3469315"/>
              <a:ext cx="5043601" cy="264564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45569"/>
                <a:gd name="f7" fmla="val 5043487"/>
                <a:gd name="f8" fmla="val 1"/>
                <a:gd name="f9" fmla="val 4202888"/>
                <a:gd name="f10" fmla="val 4667138"/>
                <a:gd name="f11" fmla="val 2542015"/>
                <a:gd name="f12" fmla="val 5043486"/>
                <a:gd name="f13" fmla="val 2414275"/>
                <a:gd name="f14" fmla="+- 0 0 0"/>
                <a:gd name="f15" fmla="*/ f3 1 2645569"/>
                <a:gd name="f16" fmla="*/ f4 1 5043487"/>
                <a:gd name="f17" fmla="+- f7 0 f5"/>
                <a:gd name="f18" fmla="+- f6 0 f5"/>
                <a:gd name="f19" fmla="*/ f14 f0 1"/>
                <a:gd name="f20" fmla="*/ f18 1 2645569"/>
                <a:gd name="f21" fmla="*/ f17 1 5043487"/>
                <a:gd name="f22" fmla="*/ 0 f18 1"/>
                <a:gd name="f23" fmla="*/ 0 f17 1"/>
                <a:gd name="f24" fmla="*/ 2204632 f18 1"/>
                <a:gd name="f25" fmla="*/ 2645569 f18 1"/>
                <a:gd name="f26" fmla="*/ 440937 f17 1"/>
                <a:gd name="f27" fmla="*/ 5043487 f17 1"/>
                <a:gd name="f28" fmla="*/ f19 1 f2"/>
                <a:gd name="f29" fmla="*/ f22 1 2645569"/>
                <a:gd name="f30" fmla="*/ f23 1 5043487"/>
                <a:gd name="f31" fmla="*/ f24 1 2645569"/>
                <a:gd name="f32" fmla="*/ f25 1 2645569"/>
                <a:gd name="f33" fmla="*/ f26 1 5043487"/>
                <a:gd name="f34" fmla="*/ f27 1 5043487"/>
                <a:gd name="f35" fmla="*/ f5 1 f20"/>
                <a:gd name="f36" fmla="*/ f6 1 f20"/>
                <a:gd name="f37" fmla="*/ f5 1 f21"/>
                <a:gd name="f38" fmla="*/ f7 1 f21"/>
                <a:gd name="f39" fmla="+- f28 0 f1"/>
                <a:gd name="f40" fmla="*/ f29 1 f20"/>
                <a:gd name="f41" fmla="*/ f30 1 f21"/>
                <a:gd name="f42" fmla="*/ f31 1 f20"/>
                <a:gd name="f43" fmla="*/ f32 1 f20"/>
                <a:gd name="f44" fmla="*/ f33 1 f21"/>
                <a:gd name="f45" fmla="*/ f34 1 f21"/>
                <a:gd name="f46" fmla="*/ f35 f15 1"/>
                <a:gd name="f47" fmla="*/ f36 f15 1"/>
                <a:gd name="f48" fmla="*/ f38 f16 1"/>
                <a:gd name="f49" fmla="*/ f37 f16 1"/>
                <a:gd name="f50" fmla="*/ f40 f15 1"/>
                <a:gd name="f51" fmla="*/ f41 f16 1"/>
                <a:gd name="f52" fmla="*/ f42 f15 1"/>
                <a:gd name="f53" fmla="*/ f43 f15 1"/>
                <a:gd name="f54" fmla="*/ f44 f16 1"/>
                <a:gd name="f55" fmla="*/ f45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9">
                  <a:pos x="f50" y="f51"/>
                </a:cxn>
                <a:cxn ang="f39">
                  <a:pos x="f52" y="f51"/>
                </a:cxn>
                <a:cxn ang="f39">
                  <a:pos x="f53" y="f54"/>
                </a:cxn>
                <a:cxn ang="f39">
                  <a:pos x="f53" y="f55"/>
                </a:cxn>
                <a:cxn ang="f39">
                  <a:pos x="f50" y="f55"/>
                </a:cxn>
                <a:cxn ang="f39">
                  <a:pos x="f50" y="f51"/>
                </a:cxn>
              </a:cxnLst>
              <a:rect l="f46" t="f49" r="f47" b="f48"/>
              <a:pathLst>
                <a:path w="2645569" h="5043487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2"/>
                  </a:cubicBezTo>
                  <a:lnTo>
                    <a:pt x="f5" y="f12"/>
                  </a:lnTo>
                  <a:lnTo>
                    <a:pt x="f5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00B0F0"/>
            </a:solidFill>
            <a:ln w="12600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206279" tIns="867601" rIns="206279" bIns="206279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6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Компетенция личностного самосовершенствования</a:t>
              </a:r>
              <a:endParaRPr lang="ru-RU" sz="26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4043522" y="2395435"/>
              <a:ext cx="4286158" cy="214776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286247"/>
                <a:gd name="f7" fmla="val 2147898"/>
                <a:gd name="f8" fmla="val 357990"/>
                <a:gd name="f9" fmla="val 160278"/>
                <a:gd name="f10" fmla="val 3928257"/>
                <a:gd name="f11" fmla="val 4125969"/>
                <a:gd name="f12" fmla="val 1789908"/>
                <a:gd name="f13" fmla="val 1987620"/>
                <a:gd name="f14" fmla="+- 0 0 0"/>
                <a:gd name="f15" fmla="*/ f3 1 4286247"/>
                <a:gd name="f16" fmla="*/ f4 1 2147898"/>
                <a:gd name="f17" fmla="+- f7 0 f5"/>
                <a:gd name="f18" fmla="+- f6 0 f5"/>
                <a:gd name="f19" fmla="*/ f14 f0 1"/>
                <a:gd name="f20" fmla="*/ f18 1 4286247"/>
                <a:gd name="f21" fmla="*/ f17 1 2147898"/>
                <a:gd name="f22" fmla="*/ 0 f18 1"/>
                <a:gd name="f23" fmla="*/ 357990 f17 1"/>
                <a:gd name="f24" fmla="*/ 357990 f18 1"/>
                <a:gd name="f25" fmla="*/ 0 f17 1"/>
                <a:gd name="f26" fmla="*/ 3928257 f18 1"/>
                <a:gd name="f27" fmla="*/ 4286247 f18 1"/>
                <a:gd name="f28" fmla="*/ 1789908 f17 1"/>
                <a:gd name="f29" fmla="*/ 2147898 f17 1"/>
                <a:gd name="f30" fmla="*/ f19 1 f2"/>
                <a:gd name="f31" fmla="*/ f22 1 4286247"/>
                <a:gd name="f32" fmla="*/ f23 1 2147898"/>
                <a:gd name="f33" fmla="*/ f24 1 4286247"/>
                <a:gd name="f34" fmla="*/ f25 1 2147898"/>
                <a:gd name="f35" fmla="*/ f26 1 4286247"/>
                <a:gd name="f36" fmla="*/ f27 1 4286247"/>
                <a:gd name="f37" fmla="*/ f28 1 2147898"/>
                <a:gd name="f38" fmla="*/ f29 1 2147898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4286247" h="2147898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0066CC"/>
            </a:solidFill>
            <a:ln w="12600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215277" tIns="215277" rIns="215277" bIns="215277" anchor="ctr" anchorCtr="1" compatLnSpc="0"/>
            <a:lstStyle/>
            <a:p>
              <a:pPr marL="0" marR="0" lvl="0" indent="0" algn="ctr" defTabSz="9144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900" b="1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Times New Roman" pitchFamily="18"/>
                  <a:ea typeface="Arial Unicode MS" pitchFamily="2"/>
                  <a:cs typeface="Times New Roman" pitchFamily="18"/>
                </a:rPr>
                <a:t>Основные компоненты  </a:t>
              </a:r>
              <a:endParaRPr lang="ru-RU" sz="2900" b="1" i="0" u="none" strike="noStrike" kern="1200" cap="none" spc="0" baseline="0" dirty="0">
                <a:solidFill>
                  <a:srgbClr val="FFFFFF"/>
                </a:solidFill>
                <a:uFillTx/>
                <a:latin typeface="Times New Roman" pitchFamily="18"/>
                <a:ea typeface="Arial Unicode MS" pitchFamily="2"/>
                <a:cs typeface="Times New Roman" pitchFamily="1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084" y="1"/>
            <a:ext cx="10515600" cy="1556791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Схема компонентов модели специалиста в области обучения иностранным языкам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996304"/>
              </p:ext>
            </p:extLst>
          </p:nvPr>
        </p:nvGraphicFramePr>
        <p:xfrm>
          <a:off x="838084" y="1556793"/>
          <a:ext cx="10515600" cy="4785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8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9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</a:rPr>
                        <a:t>Определение компонентов модели специалиста в области обучения иностранным языкам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40" marR="4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effectLst/>
                        </a:rPr>
                        <a:t>Описание содержания компонентов модели специалиста в области обучения иностранным языкам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40" marR="4054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1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Профессиограмма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40" marR="4054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Описание психологических норм и требований к деятельности и личности учителя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40" marR="4054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53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Профессионально-должностные требования (ПДТ)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40" marR="4054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Описание конкретного содержания деятельности учителя, определяющего, что и как он должен делать при решении профессиональных задач в конкретных условиях. ПДТ содержит перечисление минимума профессиональных умений, которыми должен владеть учитель для обеспечения необходимого уровня профессиональной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40" marR="4054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22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Квалификационный профиль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40" marR="4054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Сочетание необходимых видов профессиональной деятельности и степени их квалификации, квалификационные разряды для оплаты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40" marR="4054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51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947</Words>
  <Application>Microsoft Office PowerPoint</Application>
  <PresentationFormat>Широкоэкранный</PresentationFormat>
  <Paragraphs>115</Paragraphs>
  <Slides>14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MS Gothic</vt:lpstr>
      <vt:lpstr>SimSun</vt:lpstr>
      <vt:lpstr>Arial</vt:lpstr>
      <vt:lpstr>Arial Unicode MS</vt:lpstr>
      <vt:lpstr>Calibri</vt:lpstr>
      <vt:lpstr>Calibri Light</vt:lpstr>
      <vt:lpstr>Mangal</vt:lpstr>
      <vt:lpstr>StarSymbol</vt:lpstr>
      <vt:lpstr>Tahoma</vt:lpstr>
      <vt:lpstr>Times New Roman</vt:lpstr>
      <vt:lpstr>Тема Office</vt:lpstr>
      <vt:lpstr>Презентация PowerPoint</vt:lpstr>
      <vt:lpstr>Цель:</vt:lpstr>
      <vt:lpstr>Презентация PowerPoint</vt:lpstr>
      <vt:lpstr>Гипотеза исследования:</vt:lpstr>
      <vt:lpstr>Методологическая база</vt:lpstr>
      <vt:lpstr>Презентация PowerPoint</vt:lpstr>
      <vt:lpstr>Презентация PowerPoint</vt:lpstr>
      <vt:lpstr>Презентация PowerPoint</vt:lpstr>
      <vt:lpstr>Схема компонентов модели специалиста в области обучения иностранным языкам</vt:lpstr>
      <vt:lpstr>Схема профессиональных знаний учителя иностранного языка </vt:lpstr>
      <vt:lpstr>Схема профессиональных умений учителя иностранного языка </vt:lpstr>
      <vt:lpstr>Этапы формирования профессиональной компетентности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Тестирование. Его сущность, виды, функции и способы организации       Выполнил:</dc:title>
  <dc:creator>Админ</dc:creator>
  <cp:lastModifiedBy>Сергей</cp:lastModifiedBy>
  <cp:revision>99</cp:revision>
  <dcterms:created xsi:type="dcterms:W3CDTF">2013-10-27T18:18:40Z</dcterms:created>
  <dcterms:modified xsi:type="dcterms:W3CDTF">2020-10-24T19:32:01Z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Поле 1">
    <vt:lpwstr/>
  </property>
  <property fmtid="{D5CDD505-2E9C-101B-9397-08002B2CF9AE}" pid="3" name="Поле 2">
    <vt:lpwstr/>
  </property>
  <property fmtid="{D5CDD505-2E9C-101B-9397-08002B2CF9AE}" pid="4" name="Поле 3">
    <vt:lpwstr/>
  </property>
  <property fmtid="{D5CDD505-2E9C-101B-9397-08002B2CF9AE}" pid="5" name="Поле 4">
    <vt:lpwstr/>
  </property>
</Properties>
</file>