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2" r:id="rId3"/>
    <p:sldId id="263" r:id="rId4"/>
    <p:sldId id="261" r:id="rId5"/>
    <p:sldId id="266" r:id="rId6"/>
    <p:sldId id="265" r:id="rId7"/>
    <p:sldId id="267" r:id="rId8"/>
    <p:sldId id="269" r:id="rId9"/>
    <p:sldId id="286" r:id="rId10"/>
    <p:sldId id="293" r:id="rId11"/>
    <p:sldId id="294" r:id="rId12"/>
    <p:sldId id="295" r:id="rId13"/>
    <p:sldId id="291" r:id="rId14"/>
    <p:sldId id="290" r:id="rId15"/>
    <p:sldId id="289" r:id="rId16"/>
    <p:sldId id="285" r:id="rId17"/>
    <p:sldId id="296"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varScale="1">
        <p:scale>
          <a:sx n="94" d="100"/>
          <a:sy n="94" d="100"/>
        </p:scale>
        <p:origin x="35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CE23B-16A0-4B20-B254-11EC170BECB4}" type="datetimeFigureOut">
              <a:rPr lang="ru-RU" smtClean="0"/>
              <a:t>27.09.2019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328A0-B1DD-4783-B527-83B2A70B8114}" type="slidenum">
              <a:rPr lang="ru-RU" smtClean="0"/>
              <a:t>‹#›</a:t>
            </a:fld>
            <a:endParaRPr lang="ru-RU"/>
          </a:p>
        </p:txBody>
      </p:sp>
    </p:spTree>
    <p:extLst>
      <p:ext uri="{BB962C8B-B14F-4D97-AF65-F5344CB8AC3E}">
        <p14:creationId xmlns:p14="http://schemas.microsoft.com/office/powerpoint/2010/main" val="234329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8328A0-B1DD-4783-B527-83B2A70B8114}" type="slidenum">
              <a:rPr lang="ru-RU" smtClean="0"/>
              <a:t>1</a:t>
            </a:fld>
            <a:endParaRPr lang="ru-RU"/>
          </a:p>
        </p:txBody>
      </p:sp>
    </p:spTree>
    <p:extLst>
      <p:ext uri="{BB962C8B-B14F-4D97-AF65-F5344CB8AC3E}">
        <p14:creationId xmlns:p14="http://schemas.microsoft.com/office/powerpoint/2010/main" val="384175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8328A0-B1DD-4783-B527-83B2A70B8114}" type="slidenum">
              <a:rPr lang="ru-RU" smtClean="0"/>
              <a:t>2</a:t>
            </a:fld>
            <a:endParaRPr lang="ru-RU"/>
          </a:p>
        </p:txBody>
      </p:sp>
    </p:spTree>
    <p:extLst>
      <p:ext uri="{BB962C8B-B14F-4D97-AF65-F5344CB8AC3E}">
        <p14:creationId xmlns:p14="http://schemas.microsoft.com/office/powerpoint/2010/main" val="372282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B68C4FF4-6EE1-4A76-9B8F-B2F594D6C874}" type="datetimeFigureOut">
              <a:rPr lang="ru-RU"/>
              <a:pPr>
                <a:defRPr/>
              </a:pPr>
              <a:t>27.09.2019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F7A747-1B53-4B3F-B8D2-D8AB0E12814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24BD201-5F9C-4593-BEFD-74C971F0B552}" type="datetimeFigureOut">
              <a:rPr lang="ru-RU"/>
              <a:pPr>
                <a:defRPr/>
              </a:pPr>
              <a:t>27.09.2019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B22E6F0-797A-404D-B2F0-96032D2C16E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637A3035-02C7-4538-A480-C6887B19F5A6}" type="datetimeFigureOut">
              <a:rPr lang="ru-RU"/>
              <a:pPr>
                <a:defRPr/>
              </a:pPr>
              <a:t>27.09.2019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518664C-3B03-4311-A452-8E87A1DF2E3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3152DDE1-E9F2-4B50-AB95-1A36B28481DE}" type="datetimeFigureOut">
              <a:rPr lang="ru-RU"/>
              <a:pPr>
                <a:defRPr/>
              </a:pPr>
              <a:t>27.09.2019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87BA6C-DE82-4922-A007-5CB817EE4E2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D5011FA9-72D4-4D0D-AA04-5200C8F96D1C}" type="datetimeFigureOut">
              <a:rPr lang="ru-RU"/>
              <a:pPr>
                <a:defRPr/>
              </a:pPr>
              <a:t>27.09.2019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CBFCBB-F7D8-4AD9-B5F9-93687358CA6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18AA105-3B9A-485F-A7BD-B3B1C1BFF994}" type="datetimeFigureOut">
              <a:rPr lang="ru-RU"/>
              <a:pPr>
                <a:defRPr/>
              </a:pPr>
              <a:t>27.09.2019</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9217202-91A5-4841-8837-12B3422A9C1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B003E727-7E97-4B76-A273-97C117DFD6DE}" type="datetimeFigureOut">
              <a:rPr lang="ru-RU"/>
              <a:pPr>
                <a:defRPr/>
              </a:pPr>
              <a:t>27.09.2019</a:t>
            </a:fld>
            <a:endParaRPr lang="ru-RU"/>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9F140D1-42AB-456C-B3EB-2E58162D29C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C62FDA9A-A9AF-4522-BA4E-959710ABA8F2}" type="datetimeFigureOut">
              <a:rPr lang="ru-RU"/>
              <a:pPr>
                <a:defRPr/>
              </a:pPr>
              <a:t>27.09.2019</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C4C3DF-49FF-4AA4-A1AB-8615103FAEC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981C31E6-6AC6-4E62-806B-D0CB1E8C6262}" type="datetimeFigureOut">
              <a:rPr lang="ru-RU"/>
              <a:pPr>
                <a:defRPr/>
              </a:pPr>
              <a:t>27.09.2019</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B0E188-B191-46AC-99B7-5113417AE6A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9E59BE0-226E-4980-AAF5-F1A9DF7C7AE8}" type="datetimeFigureOut">
              <a:rPr lang="ru-RU"/>
              <a:pPr>
                <a:defRPr/>
              </a:pPr>
              <a:t>27.09.2019</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ED8319C-EFFD-43A6-A723-9E31BBA50F6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8194FB44-2B3A-4EA5-B708-4FEB9F41BBF1}" type="datetimeFigureOut">
              <a:rPr lang="ru-RU"/>
              <a:pPr>
                <a:defRPr/>
              </a:pPr>
              <a:t>27.09.2019</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C51498-F984-481A-8E8C-4DDFA9BC918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3" name="Рисунок 12" descr="2014-07-26 17-35-01 Яндекс.Фотки - Google Chrome.png"/>
          <p:cNvPicPr>
            <a:picLocks noChangeAspect="1"/>
          </p:cNvPicPr>
          <p:nvPr userDrawn="1"/>
        </p:nvPicPr>
        <p:blipFill>
          <a:blip r:embed="rId14" cstate="email"/>
          <a:srcRect/>
          <a:stretch>
            <a:fillRect/>
          </a:stretch>
        </p:blipFill>
        <p:spPr>
          <a:xfrm>
            <a:off x="142844" y="142852"/>
            <a:ext cx="1571636" cy="6572296"/>
          </a:xfrm>
          <a:prstGeom prst="rect">
            <a:avLst/>
          </a:prstGeom>
        </p:spPr>
      </p:pic>
      <p:sp>
        <p:nvSpPr>
          <p:cNvPr id="10" name="Прямоугольник 9"/>
          <p:cNvSpPr/>
          <p:nvPr userDrawn="1"/>
        </p:nvSpPr>
        <p:spPr>
          <a:xfrm>
            <a:off x="142844" y="6500834"/>
            <a:ext cx="1199367" cy="215444"/>
          </a:xfrm>
          <a:prstGeom prst="rect">
            <a:avLst/>
          </a:prstGeom>
        </p:spPr>
        <p:txBody>
          <a:bodyPr wrap="none">
            <a:spAutoFit/>
          </a:bodyPr>
          <a:lstStyle/>
          <a:p>
            <a:r>
              <a:rPr lang="en-US" sz="800" dirty="0">
                <a:solidFill>
                  <a:schemeClr val="tx1">
                    <a:lumMod val="65000"/>
                    <a:lumOff val="35000"/>
                  </a:schemeClr>
                </a:solidFill>
                <a:latin typeface="Times New Roman" pitchFamily="18" charset="0"/>
                <a:cs typeface="Times New Roman" pitchFamily="18" charset="0"/>
              </a:rPr>
              <a:t>http://linda6035.ucoz.ru/</a:t>
            </a:r>
            <a:endParaRPr lang="ru-RU" sz="800" dirty="0">
              <a:solidFill>
                <a:schemeClr val="tx1">
                  <a:lumMod val="65000"/>
                  <a:lumOff val="35000"/>
                </a:schemeClr>
              </a:solidFill>
              <a:latin typeface="Times New Roman" pitchFamily="18" charset="0"/>
              <a:cs typeface="Times New Roman" pitchFamily="18" charset="0"/>
            </a:endParaRPr>
          </a:p>
        </p:txBody>
      </p:sp>
      <p:sp>
        <p:nvSpPr>
          <p:cNvPr id="11" name="Прямоугольник 10"/>
          <p:cNvSpPr/>
          <p:nvPr userDrawn="1"/>
        </p:nvSpPr>
        <p:spPr>
          <a:xfrm>
            <a:off x="142844" y="142852"/>
            <a:ext cx="8858312" cy="657229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userDrawn="1"/>
        </p:nvSpPr>
        <p:spPr>
          <a:xfrm>
            <a:off x="1714480" y="142852"/>
            <a:ext cx="7286676" cy="6572296"/>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4" name="Picture 4" descr="http://img-fotki.yandex.ru/get/6504/16969765.37/0_68691_2deb58b6_M.png"/>
          <p:cNvPicPr>
            <a:picLocks noChangeAspect="1" noChangeArrowheads="1"/>
          </p:cNvPicPr>
          <p:nvPr userDrawn="1"/>
        </p:nvPicPr>
        <p:blipFill>
          <a:blip r:embed="rId15" cstate="email">
            <a:duotone>
              <a:prstClr val="black"/>
              <a:schemeClr val="accent5">
                <a:tint val="45000"/>
                <a:satMod val="400000"/>
              </a:schemeClr>
            </a:duotone>
          </a:blip>
          <a:srcRect/>
          <a:stretch>
            <a:fillRect/>
          </a:stretch>
        </p:blipFill>
        <p:spPr bwMode="auto">
          <a:xfrm>
            <a:off x="1714480" y="214290"/>
            <a:ext cx="7286676" cy="642942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Прямоугольник 3"/>
          <p:cNvSpPr/>
          <p:nvPr/>
        </p:nvSpPr>
        <p:spPr>
          <a:xfrm>
            <a:off x="6372200" y="5013176"/>
            <a:ext cx="2520280" cy="1200329"/>
          </a:xfrm>
          <a:prstGeom prst="rect">
            <a:avLst/>
          </a:prstGeom>
        </p:spPr>
        <p:txBody>
          <a:bodyPr wrap="square">
            <a:spAutoFit/>
          </a:bodyPr>
          <a:lstStyle/>
          <a:p>
            <a:pPr algn="ctr"/>
            <a:r>
              <a:rPr lang="ru-RU" sz="1400" dirty="0">
                <a:solidFill>
                  <a:srgbClr val="002060"/>
                </a:solidFill>
                <a:latin typeface="Times New Roman" pitchFamily="18" charset="0"/>
                <a:cs typeface="Times New Roman" pitchFamily="18" charset="0"/>
              </a:rPr>
              <a:t>           </a:t>
            </a:r>
            <a:r>
              <a:rPr lang="ru-RU" sz="2400" dirty="0" smtClean="0">
                <a:latin typeface="DisneyPark" panose="03030603050000020002" pitchFamily="65" charset="-52"/>
                <a:cs typeface="Times New Roman" pitchFamily="18" charset="0"/>
              </a:rPr>
              <a:t>Сделала ученица</a:t>
            </a:r>
          </a:p>
          <a:p>
            <a:pPr algn="ctr"/>
            <a:r>
              <a:rPr lang="ru-RU" sz="2400" dirty="0" smtClean="0">
                <a:latin typeface="DisneyPark" panose="03030603050000020002" pitchFamily="65" charset="-52"/>
                <a:cs typeface="Times New Roman" pitchFamily="18" charset="0"/>
              </a:rPr>
              <a:t>9 класса В</a:t>
            </a:r>
          </a:p>
          <a:p>
            <a:pPr algn="ctr"/>
            <a:r>
              <a:rPr lang="ru-RU" sz="2400" dirty="0" err="1" smtClean="0">
                <a:latin typeface="DisneyPark" panose="03030603050000020002" pitchFamily="65" charset="-52"/>
                <a:cs typeface="Times New Roman" pitchFamily="18" charset="0"/>
              </a:rPr>
              <a:t>Сибирёва</a:t>
            </a:r>
            <a:r>
              <a:rPr lang="ru-RU" sz="2400" dirty="0" smtClean="0">
                <a:latin typeface="DisneyPark" panose="03030603050000020002" pitchFamily="65" charset="-52"/>
                <a:cs typeface="Times New Roman" pitchFamily="18" charset="0"/>
              </a:rPr>
              <a:t> Виктория</a:t>
            </a:r>
            <a:endParaRPr lang="ru-RU" sz="2400" dirty="0">
              <a:latin typeface="DisneyPark" panose="03030603050000020002" pitchFamily="65" charset="-52"/>
              <a:cs typeface="Times New Roman" pitchFamily="18" charset="0"/>
            </a:endParaRPr>
          </a:p>
        </p:txBody>
      </p:sp>
      <p:sp>
        <p:nvSpPr>
          <p:cNvPr id="7" name="TextBox 6"/>
          <p:cNvSpPr txBox="1"/>
          <p:nvPr/>
        </p:nvSpPr>
        <p:spPr>
          <a:xfrm>
            <a:off x="323528" y="1412776"/>
            <a:ext cx="8712967" cy="1015663"/>
          </a:xfrm>
          <a:prstGeom prst="rect">
            <a:avLst/>
          </a:prstGeom>
          <a:noFill/>
        </p:spPr>
        <p:txBody>
          <a:bodyPr wrap="square" rtlCol="0">
            <a:spAutoFit/>
          </a:bodyPr>
          <a:lstStyle/>
          <a:p>
            <a:pPr algn="ctr"/>
            <a:r>
              <a:rPr lang="ru-RU" sz="2800" b="1" dirty="0">
                <a:latin typeface="DisneyPark" panose="03030603050000020002" pitchFamily="65" charset="-52"/>
                <a:cs typeface="Times New Roman" pitchFamily="18" charset="0"/>
              </a:rPr>
              <a:t>Исследовательская </a:t>
            </a:r>
            <a:r>
              <a:rPr lang="ru-RU" sz="2800" b="1" dirty="0" smtClean="0">
                <a:latin typeface="DisneyPark" panose="03030603050000020002" pitchFamily="65" charset="-52"/>
                <a:cs typeface="Times New Roman" pitchFamily="18" charset="0"/>
              </a:rPr>
              <a:t>работа по физике</a:t>
            </a:r>
            <a:endParaRPr lang="ru-RU" sz="2800" b="1" dirty="0">
              <a:latin typeface="DisneyPark" panose="03030603050000020002" pitchFamily="65" charset="-52"/>
              <a:cs typeface="Times New Roman" pitchFamily="18" charset="0"/>
            </a:endParaRPr>
          </a:p>
          <a:p>
            <a:pPr algn="ctr"/>
            <a:r>
              <a:rPr lang="ru-RU" sz="3200" b="1" dirty="0">
                <a:latin typeface="DisneyPark" panose="03030603050000020002" pitchFamily="65" charset="-52"/>
                <a:cs typeface="Times New Roman" pitchFamily="18" charset="0"/>
              </a:rPr>
              <a:t>«ПОЧЕМУ СКОЛЬЗЯТ КОНЬКИ?»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488" cy="3240360"/>
          </a:xfrm>
        </p:spPr>
        <p:txBody>
          <a:bodyPr/>
          <a:lstStyle/>
          <a:p>
            <a:r>
              <a:rPr lang="ru-RU" sz="3600" b="1" dirty="0" smtClean="0">
                <a:latin typeface="DisneyPark" panose="03030603050000020002" pitchFamily="65" charset="-52"/>
                <a:cs typeface="Times New Roman" pitchFamily="18" charset="0"/>
              </a:rPr>
              <a:t>Опыт 1.</a:t>
            </a:r>
            <a:br>
              <a:rPr lang="ru-RU" sz="3600" b="1" dirty="0" smtClean="0">
                <a:latin typeface="DisneyPark" panose="03030603050000020002" pitchFamily="65" charset="-52"/>
                <a:cs typeface="Times New Roman" pitchFamily="18" charset="0"/>
              </a:rPr>
            </a:br>
            <a:r>
              <a:rPr lang="ru-RU" sz="3600" b="1" dirty="0" err="1" smtClean="0">
                <a:latin typeface="DisneyPark" panose="03030603050000020002" pitchFamily="65" charset="-52"/>
                <a:cs typeface="Times New Roman" pitchFamily="18" charset="0"/>
              </a:rPr>
              <a:t>Цель:узнать</a:t>
            </a:r>
            <a:r>
              <a:rPr lang="ru-RU" sz="3600" b="1" dirty="0" smtClean="0">
                <a:latin typeface="DisneyPark" panose="03030603050000020002" pitchFamily="65" charset="-52"/>
                <a:cs typeface="Times New Roman" pitchFamily="18" charset="0"/>
              </a:rPr>
              <a:t> от чего зависит трение.</a:t>
            </a:r>
            <a:r>
              <a:rPr lang="ru-RU" sz="3600" b="1" dirty="0">
                <a:latin typeface="DisneyPark" panose="03030603050000020002" pitchFamily="65" charset="-52"/>
                <a:cs typeface="Times New Roman" pitchFamily="18" charset="0"/>
              </a:rPr>
              <a:t/>
            </a:r>
            <a:br>
              <a:rPr lang="ru-RU" sz="3600" b="1" dirty="0">
                <a:latin typeface="DisneyPark" panose="03030603050000020002" pitchFamily="65" charset="-52"/>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4000" b="1" dirty="0" err="1" smtClean="0">
                <a:latin typeface="DisneyPark" panose="03030603050000020002" pitchFamily="65" charset="-52"/>
                <a:cs typeface="Times New Roman" pitchFamily="18" charset="0"/>
              </a:rPr>
              <a:t>Вывод:</a:t>
            </a:r>
            <a:r>
              <a:rPr lang="ru-RU" sz="4000" b="1" dirty="0" err="1" smtClean="0">
                <a:latin typeface="DisneyPark" panose="03030603050000020002" pitchFamily="65" charset="-52"/>
                <a:cs typeface="Times New Roman" pitchFamily="18" charset="0"/>
              </a:rPr>
              <a:t>Трение</a:t>
            </a:r>
            <a:r>
              <a:rPr lang="ru-RU" sz="4000" b="1" dirty="0" smtClean="0">
                <a:latin typeface="DisneyPark" panose="03030603050000020002" pitchFamily="65" charset="-52"/>
                <a:cs typeface="Times New Roman" pitchFamily="18" charset="0"/>
              </a:rPr>
              <a:t> </a:t>
            </a:r>
            <a:r>
              <a:rPr lang="ru-RU" sz="4000" b="1" dirty="0">
                <a:latin typeface="DisneyPark" panose="03030603050000020002" pitchFamily="65" charset="-52"/>
                <a:cs typeface="Times New Roman" pitchFamily="18" charset="0"/>
              </a:rPr>
              <a:t>зависит от материала трущейся поверхности. На скользком, гладком льду сила трения уменьшается.</a:t>
            </a:r>
            <a:r>
              <a:rPr lang="ru-RU" sz="4000" dirty="0">
                <a:latin typeface="DisneyPark" panose="03030603050000020002" pitchFamily="65" charset="-52"/>
                <a:cs typeface="Times New Roman" pitchFamily="18" charset="0"/>
              </a:rPr>
              <a:t/>
            </a:r>
            <a:br>
              <a:rPr lang="ru-RU" sz="4000" dirty="0">
                <a:latin typeface="DisneyPark" panose="03030603050000020002" pitchFamily="65" charset="-52"/>
                <a:cs typeface="Times New Roman" pitchFamily="18" charset="0"/>
              </a:rPr>
            </a:br>
            <a:endParaRPr lang="ru-RU" sz="4000" dirty="0">
              <a:latin typeface="DisneyPark" panose="03030603050000020002" pitchFamily="65" charset="-52"/>
            </a:endParaRPr>
          </a:p>
        </p:txBody>
      </p:sp>
      <p:sp>
        <p:nvSpPr>
          <p:cNvPr id="3" name="Текст 2"/>
          <p:cNvSpPr>
            <a:spLocks noGrp="1"/>
          </p:cNvSpPr>
          <p:nvPr>
            <p:ph type="body" idx="1"/>
          </p:nvPr>
        </p:nvSpPr>
        <p:spPr>
          <a:xfrm>
            <a:off x="2987824" y="332656"/>
            <a:ext cx="4040188" cy="639762"/>
          </a:xfrm>
        </p:spPr>
        <p:txBody>
          <a:bodyPr/>
          <a:lstStyle/>
          <a:p>
            <a:pPr algn="ctr"/>
            <a:r>
              <a:rPr lang="ru-RU" dirty="0"/>
              <a:t> </a:t>
            </a:r>
            <a:endParaRPr lang="ru-RU" dirty="0">
              <a:solidFill>
                <a:srgbClr val="C00000"/>
              </a:solidFill>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3645024"/>
            <a:ext cx="6768751" cy="3024336"/>
          </a:xfrm>
          <a:prstGeom prst="rect">
            <a:avLst/>
          </a:prstGeom>
        </p:spPr>
      </p:pic>
    </p:spTree>
    <p:extLst>
      <p:ext uri="{BB962C8B-B14F-4D97-AF65-F5344CB8AC3E}">
        <p14:creationId xmlns:p14="http://schemas.microsoft.com/office/powerpoint/2010/main" val="250170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2348880"/>
            <a:ext cx="9108504" cy="3826967"/>
          </a:xfrm>
        </p:spPr>
        <p:txBody>
          <a:bodyPr/>
          <a:lstStyle/>
          <a:p>
            <a:endParaRPr lang="ru-RU" sz="2800" b="1" dirty="0">
              <a:solidFill>
                <a:srgbClr val="C00000"/>
              </a:solidFill>
              <a:latin typeface="Times New Roman" pitchFamily="18" charset="0"/>
              <a:cs typeface="Times New Roman" pitchFamily="18" charset="0"/>
            </a:endParaRPr>
          </a:p>
          <a:p>
            <a:r>
              <a:rPr lang="ru-RU" sz="4000" b="1" dirty="0">
                <a:latin typeface="DisneyPark" panose="03030603050000020002" pitchFamily="65" charset="-52"/>
                <a:cs typeface="Times New Roman" pitchFamily="18" charset="0"/>
              </a:rPr>
              <a:t>Вывод: не по любой твердой и гладкой поверхности можно скользить на коньках. Коньки скользят только по льду.</a:t>
            </a:r>
          </a:p>
        </p:txBody>
      </p:sp>
      <p:sp>
        <p:nvSpPr>
          <p:cNvPr id="3" name="TextBox 2"/>
          <p:cNvSpPr txBox="1"/>
          <p:nvPr/>
        </p:nvSpPr>
        <p:spPr>
          <a:xfrm>
            <a:off x="1979712" y="251356"/>
            <a:ext cx="2664296" cy="830997"/>
          </a:xfrm>
          <a:prstGeom prst="rect">
            <a:avLst/>
          </a:prstGeom>
          <a:noFill/>
        </p:spPr>
        <p:txBody>
          <a:bodyPr wrap="square" rtlCol="0">
            <a:spAutoFit/>
          </a:bodyPr>
          <a:lstStyle/>
          <a:p>
            <a:r>
              <a:rPr lang="ru-RU" sz="4800" dirty="0" smtClean="0">
                <a:latin typeface="DisneyPark" panose="03030603050000020002" pitchFamily="65" charset="-52"/>
              </a:rPr>
              <a:t>Опыт 2</a:t>
            </a:r>
            <a:endParaRPr lang="ru-RU" sz="4800" dirty="0">
              <a:latin typeface="DisneyPark" panose="03030603050000020002" pitchFamily="65" charset="-52"/>
            </a:endParaRPr>
          </a:p>
        </p:txBody>
      </p:sp>
      <p:sp>
        <p:nvSpPr>
          <p:cNvPr id="5" name="TextBox 4"/>
          <p:cNvSpPr txBox="1"/>
          <p:nvPr/>
        </p:nvSpPr>
        <p:spPr>
          <a:xfrm>
            <a:off x="0" y="1052736"/>
            <a:ext cx="9108504" cy="1446550"/>
          </a:xfrm>
          <a:prstGeom prst="rect">
            <a:avLst/>
          </a:prstGeom>
          <a:noFill/>
        </p:spPr>
        <p:txBody>
          <a:bodyPr wrap="square" rtlCol="0">
            <a:spAutoFit/>
          </a:bodyPr>
          <a:lstStyle/>
          <a:p>
            <a:r>
              <a:rPr lang="ru-RU" sz="4400" dirty="0" err="1" smtClean="0">
                <a:latin typeface="DisneyPark" panose="03030603050000020002" pitchFamily="65" charset="-52"/>
              </a:rPr>
              <a:t>Цель:узнать</a:t>
            </a:r>
            <a:r>
              <a:rPr lang="ru-RU" sz="4400" dirty="0" smtClean="0">
                <a:latin typeface="DisneyPark" panose="03030603050000020002" pitchFamily="65" charset="-52"/>
              </a:rPr>
              <a:t> по любой ли поверхности скользят коньки</a:t>
            </a:r>
            <a:endParaRPr lang="ru-RU" sz="4400" dirty="0">
              <a:latin typeface="DisneyPark" panose="03030603050000020002" pitchFamily="65" charset="-52"/>
            </a:endParaRPr>
          </a:p>
        </p:txBody>
      </p:sp>
    </p:spTree>
    <p:extLst>
      <p:ext uri="{BB962C8B-B14F-4D97-AF65-F5344CB8AC3E}">
        <p14:creationId xmlns:p14="http://schemas.microsoft.com/office/powerpoint/2010/main" val="38181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60648"/>
            <a:ext cx="3008313" cy="1162050"/>
          </a:xfrm>
        </p:spPr>
        <p:txBody>
          <a:bodyPr/>
          <a:lstStyle/>
          <a:p>
            <a:pPr algn="ctr"/>
            <a:r>
              <a:rPr lang="ru-RU" sz="3600" dirty="0">
                <a:latin typeface="DisneyPark" panose="03030603050000020002" pitchFamily="65" charset="-52"/>
                <a:cs typeface="Times New Roman" pitchFamily="18" charset="0"/>
              </a:rPr>
              <a:t>ОПЫТ №3</a:t>
            </a:r>
            <a:endParaRPr lang="ru-RU" sz="3600" dirty="0">
              <a:latin typeface="DisneyPark" panose="03030603050000020002" pitchFamily="65" charset="-52"/>
            </a:endParaRPr>
          </a:p>
        </p:txBody>
      </p:sp>
      <p:sp>
        <p:nvSpPr>
          <p:cNvPr id="4" name="Текст 3"/>
          <p:cNvSpPr>
            <a:spLocks noGrp="1"/>
          </p:cNvSpPr>
          <p:nvPr>
            <p:ph type="body" sz="half" idx="2"/>
          </p:nvPr>
        </p:nvSpPr>
        <p:spPr>
          <a:xfrm>
            <a:off x="179512" y="2924944"/>
            <a:ext cx="8712968" cy="3322911"/>
          </a:xfrm>
        </p:spPr>
        <p:txBody>
          <a:bodyPr/>
          <a:lstStyle/>
          <a:p>
            <a:r>
              <a:rPr lang="ru-RU" sz="3600" b="1" dirty="0">
                <a:latin typeface="DisneyPark" panose="03030603050000020002" pitchFamily="65" charset="-52"/>
                <a:cs typeface="Times New Roman" pitchFamily="18" charset="0"/>
              </a:rPr>
              <a:t>Вывод: поверхность льда покрыта очень тонким влажным слоем. Когда люди катаются по льду, они своим весом давят на лед, что заставляет его таять под лезвиями коньков. Слой воды улучшает скольжение. Потом вода снова замерзает.</a:t>
            </a:r>
          </a:p>
        </p:txBody>
      </p:sp>
      <p:sp>
        <p:nvSpPr>
          <p:cNvPr id="5" name="TextBox 4"/>
          <p:cNvSpPr txBox="1"/>
          <p:nvPr/>
        </p:nvSpPr>
        <p:spPr>
          <a:xfrm>
            <a:off x="179512" y="1700808"/>
            <a:ext cx="7292381" cy="769441"/>
          </a:xfrm>
          <a:prstGeom prst="rect">
            <a:avLst/>
          </a:prstGeom>
          <a:noFill/>
        </p:spPr>
        <p:txBody>
          <a:bodyPr wrap="none" rtlCol="0">
            <a:spAutoFit/>
          </a:bodyPr>
          <a:lstStyle/>
          <a:p>
            <a:r>
              <a:rPr lang="ru-RU" sz="4400" dirty="0" smtClean="0">
                <a:latin typeface="DisneyPark" panose="03030603050000020002" pitchFamily="65" charset="-52"/>
              </a:rPr>
              <a:t>Цель: Связано ли скольжение с водой</a:t>
            </a:r>
            <a:endParaRPr lang="ru-RU" sz="4400" dirty="0">
              <a:latin typeface="DisneyPark" panose="03030603050000020002" pitchFamily="65" charset="-52"/>
            </a:endParaRPr>
          </a:p>
        </p:txBody>
      </p:sp>
    </p:spTree>
    <p:extLst>
      <p:ext uri="{BB962C8B-B14F-4D97-AF65-F5344CB8AC3E}">
        <p14:creationId xmlns:p14="http://schemas.microsoft.com/office/powerpoint/2010/main" val="190978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5400600" cy="946026"/>
          </a:xfrm>
        </p:spPr>
        <p:txBody>
          <a:bodyPr/>
          <a:lstStyle/>
          <a:p>
            <a:r>
              <a:rPr lang="ru-RU" sz="6000" dirty="0" smtClean="0">
                <a:latin typeface="DisneyPark" panose="03030603050000020002" pitchFamily="65" charset="-52"/>
                <a:cs typeface="Times New Roman" pitchFamily="18" charset="0"/>
              </a:rPr>
              <a:t>Цель наблюдения</a:t>
            </a:r>
            <a:endParaRPr lang="ru-RU" sz="6000" dirty="0">
              <a:latin typeface="DisneyPark" panose="03030603050000020002" pitchFamily="65" charset="-52"/>
              <a:cs typeface="Times New Roman" pitchFamily="18" charset="0"/>
            </a:endParaRPr>
          </a:p>
        </p:txBody>
      </p:sp>
      <p:sp>
        <p:nvSpPr>
          <p:cNvPr id="4" name="Текст 3"/>
          <p:cNvSpPr>
            <a:spLocks noGrp="1"/>
          </p:cNvSpPr>
          <p:nvPr>
            <p:ph type="body" sz="half" idx="2"/>
          </p:nvPr>
        </p:nvSpPr>
        <p:spPr>
          <a:xfrm>
            <a:off x="107504" y="2204864"/>
            <a:ext cx="5312569" cy="3557911"/>
          </a:xfrm>
        </p:spPr>
        <p:txBody>
          <a:bodyPr/>
          <a:lstStyle/>
          <a:p>
            <a:pPr fontAlgn="auto">
              <a:spcBef>
                <a:spcPts val="0"/>
              </a:spcBef>
              <a:spcAft>
                <a:spcPts val="0"/>
              </a:spcAft>
              <a:defRPr/>
            </a:pPr>
            <a:r>
              <a:rPr lang="ru-RU" sz="4400" b="1" kern="0" dirty="0" smtClean="0">
                <a:ln w="11430"/>
                <a:latin typeface="DisneyPark" panose="03030603050000020002" pitchFamily="65" charset="-52"/>
                <a:cs typeface="Times New Roman" pitchFamily="18" charset="0"/>
              </a:rPr>
              <a:t>Выяснить</a:t>
            </a:r>
            <a:r>
              <a:rPr lang="ru-RU" sz="4400" b="1" kern="0" dirty="0">
                <a:ln w="11430"/>
                <a:latin typeface="DisneyPark" panose="03030603050000020002" pitchFamily="65" charset="-52"/>
                <a:cs typeface="Times New Roman" pitchFamily="18" charset="0"/>
              </a:rPr>
              <a:t>, в какую погоду </a:t>
            </a:r>
          </a:p>
          <a:p>
            <a:pPr fontAlgn="auto">
              <a:spcBef>
                <a:spcPts val="0"/>
              </a:spcBef>
              <a:spcAft>
                <a:spcPts val="0"/>
              </a:spcAft>
              <a:defRPr/>
            </a:pPr>
            <a:r>
              <a:rPr lang="ru-RU" sz="4400" b="1" kern="0" dirty="0">
                <a:ln w="11430"/>
                <a:latin typeface="DisneyPark" panose="03030603050000020002" pitchFamily="65" charset="-52"/>
                <a:cs typeface="Times New Roman" pitchFamily="18" charset="0"/>
              </a:rPr>
              <a:t>лучше кататься на коньках.</a:t>
            </a:r>
          </a:p>
          <a:p>
            <a:endParaRPr lang="ru-RU" sz="4400" dirty="0">
              <a:latin typeface="DisneyPark" panose="03030603050000020002" pitchFamily="65" charset="-52"/>
              <a:cs typeface="Times New Roman" pitchFamily="18" charset="0"/>
            </a:endParaRPr>
          </a:p>
        </p:txBody>
      </p:sp>
      <p:pic>
        <p:nvPicPr>
          <p:cNvPr id="5" name="Picture 3" descr="C:\Users\Pioneer-Z\Desktop\katok-500x346.jpg"/>
          <p:cNvPicPr>
            <a:picLocks noGrp="1" noChangeAspect="1" noChangeArrowheads="1"/>
          </p:cNvPicPr>
          <p:nvPr>
            <p:ph idx="1"/>
          </p:nvPr>
        </p:nvPicPr>
        <p:blipFill>
          <a:blip r:embed="rId2" cstate="email"/>
          <a:srcRect/>
          <a:stretch>
            <a:fillRect/>
          </a:stretch>
        </p:blipFill>
        <p:spPr bwMode="auto">
          <a:xfrm>
            <a:off x="5004048" y="3717032"/>
            <a:ext cx="3747120" cy="2520305"/>
          </a:xfrm>
          <a:prstGeom prst="rect">
            <a:avLst/>
          </a:prstGeom>
          <a:noFill/>
          <a:ln w="9525">
            <a:solidFill>
              <a:srgbClr val="FF0000"/>
            </a:solidFill>
            <a:miter lim="800000"/>
            <a:headEnd/>
            <a:tailEnd/>
          </a:ln>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86544"/>
            <a:ext cx="3657600" cy="2438400"/>
          </a:xfrm>
          <a:prstGeom prst="rect">
            <a:avLst/>
          </a:prstGeom>
        </p:spPr>
      </p:pic>
    </p:spTree>
    <p:extLst>
      <p:ext uri="{BB962C8B-B14F-4D97-AF65-F5344CB8AC3E}">
        <p14:creationId xmlns:p14="http://schemas.microsoft.com/office/powerpoint/2010/main" val="223137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923112" cy="868958"/>
          </a:xfrm>
        </p:spPr>
        <p:txBody>
          <a:bodyPr/>
          <a:lstStyle/>
          <a:p>
            <a:r>
              <a:rPr lang="ru-RU" sz="3600" b="1" dirty="0">
                <a:latin typeface="DisneyPark" panose="03030603050000020002" pitchFamily="65" charset="-52"/>
                <a:cs typeface="Times New Roman" pitchFamily="18" charset="0"/>
              </a:rPr>
              <a:t>НАБЛЮДЕНИЕ</a:t>
            </a:r>
          </a:p>
        </p:txBody>
      </p:sp>
      <p:graphicFrame>
        <p:nvGraphicFramePr>
          <p:cNvPr id="3" name="Таблица 2"/>
          <p:cNvGraphicFramePr>
            <a:graphicFrameLocks noGrp="1"/>
          </p:cNvGraphicFramePr>
          <p:nvPr>
            <p:extLst>
              <p:ext uri="{D42A27DB-BD31-4B8C-83A1-F6EECF244321}">
                <p14:modId xmlns:p14="http://schemas.microsoft.com/office/powerpoint/2010/main" val="3530040786"/>
              </p:ext>
            </p:extLst>
          </p:nvPr>
        </p:nvGraphicFramePr>
        <p:xfrm>
          <a:off x="1043609" y="1628799"/>
          <a:ext cx="7416823" cy="4469223"/>
        </p:xfrm>
        <a:graphic>
          <a:graphicData uri="http://schemas.openxmlformats.org/drawingml/2006/table">
            <a:tbl>
              <a:tblPr/>
              <a:tblGrid>
                <a:gridCol w="2472016">
                  <a:extLst>
                    <a:ext uri="{9D8B030D-6E8A-4147-A177-3AD203B41FA5}">
                      <a16:colId xmlns:a16="http://schemas.microsoft.com/office/drawing/2014/main" val="20000"/>
                    </a:ext>
                  </a:extLst>
                </a:gridCol>
                <a:gridCol w="1676166">
                  <a:extLst>
                    <a:ext uri="{9D8B030D-6E8A-4147-A177-3AD203B41FA5}">
                      <a16:colId xmlns:a16="http://schemas.microsoft.com/office/drawing/2014/main" val="20001"/>
                    </a:ext>
                  </a:extLst>
                </a:gridCol>
                <a:gridCol w="3268641">
                  <a:extLst>
                    <a:ext uri="{9D8B030D-6E8A-4147-A177-3AD203B41FA5}">
                      <a16:colId xmlns:a16="http://schemas.microsoft.com/office/drawing/2014/main" val="20002"/>
                    </a:ext>
                  </a:extLst>
                </a:gridCol>
              </a:tblGrid>
              <a:tr h="903062">
                <a:tc>
                  <a:txBody>
                    <a:bodyPr/>
                    <a:lstStyle/>
                    <a:p>
                      <a:pPr indent="450215">
                        <a:lnSpc>
                          <a:spcPct val="150000"/>
                        </a:lnSpc>
                        <a:spcBef>
                          <a:spcPts val="1000"/>
                        </a:spcBef>
                        <a:spcAft>
                          <a:spcPts val="0"/>
                        </a:spcAft>
                      </a:pPr>
                      <a:r>
                        <a:rPr lang="ru-RU" sz="1600" b="1" baseline="0" dirty="0">
                          <a:solidFill>
                            <a:schemeClr val="tx1"/>
                          </a:solidFill>
                          <a:latin typeface="DisneyPark" panose="03030603050000020002" pitchFamily="65" charset="-52"/>
                          <a:ea typeface="Calibri"/>
                          <a:cs typeface="Times New Roman"/>
                        </a:rPr>
                        <a:t>Дата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0"/>
                        </a:spcBef>
                        <a:spcAft>
                          <a:spcPts val="0"/>
                        </a:spcAft>
                      </a:pPr>
                      <a:r>
                        <a:rPr lang="ru-RU" sz="1600" b="1" baseline="0" dirty="0">
                          <a:solidFill>
                            <a:schemeClr val="tx1"/>
                          </a:solidFill>
                          <a:latin typeface="DisneyPark" panose="03030603050000020002" pitchFamily="65" charset="-52"/>
                          <a:ea typeface="Calibri"/>
                          <a:cs typeface="Times New Roman"/>
                        </a:rPr>
                        <a:t>Температура воздуха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50000"/>
                        </a:lnSpc>
                        <a:spcBef>
                          <a:spcPts val="1000"/>
                        </a:spcBef>
                        <a:spcAft>
                          <a:spcPts val="0"/>
                        </a:spcAft>
                      </a:pPr>
                      <a:r>
                        <a:rPr lang="ru-RU" sz="1600" b="1" baseline="0" dirty="0">
                          <a:solidFill>
                            <a:schemeClr val="tx1"/>
                          </a:solidFill>
                          <a:latin typeface="DisneyPark" panose="03030603050000020002" pitchFamily="65" charset="-52"/>
                          <a:ea typeface="Calibri"/>
                          <a:cs typeface="Times New Roman"/>
                        </a:rPr>
                        <a:t>Результат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33742">
                <a:tc>
                  <a:txBody>
                    <a:bodyPr/>
                    <a:lstStyle/>
                    <a:p>
                      <a:pPr marL="0" marR="0" indent="0" algn="l" defTabSz="914400" rtl="0" eaLnBrk="1" fontAlgn="auto" latinLnBrk="0" hangingPunct="1">
                        <a:lnSpc>
                          <a:spcPct val="150000"/>
                        </a:lnSpc>
                        <a:spcBef>
                          <a:spcPts val="1000"/>
                        </a:spcBef>
                        <a:spcAft>
                          <a:spcPts val="0"/>
                        </a:spcAft>
                        <a:buClrTx/>
                        <a:buSzTx/>
                        <a:buFontTx/>
                        <a:buNone/>
                        <a:tabLst/>
                        <a:defRPr/>
                      </a:pPr>
                      <a:r>
                        <a:rPr lang="ru-RU" sz="1600" b="1" baseline="0" dirty="0">
                          <a:solidFill>
                            <a:schemeClr val="tx1"/>
                          </a:solidFill>
                          <a:latin typeface="DisneyPark" panose="03030603050000020002" pitchFamily="65" charset="-52"/>
                          <a:ea typeface="Calibri"/>
                          <a:cs typeface="Times New Roman"/>
                        </a:rPr>
                        <a:t>6 января 2016года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0215" algn="l" defTabSz="914400" rtl="0" eaLnBrk="1" fontAlgn="auto" latinLnBrk="0" hangingPunct="1">
                        <a:lnSpc>
                          <a:spcPct val="150000"/>
                        </a:lnSpc>
                        <a:spcBef>
                          <a:spcPts val="1000"/>
                        </a:spcBef>
                        <a:spcAft>
                          <a:spcPts val="0"/>
                        </a:spcAft>
                        <a:buClrTx/>
                        <a:buSzTx/>
                        <a:buFontTx/>
                        <a:buNone/>
                        <a:tabLst/>
                        <a:defRPr/>
                      </a:pPr>
                      <a:r>
                        <a:rPr lang="ru-RU" sz="1600" b="1" baseline="0" dirty="0">
                          <a:solidFill>
                            <a:schemeClr val="tx1"/>
                          </a:solidFill>
                          <a:latin typeface="DisneyPark" panose="03030603050000020002" pitchFamily="65" charset="-52"/>
                          <a:ea typeface="Calibri"/>
                          <a:cs typeface="Times New Roman"/>
                        </a:rPr>
                        <a:t>- 12С</a:t>
                      </a:r>
                    </a:p>
                    <a:p>
                      <a:pPr indent="450215">
                        <a:lnSpc>
                          <a:spcPct val="150000"/>
                        </a:lnSpc>
                        <a:spcBef>
                          <a:spcPts val="1000"/>
                        </a:spcBef>
                        <a:spcAft>
                          <a:spcPts val="0"/>
                        </a:spcAft>
                      </a:pPr>
                      <a:endParaRPr lang="ru-RU" sz="1600" b="1" baseline="0" dirty="0">
                        <a:solidFill>
                          <a:schemeClr val="tx1"/>
                        </a:solidFill>
                        <a:latin typeface="DisneyPark" panose="03030603050000020002" pitchFamily="65"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1000"/>
                        </a:spcBef>
                        <a:spcAft>
                          <a:spcPts val="0"/>
                        </a:spcAft>
                        <a:buClrTx/>
                        <a:buSzTx/>
                        <a:buFontTx/>
                        <a:buNone/>
                        <a:tabLst/>
                        <a:defRPr/>
                      </a:pPr>
                      <a:r>
                        <a:rPr lang="ru-RU" sz="1600" b="1" baseline="0" dirty="0">
                          <a:solidFill>
                            <a:schemeClr val="tx1"/>
                          </a:solidFill>
                          <a:latin typeface="DisneyPark" panose="03030603050000020002" pitchFamily="65" charset="-52"/>
                          <a:ea typeface="Calibri"/>
                          <a:cs typeface="Times New Roman"/>
                        </a:rPr>
                        <a:t>Скольжение  хорошее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3742">
                <a:tc>
                  <a:txBody>
                    <a:bodyPr/>
                    <a:lstStyle/>
                    <a:p>
                      <a:pPr marL="0" marR="0" indent="0" algn="l" defTabSz="914400" rtl="0" eaLnBrk="1" fontAlgn="auto" latinLnBrk="0" hangingPunct="1">
                        <a:lnSpc>
                          <a:spcPct val="150000"/>
                        </a:lnSpc>
                        <a:spcBef>
                          <a:spcPts val="1000"/>
                        </a:spcBef>
                        <a:spcAft>
                          <a:spcPts val="0"/>
                        </a:spcAft>
                        <a:buClrTx/>
                        <a:buSzTx/>
                        <a:buFontTx/>
                        <a:buNone/>
                        <a:tabLst/>
                        <a:defRPr/>
                      </a:pPr>
                      <a:r>
                        <a:rPr lang="ru-RU" sz="1600" b="1" baseline="0" dirty="0">
                          <a:solidFill>
                            <a:schemeClr val="tx1"/>
                          </a:solidFill>
                          <a:latin typeface="DisneyPark" panose="03030603050000020002" pitchFamily="65" charset="-52"/>
                          <a:ea typeface="Calibri"/>
                          <a:cs typeface="Times New Roman"/>
                        </a:rPr>
                        <a:t>12 января 2016года</a:t>
                      </a:r>
                    </a:p>
                    <a:p>
                      <a:pPr>
                        <a:lnSpc>
                          <a:spcPct val="150000"/>
                        </a:lnSpc>
                        <a:spcBef>
                          <a:spcPts val="1000"/>
                        </a:spcBef>
                        <a:spcAft>
                          <a:spcPts val="0"/>
                        </a:spcAft>
                      </a:pPr>
                      <a:endParaRPr lang="ru-RU" sz="1600" b="1" baseline="0" dirty="0">
                        <a:solidFill>
                          <a:schemeClr val="tx1"/>
                        </a:solidFill>
                        <a:latin typeface="DisneyPark" panose="03030603050000020002" pitchFamily="65"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1000"/>
                        </a:spcBef>
                        <a:spcAft>
                          <a:spcPts val="0"/>
                        </a:spcAft>
                        <a:buClrTx/>
                        <a:buSzTx/>
                        <a:buFontTx/>
                        <a:buNone/>
                        <a:tabLst/>
                        <a:defRPr/>
                      </a:pPr>
                      <a:r>
                        <a:rPr lang="ru-RU" sz="1600" b="1" baseline="0" dirty="0">
                          <a:solidFill>
                            <a:schemeClr val="tx1"/>
                          </a:solidFill>
                          <a:latin typeface="DisneyPark" panose="03030603050000020002" pitchFamily="65" charset="-52"/>
                          <a:ea typeface="Calibri"/>
                          <a:cs typeface="Times New Roman"/>
                        </a:rPr>
                        <a:t>        - 20С</a:t>
                      </a:r>
                    </a:p>
                    <a:p>
                      <a:pPr marL="285750" indent="-285750">
                        <a:lnSpc>
                          <a:spcPct val="150000"/>
                        </a:lnSpc>
                        <a:spcBef>
                          <a:spcPts val="1000"/>
                        </a:spcBef>
                        <a:spcAft>
                          <a:spcPts val="0"/>
                        </a:spcAft>
                        <a:buFontTx/>
                        <a:buChar char="-"/>
                      </a:pPr>
                      <a:endParaRPr lang="ru-RU" sz="1600" b="1" baseline="0" dirty="0">
                        <a:solidFill>
                          <a:schemeClr val="tx1"/>
                        </a:solidFill>
                        <a:latin typeface="DisneyPark" panose="03030603050000020002" pitchFamily="65"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baseline="0" dirty="0">
                          <a:solidFill>
                            <a:schemeClr val="tx1"/>
                          </a:solidFill>
                          <a:latin typeface="DisneyPark" panose="03030603050000020002" pitchFamily="65" charset="-52"/>
                          <a:ea typeface="Calibri"/>
                          <a:cs typeface="Times New Roman"/>
                        </a:rPr>
                        <a:t>Скольжение хуже, лед крошится</a:t>
                      </a:r>
                    </a:p>
                    <a:p>
                      <a:pPr>
                        <a:lnSpc>
                          <a:spcPct val="100000"/>
                        </a:lnSpc>
                        <a:spcBef>
                          <a:spcPts val="0"/>
                        </a:spcBef>
                        <a:spcAft>
                          <a:spcPts val="0"/>
                        </a:spcAft>
                      </a:pPr>
                      <a:endParaRPr lang="ru-RU" sz="1600" b="1" baseline="0" dirty="0">
                        <a:solidFill>
                          <a:schemeClr val="tx1"/>
                        </a:solidFill>
                        <a:latin typeface="DisneyPark" panose="03030603050000020002" pitchFamily="65"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5615">
                <a:tc>
                  <a:txBody>
                    <a:bodyPr/>
                    <a:lstStyle/>
                    <a:p>
                      <a:pPr>
                        <a:lnSpc>
                          <a:spcPct val="150000"/>
                        </a:lnSpc>
                        <a:spcBef>
                          <a:spcPts val="1000"/>
                        </a:spcBef>
                        <a:spcAft>
                          <a:spcPts val="0"/>
                        </a:spcAft>
                      </a:pPr>
                      <a:r>
                        <a:rPr lang="ru-RU" sz="1600" b="1" baseline="0" dirty="0">
                          <a:solidFill>
                            <a:schemeClr val="tx1"/>
                          </a:solidFill>
                          <a:latin typeface="DisneyPark" panose="03030603050000020002" pitchFamily="65" charset="-52"/>
                          <a:ea typeface="Calibri"/>
                          <a:cs typeface="Times New Roman"/>
                        </a:rPr>
                        <a:t>18 января 2016 года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50000"/>
                        </a:lnSpc>
                        <a:spcBef>
                          <a:spcPts val="1000"/>
                        </a:spcBef>
                        <a:spcAft>
                          <a:spcPts val="0"/>
                        </a:spcAft>
                      </a:pPr>
                      <a:r>
                        <a:rPr lang="ru-RU" sz="1600" b="1" baseline="0" dirty="0">
                          <a:solidFill>
                            <a:schemeClr val="tx1"/>
                          </a:solidFill>
                          <a:latin typeface="DisneyPark" panose="03030603050000020002" pitchFamily="65" charset="-52"/>
                          <a:ea typeface="Calibri"/>
                          <a:cs typeface="Times New Roman"/>
                        </a:rPr>
                        <a:t>- 8С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ru-RU" sz="1600" b="1" baseline="0" dirty="0">
                          <a:solidFill>
                            <a:schemeClr val="tx1"/>
                          </a:solidFill>
                          <a:latin typeface="DisneyPark" panose="03030603050000020002" pitchFamily="65" charset="-52"/>
                          <a:ea typeface="Calibri"/>
                          <a:cs typeface="Times New Roman"/>
                        </a:rPr>
                        <a:t>Коньки скользят по льду хорошо</a:t>
                      </a:r>
                    </a:p>
                    <a:p>
                      <a:pPr>
                        <a:lnSpc>
                          <a:spcPct val="100000"/>
                        </a:lnSpc>
                        <a:spcBef>
                          <a:spcPts val="0"/>
                        </a:spcBef>
                        <a:spcAft>
                          <a:spcPts val="0"/>
                        </a:spcAft>
                      </a:pPr>
                      <a:endParaRPr lang="ru-RU" sz="1600" b="1" baseline="0" dirty="0">
                        <a:solidFill>
                          <a:schemeClr val="tx1"/>
                        </a:solidFill>
                        <a:latin typeface="DisneyPark" panose="03030603050000020002" pitchFamily="65" charset="-5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3062">
                <a:tc>
                  <a:txBody>
                    <a:bodyPr/>
                    <a:lstStyle/>
                    <a:p>
                      <a:pPr>
                        <a:lnSpc>
                          <a:spcPct val="150000"/>
                        </a:lnSpc>
                        <a:spcBef>
                          <a:spcPts val="1000"/>
                        </a:spcBef>
                        <a:spcAft>
                          <a:spcPts val="0"/>
                        </a:spcAft>
                      </a:pPr>
                      <a:r>
                        <a:rPr lang="ru-RU" sz="1600" b="1" baseline="0" dirty="0">
                          <a:solidFill>
                            <a:schemeClr val="tx1"/>
                          </a:solidFill>
                          <a:latin typeface="DisneyPark" panose="03030603050000020002" pitchFamily="65" charset="-52"/>
                          <a:ea typeface="Calibri"/>
                          <a:cs typeface="Times New Roman"/>
                        </a:rPr>
                        <a:t>28февраля 2016 года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50000"/>
                        </a:lnSpc>
                        <a:spcBef>
                          <a:spcPts val="1000"/>
                        </a:spcBef>
                        <a:spcAft>
                          <a:spcPts val="0"/>
                        </a:spcAft>
                      </a:pPr>
                      <a:r>
                        <a:rPr lang="ru-RU" sz="1600" b="1" baseline="0" dirty="0">
                          <a:solidFill>
                            <a:schemeClr val="tx1"/>
                          </a:solidFill>
                          <a:latin typeface="DisneyPark" panose="03030603050000020002" pitchFamily="65" charset="-52"/>
                          <a:ea typeface="Calibri"/>
                          <a:cs typeface="Times New Roman"/>
                        </a:rPr>
                        <a:t>+1 С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ru-RU" sz="1600" b="1" baseline="0" dirty="0">
                          <a:solidFill>
                            <a:schemeClr val="tx1"/>
                          </a:solidFill>
                          <a:latin typeface="DisneyPark" panose="03030603050000020002" pitchFamily="65" charset="-52"/>
                          <a:ea typeface="Calibri"/>
                          <a:cs typeface="Times New Roman"/>
                        </a:rPr>
                        <a:t>Скольжение хорошее, коньки вязнут во льду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800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7823" y="260648"/>
            <a:ext cx="3008313" cy="720080"/>
          </a:xfrm>
        </p:spPr>
        <p:txBody>
          <a:bodyPr/>
          <a:lstStyle/>
          <a:p>
            <a:pPr algn="ctr"/>
            <a:r>
              <a:rPr lang="ru-RU" sz="3600" dirty="0">
                <a:latin typeface="DisneyPark" panose="03030603050000020002" pitchFamily="65" charset="-52"/>
                <a:cs typeface="Times New Roman" pitchFamily="18" charset="0"/>
              </a:rPr>
              <a:t>ВЫВОД</a:t>
            </a:r>
          </a:p>
        </p:txBody>
      </p:sp>
      <p:sp>
        <p:nvSpPr>
          <p:cNvPr id="4" name="Текст 3"/>
          <p:cNvSpPr>
            <a:spLocks noGrp="1"/>
          </p:cNvSpPr>
          <p:nvPr>
            <p:ph type="body" sz="half" idx="2"/>
          </p:nvPr>
        </p:nvSpPr>
        <p:spPr>
          <a:xfrm>
            <a:off x="467544" y="1052736"/>
            <a:ext cx="7992888" cy="4691063"/>
          </a:xfrm>
        </p:spPr>
        <p:txBody>
          <a:bodyPr/>
          <a:lstStyle/>
          <a:p>
            <a:pPr algn="ctr"/>
            <a:r>
              <a:rPr lang="ru-RU" sz="3600" b="1" dirty="0">
                <a:ln w="11430"/>
                <a:latin typeface="DisneyPark" panose="03030603050000020002" pitchFamily="65" charset="-52"/>
                <a:cs typeface="Times New Roman" pitchFamily="18" charset="0"/>
              </a:rPr>
              <a:t>Оптимальным для катания на коньках является температура воздуха –5...–10 градусов Цельсия. </a:t>
            </a:r>
            <a:r>
              <a:rPr lang="ru-RU" sz="3600" b="1" dirty="0">
                <a:ln w="11430"/>
                <a:solidFill>
                  <a:srgbClr val="C00000"/>
                </a:solidFill>
                <a:effectLst>
                  <a:outerShdw blurRad="50800" dist="39000" dir="5460000" algn="tl">
                    <a:srgbClr val="000000">
                      <a:alpha val="38000"/>
                    </a:srgbClr>
                  </a:outerShdw>
                </a:effectLst>
                <a:latin typeface="DisneyPark" panose="03030603050000020002" pitchFamily="65" charset="-52"/>
              </a:rPr>
              <a:t/>
            </a:r>
            <a:br>
              <a:rPr lang="ru-RU" sz="3600" b="1" dirty="0">
                <a:ln w="11430"/>
                <a:solidFill>
                  <a:srgbClr val="C00000"/>
                </a:solidFill>
                <a:effectLst>
                  <a:outerShdw blurRad="50800" dist="39000" dir="5460000" algn="tl">
                    <a:srgbClr val="000000">
                      <a:alpha val="38000"/>
                    </a:srgbClr>
                  </a:outerShdw>
                </a:effectLst>
                <a:latin typeface="DisneyPark" panose="03030603050000020002" pitchFamily="65" charset="-52"/>
              </a:rPr>
            </a:br>
            <a:r>
              <a:rPr lang="ru-RU" b="1" dirty="0">
                <a:ln w="11430"/>
                <a:solidFill>
                  <a:srgbClr val="C00000"/>
                </a:solidFill>
                <a:effectLst>
                  <a:outerShdw blurRad="50800" dist="39000" dir="5460000" algn="tl">
                    <a:srgbClr val="000000">
                      <a:alpha val="38000"/>
                    </a:srgbClr>
                  </a:outerShdw>
                </a:effectLst>
              </a:rPr>
              <a:t>                                               </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924944"/>
            <a:ext cx="7272808" cy="3832852"/>
          </a:xfrm>
          <a:prstGeom prst="rect">
            <a:avLst/>
          </a:prstGeom>
        </p:spPr>
      </p:pic>
    </p:spTree>
    <p:extLst>
      <p:ext uri="{BB962C8B-B14F-4D97-AF65-F5344CB8AC3E}">
        <p14:creationId xmlns:p14="http://schemas.microsoft.com/office/powerpoint/2010/main" val="120113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sz="4000" b="1" dirty="0">
                <a:latin typeface="DisneyPark" panose="03030603050000020002" pitchFamily="65" charset="-52"/>
                <a:cs typeface="Times New Roman" pitchFamily="18" charset="0"/>
              </a:rPr>
              <a:t>Результаты работы:</a:t>
            </a:r>
          </a:p>
        </p:txBody>
      </p:sp>
      <p:sp>
        <p:nvSpPr>
          <p:cNvPr id="3" name="Прямоугольник 2"/>
          <p:cNvSpPr/>
          <p:nvPr/>
        </p:nvSpPr>
        <p:spPr>
          <a:xfrm>
            <a:off x="107504" y="1268761"/>
            <a:ext cx="8856984" cy="4524315"/>
          </a:xfrm>
          <a:prstGeom prst="rect">
            <a:avLst/>
          </a:prstGeom>
        </p:spPr>
        <p:txBody>
          <a:bodyPr wrap="square">
            <a:spAutoFit/>
          </a:bodyPr>
          <a:lstStyle/>
          <a:p>
            <a:r>
              <a:rPr lang="ru-RU" sz="3200" dirty="0">
                <a:latin typeface="DisneyPark" panose="03030603050000020002" pitchFamily="65" charset="-52"/>
                <a:cs typeface="Times New Roman" pitchFamily="18" charset="0"/>
              </a:rPr>
              <a:t>• Лед скользкий, потому что его </a:t>
            </a:r>
          </a:p>
          <a:p>
            <a:r>
              <a:rPr lang="ru-RU" sz="3200" dirty="0">
                <a:latin typeface="DisneyPark" panose="03030603050000020002" pitchFamily="65" charset="-52"/>
                <a:cs typeface="Times New Roman" pitchFamily="18" charset="0"/>
              </a:rPr>
              <a:t> природа предусматривает наличие очень тонкой пленки воды на поверхности, которая играет роль смазки.</a:t>
            </a:r>
          </a:p>
          <a:p>
            <a:r>
              <a:rPr lang="ru-RU" sz="3200" dirty="0">
                <a:latin typeface="DisneyPark" panose="03030603050000020002" pitchFamily="65" charset="-52"/>
                <a:cs typeface="Times New Roman" pitchFamily="18" charset="0"/>
              </a:rPr>
              <a:t>• Лучше всего кататься на коньках при температуре воздуха –5…–10 градусов Цельсия, в сильный мороз лед скользит хуже.</a:t>
            </a:r>
          </a:p>
          <a:p>
            <a:r>
              <a:rPr lang="ru-RU" sz="3200" dirty="0">
                <a:latin typeface="DisneyPark" panose="03030603050000020002" pitchFamily="65" charset="-52"/>
                <a:cs typeface="Times New Roman" pitchFamily="18" charset="0"/>
              </a:rPr>
              <a:t>• Катание на коньках поднимает настроение, закаливает организм, за минувшую зиму я ни разу не болела простудными заболеваниями</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24492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dirty="0" smtClean="0">
                <a:latin typeface="DisneyPark" panose="03030603050000020002" pitchFamily="65" charset="-52"/>
              </a:rPr>
              <a:t>Конец.</a:t>
            </a:r>
            <a:r>
              <a:rPr lang="ru-RU" dirty="0" smtClean="0"/>
              <a:t/>
            </a:r>
            <a:br>
              <a:rPr lang="ru-RU" dirty="0" smtClean="0"/>
            </a:br>
            <a:r>
              <a:rPr lang="ru-RU" dirty="0"/>
              <a:t/>
            </a:r>
            <a:br>
              <a:rPr lang="ru-RU" dirty="0"/>
            </a:br>
            <a:r>
              <a:rPr lang="ru-RU" dirty="0" smtClean="0"/>
              <a:t/>
            </a:r>
            <a:br>
              <a:rPr lang="ru-RU" dirty="0" smtClean="0"/>
            </a:br>
            <a:r>
              <a:rPr lang="ru-RU" sz="6600" dirty="0" smtClean="0">
                <a:latin typeface="DisneyPark" panose="03030603050000020002" pitchFamily="65" charset="-52"/>
              </a:rPr>
              <a:t>Спасибо за внимание!</a:t>
            </a:r>
            <a:endParaRPr lang="ru-RU" sz="6600" dirty="0">
              <a:latin typeface="DisneyPark" panose="03030603050000020002" pitchFamily="65" charset="-52"/>
            </a:endParaRPr>
          </a:p>
        </p:txBody>
      </p:sp>
    </p:spTree>
    <p:extLst>
      <p:ext uri="{BB962C8B-B14F-4D97-AF65-F5344CB8AC3E}">
        <p14:creationId xmlns:p14="http://schemas.microsoft.com/office/powerpoint/2010/main" val="311276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0" y="1844824"/>
            <a:ext cx="8752648" cy="2862322"/>
          </a:xfrm>
          <a:prstGeom prst="rect">
            <a:avLst/>
          </a:prstGeom>
        </p:spPr>
        <p:txBody>
          <a:bodyPr wrap="square">
            <a:spAutoFit/>
          </a:bodyPr>
          <a:lstStyle/>
          <a:p>
            <a:pPr marL="514350" indent="-514350" eaLnBrk="0" fontAlgn="auto">
              <a:spcBef>
                <a:spcPts val="0"/>
              </a:spcBef>
              <a:spcAft>
                <a:spcPts val="0"/>
              </a:spcAft>
              <a:buFont typeface="+mj-lt"/>
              <a:buAutoNum type="arabicPeriod"/>
              <a:defRPr/>
            </a:pPr>
            <a:r>
              <a:rPr lang="ru-RU" sz="3600" kern="0" dirty="0">
                <a:ln w="11430"/>
                <a:latin typeface="DisneyPark" panose="03030603050000020002" pitchFamily="65" charset="-52"/>
                <a:ea typeface="MS Gothic"/>
                <a:cs typeface="Times New Roman" pitchFamily="18" charset="0"/>
              </a:rPr>
              <a:t>Узнать историю возникновения коньков.</a:t>
            </a:r>
          </a:p>
          <a:p>
            <a:pPr marL="514350" indent="-514350" eaLnBrk="0" fontAlgn="auto">
              <a:spcBef>
                <a:spcPts val="0"/>
              </a:spcBef>
              <a:spcAft>
                <a:spcPts val="0"/>
              </a:spcAft>
              <a:buFont typeface="+mj-lt"/>
              <a:buAutoNum type="arabicPeriod"/>
              <a:defRPr/>
            </a:pPr>
            <a:r>
              <a:rPr lang="ru-RU" sz="3600" dirty="0">
                <a:latin typeface="DisneyPark" panose="03030603050000020002" pitchFamily="65" charset="-52"/>
                <a:cs typeface="Times New Roman" pitchFamily="18" charset="0"/>
              </a:rPr>
              <a:t>Выяснить, какими были коньки и какими пользуются в настоящее время</a:t>
            </a:r>
            <a:r>
              <a:rPr lang="ru-RU" sz="3600" dirty="0" smtClean="0">
                <a:latin typeface="DisneyPark" panose="03030603050000020002" pitchFamily="65" charset="-52"/>
                <a:cs typeface="Times New Roman" pitchFamily="18" charset="0"/>
              </a:rPr>
              <a:t>.</a:t>
            </a:r>
            <a:endParaRPr lang="ru-RU" sz="3600" dirty="0">
              <a:latin typeface="DisneyPark" panose="03030603050000020002" pitchFamily="65" charset="-52"/>
              <a:cs typeface="Times New Roman" pitchFamily="18" charset="0"/>
            </a:endParaRPr>
          </a:p>
          <a:p>
            <a:pPr marL="514350" indent="-514350" eaLnBrk="0" fontAlgn="auto">
              <a:spcBef>
                <a:spcPts val="0"/>
              </a:spcBef>
              <a:spcAft>
                <a:spcPts val="0"/>
              </a:spcAft>
              <a:buFont typeface="+mj-lt"/>
              <a:buAutoNum type="arabicPeriod"/>
              <a:defRPr/>
            </a:pPr>
            <a:r>
              <a:rPr lang="ru-RU" sz="3600" kern="0" dirty="0">
                <a:ln w="11430"/>
                <a:latin typeface="DisneyPark" panose="03030603050000020002" pitchFamily="65" charset="-52"/>
                <a:ea typeface="MS Gothic"/>
                <a:cs typeface="Times New Roman" pitchFamily="18" charset="0"/>
              </a:rPr>
              <a:t>Провести  опыты и сделать выводы.</a:t>
            </a:r>
            <a:endParaRPr lang="ru-RU" sz="3600" dirty="0">
              <a:ln w="11430"/>
              <a:latin typeface="DisneyPark" panose="03030603050000020002" pitchFamily="65" charset="-52"/>
              <a:cs typeface="Times New Roman" pitchFamily="18" charset="0"/>
            </a:endParaRPr>
          </a:p>
          <a:p>
            <a:pPr marL="514350" indent="-514350" algn="just" eaLnBrk="1" hangingPunct="1">
              <a:buFont typeface="+mj-lt"/>
              <a:buAutoNum type="arabicPeriod"/>
            </a:pPr>
            <a:endParaRPr lang="ru-RU" sz="3600" dirty="0">
              <a:latin typeface="DisneyPark" panose="03030603050000020002" pitchFamily="65" charset="-52"/>
              <a:cs typeface="Times New Roman" pitchFamily="18" charset="0"/>
            </a:endParaRPr>
          </a:p>
        </p:txBody>
      </p:sp>
      <p:sp>
        <p:nvSpPr>
          <p:cNvPr id="2" name="TextBox 1"/>
          <p:cNvSpPr txBox="1"/>
          <p:nvPr/>
        </p:nvSpPr>
        <p:spPr>
          <a:xfrm>
            <a:off x="3275856" y="692696"/>
            <a:ext cx="3173063" cy="769441"/>
          </a:xfrm>
          <a:prstGeom prst="rect">
            <a:avLst/>
          </a:prstGeom>
          <a:noFill/>
        </p:spPr>
        <p:txBody>
          <a:bodyPr wrap="square" rtlCol="0">
            <a:spAutoFit/>
          </a:bodyPr>
          <a:lstStyle/>
          <a:p>
            <a:r>
              <a:rPr lang="ru-RU" sz="4400" dirty="0" smtClean="0">
                <a:latin typeface="DisneyPark" panose="03030603050000020002" pitchFamily="65" charset="-52"/>
              </a:rPr>
              <a:t>Задачи:</a:t>
            </a:r>
            <a:endParaRPr lang="ru-RU" sz="4400" dirty="0">
              <a:latin typeface="DisneyPark" panose="03030603050000020002" pitchFamily="65" charset="-52"/>
            </a:endParaRPr>
          </a:p>
        </p:txBody>
      </p:sp>
    </p:spTree>
    <p:extLst>
      <p:ext uri="{BB962C8B-B14F-4D97-AF65-F5344CB8AC3E}">
        <p14:creationId xmlns:p14="http://schemas.microsoft.com/office/powerpoint/2010/main" val="128620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Заголовок 3"/>
          <p:cNvSpPr>
            <a:spLocks noGrp="1"/>
          </p:cNvSpPr>
          <p:nvPr>
            <p:ph type="title" idx="4294967295"/>
          </p:nvPr>
        </p:nvSpPr>
        <p:spPr>
          <a:xfrm>
            <a:off x="4932363" y="404813"/>
            <a:ext cx="4046537" cy="4248150"/>
          </a:xfrm>
          <a:prstGeom prst="rect">
            <a:avLst/>
          </a:prstGeom>
        </p:spPr>
        <p:txBody>
          <a:bodyPr anchor="b"/>
          <a:lstStyle/>
          <a:p>
            <a:pPr algn="just" eaLnBrk="1" hangingPunct="1"/>
            <a:r>
              <a:rPr lang="ru-RU" sz="2800" b="1">
                <a:latin typeface="Times New Roman" pitchFamily="18" charset="0"/>
                <a:cs typeface="Times New Roman" pitchFamily="18" charset="0"/>
              </a:rPr>
              <a:t>    </a:t>
            </a:r>
          </a:p>
        </p:txBody>
      </p:sp>
      <p:sp>
        <p:nvSpPr>
          <p:cNvPr id="17411" name="Текст 6"/>
          <p:cNvSpPr>
            <a:spLocks noGrp="1"/>
          </p:cNvSpPr>
          <p:nvPr>
            <p:ph type="body" sz="half" idx="4294967295"/>
          </p:nvPr>
        </p:nvSpPr>
        <p:spPr>
          <a:xfrm>
            <a:off x="1763688" y="5367338"/>
            <a:ext cx="7056462" cy="1158006"/>
          </a:xfrm>
          <a:prstGeom prst="rect">
            <a:avLst/>
          </a:prstGeom>
        </p:spPr>
        <p:txBody>
          <a:bodyPr/>
          <a:lstStyle/>
          <a:p>
            <a:pPr marL="0" indent="0" eaLnBrk="1" hangingPunct="1">
              <a:buFontTx/>
              <a:buNone/>
            </a:pPr>
            <a:r>
              <a:rPr lang="ru-RU" b="1" dirty="0">
                <a:latin typeface="DisneyPark" panose="03030603050000020002" pitchFamily="65" charset="-52"/>
                <a:cs typeface="Times New Roman" pitchFamily="18" charset="0"/>
              </a:rPr>
              <a:t>Коньки - одно из древнейших изобретений человечества. </a:t>
            </a:r>
            <a:endParaRPr lang="ru-RU" dirty="0">
              <a:latin typeface="DisneyPark" panose="03030603050000020002" pitchFamily="65" charset="-52"/>
              <a:cs typeface="Times New Roman" pitchFamily="18" charset="0"/>
            </a:endParaRPr>
          </a:p>
        </p:txBody>
      </p:sp>
      <p:pic>
        <p:nvPicPr>
          <p:cNvPr id="13" name="Рисунок 12" descr="daae03dea4fb.jpg"/>
          <p:cNvPicPr>
            <a:picLocks noGrp="1" noChangeAspect="1"/>
          </p:cNvPicPr>
          <p:nvPr>
            <p:ph type="pic" idx="4294967295"/>
          </p:nvPr>
        </p:nvPicPr>
        <p:blipFill>
          <a:blip r:embed="rId2" cstate="print"/>
          <a:stretch>
            <a:fillRect/>
          </a:stretch>
        </p:blipFill>
        <p:spPr>
          <a:xfrm>
            <a:off x="2181050" y="188640"/>
            <a:ext cx="4786346" cy="4926154"/>
          </a:xfrm>
          <a:prstGeom prst="rect">
            <a:avLst/>
          </a:prstGeom>
          <a:effectLst>
            <a:softEdge rad="112500"/>
          </a:effectLst>
        </p:spPr>
      </p:pic>
    </p:spTree>
    <p:extLst>
      <p:ext uri="{BB962C8B-B14F-4D97-AF65-F5344CB8AC3E}">
        <p14:creationId xmlns:p14="http://schemas.microsoft.com/office/powerpoint/2010/main" val="288179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Рисунок 15"/>
          <p:cNvSpPr txBox="1">
            <a:spLocks/>
          </p:cNvSpPr>
          <p:nvPr/>
        </p:nvSpPr>
        <p:spPr bwMode="auto">
          <a:xfrm>
            <a:off x="250825" y="188913"/>
            <a:ext cx="8424863" cy="4968875"/>
          </a:xfrm>
          <a:prstGeom prst="rect">
            <a:avLst/>
          </a:prstGeom>
          <a:noFill/>
          <a:ln w="9525">
            <a:noFill/>
            <a:miter lim="800000"/>
            <a:headEnd/>
            <a:tailEnd/>
          </a:ln>
        </p:spPr>
        <p:txBody>
          <a:bodyPr/>
          <a:lstStyle/>
          <a:p>
            <a:endParaRPr lang="ru-RU"/>
          </a:p>
        </p:txBody>
      </p:sp>
      <p:pic>
        <p:nvPicPr>
          <p:cNvPr id="2" name="Picture 6"/>
          <p:cNvPicPr>
            <a:picLocks noGrp="1" noChangeAspect="1" noChangeArrowheads="1"/>
          </p:cNvPicPr>
          <p:nvPr>
            <p:ph type="pic" idx="4294967295"/>
          </p:nvPr>
        </p:nvPicPr>
        <p:blipFill>
          <a:blip r:embed="rId2" cstate="print"/>
          <a:srcRect t="1123" b="1123"/>
          <a:stretch>
            <a:fillRect/>
          </a:stretch>
        </p:blipFill>
        <p:spPr>
          <a:xfrm>
            <a:off x="1403648" y="160668"/>
            <a:ext cx="6968709" cy="4109892"/>
          </a:xfrm>
          <a:prstGeom prst="rect">
            <a:avLst/>
          </a:prstGeom>
        </p:spPr>
      </p:pic>
      <p:sp>
        <p:nvSpPr>
          <p:cNvPr id="16388" name="Текст 12"/>
          <p:cNvSpPr>
            <a:spLocks noGrp="1"/>
          </p:cNvSpPr>
          <p:nvPr>
            <p:ph type="body" sz="half" idx="4294967295"/>
          </p:nvPr>
        </p:nvSpPr>
        <p:spPr>
          <a:xfrm>
            <a:off x="107504" y="4399048"/>
            <a:ext cx="8568184" cy="2448272"/>
          </a:xfrm>
          <a:prstGeom prst="rect">
            <a:avLst/>
          </a:prstGeom>
        </p:spPr>
        <p:txBody>
          <a:bodyPr/>
          <a:lstStyle/>
          <a:p>
            <a:pPr marL="0" indent="0" algn="just" eaLnBrk="1" hangingPunct="1">
              <a:buFontTx/>
              <a:buNone/>
            </a:pPr>
            <a:r>
              <a:rPr lang="ru-RU" sz="2600" dirty="0">
                <a:latin typeface="Times New Roman" pitchFamily="18" charset="0"/>
                <a:cs typeface="Times New Roman" pitchFamily="18" charset="0"/>
              </a:rPr>
              <a:t>       </a:t>
            </a:r>
            <a:r>
              <a:rPr lang="ru-RU" sz="3600" b="1" dirty="0">
                <a:latin typeface="DisneyPark" panose="03030603050000020002" pitchFamily="65" charset="-52"/>
                <a:cs typeface="Times New Roman" pitchFamily="18" charset="0"/>
              </a:rPr>
              <a:t>Первые приспособления для передвижения по льду, о которых мы знаем по археологическим раскопкам и из литературы, были сделаны из костей животных. </a:t>
            </a:r>
          </a:p>
        </p:txBody>
      </p:sp>
    </p:spTree>
    <p:extLst>
      <p:ext uri="{BB962C8B-B14F-4D97-AF65-F5344CB8AC3E}">
        <p14:creationId xmlns:p14="http://schemas.microsoft.com/office/powerpoint/2010/main" val="157808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Текст 3"/>
          <p:cNvSpPr>
            <a:spLocks noGrp="1"/>
          </p:cNvSpPr>
          <p:nvPr>
            <p:ph type="body" sz="half" idx="4294967295"/>
          </p:nvPr>
        </p:nvSpPr>
        <p:spPr>
          <a:xfrm>
            <a:off x="0" y="4653136"/>
            <a:ext cx="9144000" cy="1157287"/>
          </a:xfrm>
          <a:prstGeom prst="rect">
            <a:avLst/>
          </a:prstGeom>
        </p:spPr>
        <p:txBody>
          <a:bodyPr/>
          <a:lstStyle/>
          <a:p>
            <a:pPr marL="0" indent="0" algn="just" eaLnBrk="1" hangingPunct="1">
              <a:lnSpc>
                <a:spcPct val="80000"/>
              </a:lnSpc>
              <a:buFontTx/>
              <a:buNone/>
            </a:pPr>
            <a:r>
              <a:rPr lang="ru-RU" sz="2000" dirty="0">
                <a:latin typeface="Times New Roman" pitchFamily="18" charset="0"/>
                <a:cs typeface="Times New Roman" pitchFamily="18" charset="0"/>
              </a:rPr>
              <a:t>    </a:t>
            </a:r>
            <a:r>
              <a:rPr lang="ru-RU" sz="4000" b="1" dirty="0">
                <a:latin typeface="DisneyPark" panose="03030603050000020002" pitchFamily="65" charset="-52"/>
                <a:cs typeface="Times New Roman" pitchFamily="18" charset="0"/>
              </a:rPr>
              <a:t>В Нидерландах первоначально роль конька наравне с костями животных выполнял деревянный башмак. Затем к таким башмакам стали приделывать металлические полозья.</a:t>
            </a:r>
          </a:p>
          <a:p>
            <a:pPr marL="0" indent="0" algn="just" eaLnBrk="1" hangingPunct="1">
              <a:lnSpc>
                <a:spcPct val="80000"/>
              </a:lnSpc>
              <a:buFontTx/>
              <a:buNone/>
            </a:pPr>
            <a:r>
              <a:rPr lang="ru-RU" sz="2000" dirty="0">
                <a:latin typeface="Times New Roman" pitchFamily="18" charset="0"/>
                <a:cs typeface="Times New Roman" pitchFamily="18" charset="0"/>
              </a:rPr>
              <a:t> </a:t>
            </a:r>
          </a:p>
          <a:p>
            <a:pPr marL="0" indent="0" eaLnBrk="1" hangingPunct="1">
              <a:lnSpc>
                <a:spcPct val="80000"/>
              </a:lnSpc>
              <a:buFontTx/>
              <a:buNone/>
            </a:pPr>
            <a:endParaRPr lang="ru-RU" sz="500" dirty="0"/>
          </a:p>
        </p:txBody>
      </p:sp>
      <p:pic>
        <p:nvPicPr>
          <p:cNvPr id="21507" name="Picture 2" descr="C:\Users\днс\Desktop\0_5fa8f_e7f68ba6_orig.jpg"/>
          <p:cNvPicPr>
            <a:picLocks noGrp="1" noChangeAspect="1" noChangeArrowheads="1"/>
          </p:cNvPicPr>
          <p:nvPr>
            <p:ph type="pic" idx="4294967295"/>
          </p:nvPr>
        </p:nvPicPr>
        <p:blipFill>
          <a:blip r:embed="rId2" cstate="print"/>
          <a:srcRect l="5556" r="5556"/>
          <a:stretch>
            <a:fillRect/>
          </a:stretch>
        </p:blipFill>
        <p:spPr>
          <a:xfrm>
            <a:off x="1259632" y="404664"/>
            <a:ext cx="6779757" cy="4032299"/>
          </a:xfrm>
          <a:prstGeom prst="rect">
            <a:avLst/>
          </a:prstGeom>
        </p:spPr>
      </p:pic>
    </p:spTree>
    <p:extLst>
      <p:ext uri="{BB962C8B-B14F-4D97-AF65-F5344CB8AC3E}">
        <p14:creationId xmlns:p14="http://schemas.microsoft.com/office/powerpoint/2010/main" val="85527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Текст 3"/>
          <p:cNvSpPr>
            <a:spLocks noGrp="1"/>
          </p:cNvSpPr>
          <p:nvPr>
            <p:ph type="body" sz="half" idx="4294967295"/>
          </p:nvPr>
        </p:nvSpPr>
        <p:spPr>
          <a:xfrm>
            <a:off x="0" y="428625"/>
            <a:ext cx="9036496" cy="1848247"/>
          </a:xfrm>
          <a:prstGeom prst="rect">
            <a:avLst/>
          </a:prstGeom>
        </p:spPr>
        <p:txBody>
          <a:bodyPr/>
          <a:lstStyle/>
          <a:p>
            <a:pPr marL="0" indent="0" algn="just" eaLnBrk="1" hangingPunct="1">
              <a:buFontTx/>
              <a:buNone/>
            </a:pPr>
            <a:r>
              <a:rPr lang="ru-RU" sz="2000" dirty="0">
                <a:latin typeface="Times New Roman" pitchFamily="18" charset="0"/>
                <a:cs typeface="Times New Roman" pitchFamily="18" charset="0"/>
              </a:rPr>
              <a:t>     </a:t>
            </a:r>
            <a:r>
              <a:rPr lang="ru-RU" sz="3600" b="1" dirty="0">
                <a:latin typeface="DisneyPark" panose="03030603050000020002" pitchFamily="65" charset="-52"/>
                <a:cs typeface="Times New Roman" pitchFamily="18" charset="0"/>
              </a:rPr>
              <a:t>В России костяные коньки появились почти 3 тысячи лет назад. Эти коньки имели три отверстия - два для крепления конька к носку обуви и одно для удержания конька у пятки.</a:t>
            </a:r>
          </a:p>
        </p:txBody>
      </p:sp>
      <p:pic>
        <p:nvPicPr>
          <p:cNvPr id="2" name="Picture 2"/>
          <p:cNvPicPr>
            <a:picLocks noGrp="1" noChangeAspect="1" noChangeArrowheads="1"/>
          </p:cNvPicPr>
          <p:nvPr>
            <p:ph type="pic" idx="4294967295"/>
          </p:nvPr>
        </p:nvPicPr>
        <p:blipFill>
          <a:blip r:embed="rId2" cstate="print"/>
          <a:srcRect l="2042" r="2042"/>
          <a:stretch>
            <a:fillRect/>
          </a:stretch>
        </p:blipFill>
        <p:spPr>
          <a:xfrm>
            <a:off x="1187624" y="2996952"/>
            <a:ext cx="7272610" cy="3694918"/>
          </a:xfrm>
          <a:prstGeom prst="rect">
            <a:avLst/>
          </a:prstGeom>
        </p:spPr>
      </p:pic>
    </p:spTree>
    <p:extLst>
      <p:ext uri="{BB962C8B-B14F-4D97-AF65-F5344CB8AC3E}">
        <p14:creationId xmlns:p14="http://schemas.microsoft.com/office/powerpoint/2010/main" val="369519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Содержимое 8"/>
          <p:cNvSpPr>
            <a:spLocks noGrp="1"/>
          </p:cNvSpPr>
          <p:nvPr>
            <p:ph idx="4294967295"/>
          </p:nvPr>
        </p:nvSpPr>
        <p:spPr>
          <a:xfrm>
            <a:off x="642938" y="5000625"/>
            <a:ext cx="8001000" cy="1524000"/>
          </a:xfrm>
          <a:prstGeom prst="rect">
            <a:avLst/>
          </a:prstGeom>
        </p:spPr>
        <p:txBody>
          <a:bodyPr/>
          <a:lstStyle/>
          <a:p>
            <a:pPr algn="ctr" eaLnBrk="1" hangingPunct="1">
              <a:buFontTx/>
              <a:buNone/>
            </a:pPr>
            <a:r>
              <a:rPr lang="ru-RU" sz="2400" dirty="0">
                <a:latin typeface="Times New Roman" pitchFamily="18" charset="0"/>
                <a:cs typeface="Times New Roman" pitchFamily="18" charset="0"/>
              </a:rPr>
              <a:t>         </a:t>
            </a:r>
            <a:r>
              <a:rPr lang="ru-RU" sz="3600" b="1" dirty="0">
                <a:latin typeface="DisneyPark" panose="03030603050000020002" pitchFamily="65" charset="-52"/>
                <a:cs typeface="Times New Roman" pitchFamily="18" charset="0"/>
              </a:rPr>
              <a:t>Прототипом современного фигурного конька считается </a:t>
            </a:r>
            <a:endParaRPr lang="en-US" sz="3600" b="1" dirty="0">
              <a:latin typeface="DisneyPark" panose="03030603050000020002" pitchFamily="65" charset="-52"/>
              <a:cs typeface="Times New Roman" pitchFamily="18" charset="0"/>
            </a:endParaRPr>
          </a:p>
          <a:p>
            <a:pPr algn="ctr" eaLnBrk="1" hangingPunct="1">
              <a:buFontTx/>
              <a:buNone/>
            </a:pPr>
            <a:r>
              <a:rPr lang="ru-RU" sz="3600" b="1" dirty="0">
                <a:latin typeface="DisneyPark" panose="03030603050000020002" pitchFamily="65" charset="-52"/>
                <a:cs typeface="Times New Roman" pitchFamily="18" charset="0"/>
              </a:rPr>
              <a:t>конек Д. </a:t>
            </a:r>
            <a:r>
              <a:rPr lang="ru-RU" sz="3600" b="1" dirty="0" err="1">
                <a:latin typeface="DisneyPark" panose="03030603050000020002" pitchFamily="65" charset="-52"/>
                <a:cs typeface="Times New Roman" pitchFamily="18" charset="0"/>
              </a:rPr>
              <a:t>Гейнса</a:t>
            </a:r>
            <a:r>
              <a:rPr lang="ru-RU" sz="3600" b="1" dirty="0">
                <a:latin typeface="DisneyPark" panose="03030603050000020002" pitchFamily="65" charset="-52"/>
                <a:cs typeface="Times New Roman" pitchFamily="18" charset="0"/>
              </a:rPr>
              <a:t>. </a:t>
            </a:r>
          </a:p>
          <a:p>
            <a:pPr algn="just" eaLnBrk="1" hangingPunct="1">
              <a:buFontTx/>
              <a:buNone/>
            </a:pPr>
            <a:r>
              <a:rPr lang="ru-RU" sz="2800" b="1" dirty="0">
                <a:latin typeface="Times New Roman" pitchFamily="18" charset="0"/>
                <a:cs typeface="Times New Roman" pitchFamily="18" charset="0"/>
              </a:rPr>
              <a:t>           </a:t>
            </a:r>
            <a:endParaRPr lang="ru-RU" sz="2800" b="1" dirty="0"/>
          </a:p>
        </p:txBody>
      </p:sp>
      <p:pic>
        <p:nvPicPr>
          <p:cNvPr id="24580" name="Picture 3"/>
          <p:cNvPicPr>
            <a:picLocks noChangeAspect="1" noChangeArrowheads="1"/>
          </p:cNvPicPr>
          <p:nvPr/>
        </p:nvPicPr>
        <p:blipFill>
          <a:blip r:embed="rId2" cstate="print"/>
          <a:srcRect/>
          <a:stretch>
            <a:fillRect/>
          </a:stretch>
        </p:blipFill>
        <p:spPr bwMode="auto">
          <a:xfrm>
            <a:off x="708906" y="404664"/>
            <a:ext cx="7935032" cy="4510192"/>
          </a:xfrm>
          <a:prstGeom prst="rect">
            <a:avLst/>
          </a:prstGeom>
          <a:noFill/>
          <a:ln w="9525">
            <a:noFill/>
            <a:miter lim="800000"/>
            <a:headEnd/>
            <a:tailEnd/>
          </a:ln>
        </p:spPr>
      </p:pic>
    </p:spTree>
    <p:extLst>
      <p:ext uri="{BB962C8B-B14F-4D97-AF65-F5344CB8AC3E}">
        <p14:creationId xmlns:p14="http://schemas.microsoft.com/office/powerpoint/2010/main" val="264073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5473778" y="1119676"/>
            <a:ext cx="2362200"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p:cNvPicPr/>
          <p:nvPr/>
        </p:nvPicPr>
        <p:blipFill>
          <a:blip r:embed="rId3" cstate="print"/>
          <a:srcRect/>
          <a:stretch>
            <a:fillRect/>
          </a:stretch>
        </p:blipFill>
        <p:spPr bwMode="auto">
          <a:xfrm>
            <a:off x="5433582" y="2383523"/>
            <a:ext cx="2352675" cy="1257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p:nvPr/>
        </p:nvPicPr>
        <p:blipFill>
          <a:blip r:embed="rId4" cstate="print"/>
          <a:srcRect/>
          <a:stretch>
            <a:fillRect/>
          </a:stretch>
        </p:blipFill>
        <p:spPr bwMode="auto">
          <a:xfrm>
            <a:off x="5433582" y="3748215"/>
            <a:ext cx="2381250" cy="1200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Детские коньки"/>
          <p:cNvPicPr/>
          <p:nvPr/>
        </p:nvPicPr>
        <p:blipFill>
          <a:blip r:embed="rId5" cstate="print"/>
          <a:srcRect/>
          <a:stretch>
            <a:fillRect/>
          </a:stretch>
        </p:blipFill>
        <p:spPr bwMode="auto">
          <a:xfrm>
            <a:off x="5494924" y="5229200"/>
            <a:ext cx="2319908" cy="13727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107504" y="117211"/>
            <a:ext cx="3312368" cy="769441"/>
          </a:xfrm>
          <a:prstGeom prst="rect">
            <a:avLst/>
          </a:prstGeom>
        </p:spPr>
        <p:txBody>
          <a:bodyPr vert="horz" wrap="square">
            <a:spAutoFit/>
          </a:bodyPr>
          <a:lstStyle/>
          <a:p>
            <a:r>
              <a:rPr lang="ru-RU" sz="4400" b="1" dirty="0" smtClean="0">
                <a:latin typeface="DisneyPark" panose="03030603050000020002" pitchFamily="65" charset="-52"/>
                <a:cs typeface="Times New Roman" pitchFamily="18" charset="0"/>
              </a:rPr>
              <a:t>Типы коньков:</a:t>
            </a:r>
            <a:endParaRPr lang="ru-RU" sz="4400" b="1" dirty="0">
              <a:latin typeface="DisneyPark" panose="03030603050000020002" pitchFamily="65" charset="-52"/>
              <a:cs typeface="Times New Roman" pitchFamily="18" charset="0"/>
            </a:endParaRPr>
          </a:p>
        </p:txBody>
      </p:sp>
      <p:sp>
        <p:nvSpPr>
          <p:cNvPr id="8" name="Прямоугольник 7"/>
          <p:cNvSpPr/>
          <p:nvPr/>
        </p:nvSpPr>
        <p:spPr>
          <a:xfrm>
            <a:off x="247919" y="1191419"/>
            <a:ext cx="3171953" cy="646331"/>
          </a:xfrm>
          <a:prstGeom prst="rect">
            <a:avLst/>
          </a:prstGeom>
        </p:spPr>
        <p:txBody>
          <a:bodyPr wrap="square">
            <a:spAutoFit/>
          </a:bodyPr>
          <a:lstStyle/>
          <a:p>
            <a:r>
              <a:rPr lang="ru-RU" sz="3600" b="1" dirty="0">
                <a:latin typeface="DisneyPark" panose="03030603050000020002" pitchFamily="65" charset="-52"/>
                <a:cs typeface="Times New Roman" pitchFamily="18" charset="0"/>
              </a:rPr>
              <a:t>Хоккейные</a:t>
            </a:r>
          </a:p>
        </p:txBody>
      </p:sp>
      <p:sp>
        <p:nvSpPr>
          <p:cNvPr id="9" name="Прямоугольник 8"/>
          <p:cNvSpPr/>
          <p:nvPr/>
        </p:nvSpPr>
        <p:spPr>
          <a:xfrm>
            <a:off x="163176" y="2336259"/>
            <a:ext cx="1773242" cy="646331"/>
          </a:xfrm>
          <a:prstGeom prst="rect">
            <a:avLst/>
          </a:prstGeom>
        </p:spPr>
        <p:txBody>
          <a:bodyPr wrap="none">
            <a:spAutoFit/>
          </a:bodyPr>
          <a:lstStyle/>
          <a:p>
            <a:r>
              <a:rPr lang="ru-RU" sz="3600" b="1" dirty="0">
                <a:latin typeface="DisneyPark" panose="03030603050000020002" pitchFamily="65" charset="-52"/>
                <a:cs typeface="Times New Roman" pitchFamily="18" charset="0"/>
              </a:rPr>
              <a:t>Фигурные</a:t>
            </a:r>
          </a:p>
        </p:txBody>
      </p:sp>
      <p:sp>
        <p:nvSpPr>
          <p:cNvPr id="10" name="Прямоугольник 9"/>
          <p:cNvSpPr/>
          <p:nvPr/>
        </p:nvSpPr>
        <p:spPr>
          <a:xfrm>
            <a:off x="124596" y="3748215"/>
            <a:ext cx="2408032" cy="646331"/>
          </a:xfrm>
          <a:prstGeom prst="rect">
            <a:avLst/>
          </a:prstGeom>
        </p:spPr>
        <p:txBody>
          <a:bodyPr wrap="none">
            <a:spAutoFit/>
          </a:bodyPr>
          <a:lstStyle/>
          <a:p>
            <a:r>
              <a:rPr lang="ru-RU" sz="3600" b="1" dirty="0">
                <a:latin typeface="DisneyPark" panose="03030603050000020002" pitchFamily="65" charset="-52"/>
                <a:cs typeface="Times New Roman" pitchFamily="18" charset="0"/>
              </a:rPr>
              <a:t>Любительские</a:t>
            </a:r>
          </a:p>
        </p:txBody>
      </p:sp>
      <p:sp>
        <p:nvSpPr>
          <p:cNvPr id="11" name="TextBox 10"/>
          <p:cNvSpPr txBox="1"/>
          <p:nvPr/>
        </p:nvSpPr>
        <p:spPr>
          <a:xfrm>
            <a:off x="246535" y="5265103"/>
            <a:ext cx="1598515" cy="646331"/>
          </a:xfrm>
          <a:prstGeom prst="rect">
            <a:avLst/>
          </a:prstGeom>
          <a:noFill/>
        </p:spPr>
        <p:txBody>
          <a:bodyPr wrap="none" rtlCol="0">
            <a:spAutoFit/>
          </a:bodyPr>
          <a:lstStyle/>
          <a:p>
            <a:r>
              <a:rPr lang="ru-RU" sz="3600" b="1" dirty="0">
                <a:latin typeface="DisneyPark" panose="03030603050000020002" pitchFamily="65" charset="-52"/>
                <a:cs typeface="Times New Roman" pitchFamily="18" charset="0"/>
              </a:rPr>
              <a:t>Детские</a:t>
            </a:r>
          </a:p>
        </p:txBody>
      </p:sp>
    </p:spTree>
    <p:extLst>
      <p:ext uri="{BB962C8B-B14F-4D97-AF65-F5344CB8AC3E}">
        <p14:creationId xmlns:p14="http://schemas.microsoft.com/office/powerpoint/2010/main" val="302081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1143000"/>
          </a:xfrm>
        </p:spPr>
        <p:txBody>
          <a:bodyPr/>
          <a:lstStyle/>
          <a:p>
            <a:r>
              <a:rPr lang="ru-RU" sz="3600" b="1" dirty="0">
                <a:latin typeface="DisneyPark" panose="03030603050000020002" pitchFamily="65" charset="-52"/>
                <a:cs typeface="Times New Roman" pitchFamily="18" charset="0"/>
              </a:rPr>
              <a:t>ЧТО ЖЕ ТАКОЕ ТРЕНИЕ?</a:t>
            </a:r>
          </a:p>
        </p:txBody>
      </p:sp>
      <p:sp>
        <p:nvSpPr>
          <p:cNvPr id="3" name="Прямоугольник 2"/>
          <p:cNvSpPr/>
          <p:nvPr/>
        </p:nvSpPr>
        <p:spPr>
          <a:xfrm>
            <a:off x="0" y="1556792"/>
            <a:ext cx="9144000" cy="1200329"/>
          </a:xfrm>
          <a:prstGeom prst="rect">
            <a:avLst/>
          </a:prstGeom>
        </p:spPr>
        <p:txBody>
          <a:bodyPr wrap="square">
            <a:spAutoFit/>
          </a:bodyPr>
          <a:lstStyle/>
          <a:p>
            <a:r>
              <a:rPr lang="ru-RU" sz="3600" dirty="0">
                <a:latin typeface="DisneyPark" panose="03030603050000020002" pitchFamily="65" charset="-52"/>
                <a:cs typeface="Times New Roman" pitchFamily="18" charset="0"/>
              </a:rPr>
              <a:t>Трение – это сила, которая прекращает скольжение двух поверхностей относительно друг друга.</a:t>
            </a:r>
          </a:p>
        </p:txBody>
      </p:sp>
      <p:sp>
        <p:nvSpPr>
          <p:cNvPr id="4" name="AutoShape 2" descr="https://im2-tub-ru.yandex.net/i?id=ca961458280b093f64a4fd8245576e04&amp;n=33&amp;h=215&amp;w=38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871" y="3180603"/>
            <a:ext cx="409407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429783"/>
            <a:ext cx="35528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410310"/>
      </p:ext>
    </p:extLst>
  </p:cSld>
  <p:clrMapOvr>
    <a:masterClrMapping/>
  </p:clrMapOvr>
</p:sld>
</file>

<file path=ppt/theme/theme1.xml><?xml version="1.0" encoding="utf-8"?>
<a:theme xmlns:a="http://schemas.openxmlformats.org/drawingml/2006/main" name="Тема Office">
  <a:themeElements>
    <a:clrScheme name="Другая 1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20586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403</Words>
  <Application>Microsoft Office PowerPoint</Application>
  <PresentationFormat>Экран (4:3)</PresentationFormat>
  <Paragraphs>63</Paragraphs>
  <Slides>17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MS Gothic</vt:lpstr>
      <vt:lpstr>Arial</vt:lpstr>
      <vt:lpstr>Calibri</vt:lpstr>
      <vt:lpstr>DisneyPark</vt:lpstr>
      <vt:lpstr>Times New Roman</vt:lpstr>
      <vt:lpstr>Тема Office</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ЧТО ЖЕ ТАКОЕ ТРЕНИЕ?</vt:lpstr>
      <vt:lpstr>Опыт 1. Цель:узнать от чего зависит трение.  Вывод:Трение зависит от материала трущейся поверхности. На скользком, гладком льду сила трения уменьшается. </vt:lpstr>
      <vt:lpstr>Презентация PowerPoint</vt:lpstr>
      <vt:lpstr>ОПЫТ №3</vt:lpstr>
      <vt:lpstr>Цель наблюдения</vt:lpstr>
      <vt:lpstr>НАБЛЮДЕНИЕ</vt:lpstr>
      <vt:lpstr>ВЫВОД</vt:lpstr>
      <vt:lpstr>Результаты работы:</vt:lpstr>
      <vt:lpstr>Конец.   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Нина Гурина</cp:lastModifiedBy>
  <cp:revision>61</cp:revision>
  <dcterms:created xsi:type="dcterms:W3CDTF">2014-06-24T15:51:35Z</dcterms:created>
  <dcterms:modified xsi:type="dcterms:W3CDTF">2019-09-27T16:35:05Z</dcterms:modified>
</cp:coreProperties>
</file>