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0" r:id="rId4"/>
    <p:sldId id="259" r:id="rId5"/>
    <p:sldId id="287" r:id="rId6"/>
    <p:sldId id="288" r:id="rId7"/>
    <p:sldId id="292" r:id="rId8"/>
    <p:sldId id="289" r:id="rId9"/>
    <p:sldId id="293" r:id="rId10"/>
    <p:sldId id="264" r:id="rId11"/>
    <p:sldId id="281" r:id="rId12"/>
    <p:sldId id="294" r:id="rId13"/>
    <p:sldId id="286" r:id="rId14"/>
    <p:sldId id="295" r:id="rId15"/>
    <p:sldId id="267" r:id="rId16"/>
    <p:sldId id="290" r:id="rId17"/>
    <p:sldId id="260" r:id="rId18"/>
    <p:sldId id="284" r:id="rId19"/>
    <p:sldId id="276" r:id="rId20"/>
    <p:sldId id="268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79" autoAdjust="0"/>
    <p:restoredTop sz="86372" autoAdjust="0"/>
  </p:normalViewPr>
  <p:slideViewPr>
    <p:cSldViewPr>
      <p:cViewPr varScale="1">
        <p:scale>
          <a:sx n="115" d="100"/>
          <a:sy n="115" d="100"/>
        </p:scale>
        <p:origin x="161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ADE2376-25B5-47C9-BD0E-F44744B048AE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E569A02-4AEF-4448-925C-614674D72CA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1902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2376-25B5-47C9-BD0E-F44744B048AE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9A02-4AEF-4448-925C-614674D72C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81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2376-25B5-47C9-BD0E-F44744B048AE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9A02-4AEF-4448-925C-614674D72C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803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2376-25B5-47C9-BD0E-F44744B048AE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9A02-4AEF-4448-925C-614674D72C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797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DE2376-25B5-47C9-BD0E-F44744B048AE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569A02-4AEF-4448-925C-614674D72C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66694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2376-25B5-47C9-BD0E-F44744B048AE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9A02-4AEF-4448-925C-614674D72C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6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2376-25B5-47C9-BD0E-F44744B048AE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9A02-4AEF-4448-925C-614674D72C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91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2376-25B5-47C9-BD0E-F44744B048AE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9A02-4AEF-4448-925C-614674D72C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91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2376-25B5-47C9-BD0E-F44744B048AE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9A02-4AEF-4448-925C-614674D72C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308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DE2376-25B5-47C9-BD0E-F44744B048AE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569A02-4AEF-4448-925C-614674D72C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0639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DE2376-25B5-47C9-BD0E-F44744B048AE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569A02-4AEF-4448-925C-614674D72C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73942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8ADE2376-25B5-47C9-BD0E-F44744B048AE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4E569A02-4AEF-4448-925C-614674D72C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4138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196752"/>
            <a:ext cx="6270922" cy="504056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ПОЧЕМУ ОТ СОЛНЕЧНОГО СВЕТА КОЖА ТЕМНЕЕТ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?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1982629"/>
            <a:ext cx="3357586" cy="443998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ru-RU" sz="2400" b="1" dirty="0" smtClean="0">
                <a:latin typeface="Calibri" pitchFamily="34" charset="0"/>
              </a:rPr>
              <a:t>Работу выполнил: </a:t>
            </a:r>
            <a:r>
              <a:rPr lang="ru-RU" sz="2400" b="1" dirty="0" smtClean="0">
                <a:latin typeface="Calibri" pitchFamily="34" charset="0"/>
              </a:rPr>
              <a:t>ученица </a:t>
            </a:r>
            <a:r>
              <a:rPr lang="ru-RU" sz="2400" b="1" dirty="0">
                <a:latin typeface="Calibri" pitchFamily="34" charset="0"/>
              </a:rPr>
              <a:t>9</a:t>
            </a:r>
            <a:r>
              <a:rPr lang="ru-RU" sz="2400" b="1" dirty="0" smtClean="0">
                <a:latin typeface="Calibri" pitchFamily="34" charset="0"/>
              </a:rPr>
              <a:t>-д</a:t>
            </a:r>
            <a:endParaRPr lang="ru-RU" sz="2400" b="1" dirty="0" smtClean="0">
              <a:latin typeface="Calibri" pitchFamily="34" charset="0"/>
            </a:endParaRPr>
          </a:p>
          <a:p>
            <a:r>
              <a:rPr lang="ru-RU" sz="2400" b="1" dirty="0" smtClean="0">
                <a:latin typeface="Calibri" pitchFamily="34" charset="0"/>
              </a:rPr>
              <a:t>Класса МОУ СОШ 19</a:t>
            </a:r>
          </a:p>
          <a:p>
            <a:r>
              <a:rPr lang="ru-RU" sz="2400" b="1" dirty="0" smtClean="0">
                <a:latin typeface="Calibri" pitchFamily="34" charset="0"/>
              </a:rPr>
              <a:t>Коняева Татьяна.</a:t>
            </a:r>
            <a:endParaRPr lang="ru-RU" sz="2400" b="1" dirty="0" smtClean="0">
              <a:latin typeface="Calibri" pitchFamily="34" charset="0"/>
            </a:endParaRPr>
          </a:p>
          <a:p>
            <a:endParaRPr lang="ru-RU" sz="2400" b="1" dirty="0" smtClean="0">
              <a:latin typeface="Calibri" pitchFamily="34" charset="0"/>
            </a:endParaRPr>
          </a:p>
          <a:p>
            <a:r>
              <a:rPr lang="ru-RU" sz="2400" b="1" dirty="0" smtClean="0">
                <a:latin typeface="Calibri" pitchFamily="34" charset="0"/>
              </a:rPr>
              <a:t>Руководитель:  </a:t>
            </a:r>
            <a:endParaRPr lang="ru-RU" sz="2400" b="1" dirty="0" smtClean="0">
              <a:latin typeface="Calibri" pitchFamily="34" charset="0"/>
            </a:endParaRPr>
          </a:p>
          <a:p>
            <a:pPr algn="ctr"/>
            <a:r>
              <a:rPr lang="ru-RU" sz="2400" b="1" dirty="0" smtClean="0"/>
              <a:t>              </a:t>
            </a:r>
            <a:r>
              <a:rPr lang="ru-RU" sz="2400" b="1" dirty="0" err="1" smtClean="0"/>
              <a:t>Капин</a:t>
            </a:r>
            <a:r>
              <a:rPr lang="ru-RU" sz="2400" b="1" dirty="0" smtClean="0"/>
              <a:t> А.В.</a:t>
            </a:r>
            <a:endParaRPr lang="ru-RU" sz="2400" b="1" dirty="0" smtClean="0"/>
          </a:p>
          <a:p>
            <a:pPr algn="just"/>
            <a:endParaRPr lang="ru-RU" sz="2400" b="1" dirty="0"/>
          </a:p>
        </p:txBody>
      </p:sp>
      <p:pic>
        <p:nvPicPr>
          <p:cNvPr id="2051" name="Picture 3" descr="C:\Documents and Settings\Администратор\Рабочий стол\НИКИТОС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04864"/>
            <a:ext cx="3143272" cy="3019737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63500" dist="25400" dir="14700000" algn="t" rotWithShape="0">
              <a:srgbClr val="000000">
                <a:alpha val="50000"/>
              </a:srgb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285729"/>
            <a:ext cx="4038600" cy="596267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just"/>
            <a:endParaRPr lang="ru-RU" sz="2800" dirty="0" smtClean="0">
              <a:latin typeface="Calibri" pitchFamily="34" charset="0"/>
            </a:endParaRPr>
          </a:p>
          <a:p>
            <a:pPr algn="just">
              <a:buNone/>
            </a:pPr>
            <a:r>
              <a:rPr lang="ru-RU" sz="2400" dirty="0" smtClean="0">
                <a:latin typeface="Calibri" pitchFamily="34" charset="0"/>
              </a:rPr>
              <a:t>            В 1672 году Исаак Ньютон, пропустив свет через призму,  установил, что существует спектр и разделил свет на семь цветов: фиолетовый, синий, голубой, зеленый, желтый, оранжевый и красный, что мы знаем в природе как обычную радугу. Это видимая часть солнечного света, которая составляет 51%.</a:t>
            </a:r>
          </a:p>
          <a:p>
            <a:pPr algn="just"/>
            <a:endParaRPr lang="ru-RU" sz="2400" dirty="0" smtClean="0">
              <a:latin typeface="Calibri" pitchFamily="34" charset="0"/>
            </a:endParaRPr>
          </a:p>
          <a:p>
            <a:endParaRPr lang="ru-RU" sz="2400" dirty="0" smtClean="0"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5" name="Содержимое 4" descr="Light_dispersion_conceptual_waves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4876" y="1928802"/>
            <a:ext cx="4038600" cy="32432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0"/>
            <a:ext cx="4138642" cy="6858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Calibri" pitchFamily="34" charset="0"/>
              </a:rPr>
              <a:t>     </a:t>
            </a:r>
          </a:p>
          <a:p>
            <a:pPr algn="just"/>
            <a:r>
              <a:rPr lang="ru-RU" sz="2400" dirty="0" smtClean="0">
                <a:latin typeface="Calibri" pitchFamily="34" charset="0"/>
              </a:rPr>
              <a:t>       В 1800 году английский ученый Сэр Уильям Гершель обнаружил, что в полученном с помощью призмы спектре Солнца за границей красного света (т. е. в невидимой части спектра) температура термометра повышается. Так была открыта  невидимая  инфракрасная радиация, которая составляет 43% солнечного излучения. </a:t>
            </a:r>
          </a:p>
        </p:txBody>
      </p:sp>
      <p:pic>
        <p:nvPicPr>
          <p:cNvPr id="1026" name="Picture 2" descr="C:\Documents and Settings\Администратор\Рабочий стол\ДЛЯ ПРЕЗЕНТАЦИИ\КАРТИНКИ ДЛЯ ПРЕЗЕНТАЦИИ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14942" y="785794"/>
            <a:ext cx="3409558" cy="45259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2852"/>
            <a:ext cx="4038600" cy="671514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Calibri" pitchFamily="34" charset="0"/>
              </a:rPr>
              <a:t>    </a:t>
            </a:r>
          </a:p>
          <a:p>
            <a:pPr>
              <a:buNone/>
            </a:pPr>
            <a:endParaRPr lang="ru-RU" sz="2800" dirty="0" smtClean="0"/>
          </a:p>
          <a:p>
            <a:endParaRPr lang="ru-RU" sz="2400" dirty="0" smtClean="0">
              <a:solidFill>
                <a:prstClr val="white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prstClr val="white"/>
              </a:solidFill>
            </a:endParaRPr>
          </a:p>
          <a:p>
            <a:endParaRPr lang="ru-RU" sz="2400" dirty="0" smtClean="0">
              <a:solidFill>
                <a:prstClr val="white"/>
              </a:solidFill>
            </a:endParaRPr>
          </a:p>
          <a:p>
            <a:endParaRPr lang="ru-RU" sz="2400" dirty="0" smtClean="0">
              <a:solidFill>
                <a:prstClr val="white"/>
              </a:solidFill>
            </a:endParaRPr>
          </a:p>
          <a:p>
            <a:endParaRPr lang="ru-RU" sz="2400" dirty="0" smtClean="0">
              <a:solidFill>
                <a:prstClr val="white"/>
              </a:solidFill>
            </a:endParaRPr>
          </a:p>
          <a:p>
            <a:endParaRPr lang="ru-RU" sz="2400" dirty="0" smtClean="0">
              <a:solidFill>
                <a:prstClr val="white"/>
              </a:solidFill>
            </a:endParaRPr>
          </a:p>
          <a:p>
            <a:endParaRPr lang="ru-RU" sz="2400" dirty="0" smtClean="0">
              <a:solidFill>
                <a:prstClr val="white"/>
              </a:solidFill>
            </a:endParaRPr>
          </a:p>
          <a:p>
            <a:endParaRPr lang="ru-RU" sz="2400" i="1" dirty="0" smtClean="0">
              <a:solidFill>
                <a:prstClr val="white"/>
              </a:solidFill>
              <a:latin typeface="Calibri" pitchFamily="34" charset="0"/>
            </a:endParaRPr>
          </a:p>
          <a:p>
            <a:pPr>
              <a:buNone/>
            </a:pPr>
            <a:endParaRPr lang="ru-RU" sz="2400" i="1" dirty="0" smtClean="0">
              <a:solidFill>
                <a:prstClr val="white"/>
              </a:solidFill>
              <a:latin typeface="Calibri" pitchFamily="34" charset="0"/>
            </a:endParaRPr>
          </a:p>
          <a:p>
            <a:r>
              <a:rPr lang="ru-RU" sz="2400" i="1" dirty="0" smtClean="0">
                <a:solidFill>
                  <a:prstClr val="white"/>
                </a:solidFill>
                <a:latin typeface="Calibri" pitchFamily="34" charset="0"/>
              </a:rPr>
              <a:t>Применение инфракрасного излучения в </a:t>
            </a:r>
            <a:r>
              <a:rPr lang="ru-RU" sz="2400" i="1" dirty="0" err="1" smtClean="0">
                <a:solidFill>
                  <a:prstClr val="white"/>
                </a:solidFill>
                <a:latin typeface="Calibri" pitchFamily="34" charset="0"/>
              </a:rPr>
              <a:t>тепловизорах</a:t>
            </a:r>
            <a:endParaRPr lang="ru-RU" i="1" dirty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3590558" cy="246222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3857620" y="142853"/>
            <a:ext cx="5006980" cy="536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lvl="0" indent="-384048" algn="just">
              <a:spcBef>
                <a:spcPct val="20000"/>
              </a:spcBef>
              <a:buClr>
                <a:srgbClr val="F0A22E"/>
              </a:buClr>
              <a:buSzPct val="80000"/>
            </a:pPr>
            <a:r>
              <a:rPr lang="ru-RU" sz="2800" dirty="0" smtClean="0">
                <a:solidFill>
                  <a:prstClr val="white"/>
                </a:solidFill>
                <a:latin typeface="Calibri" pitchFamily="34" charset="0"/>
              </a:rPr>
              <a:t>            </a:t>
            </a:r>
            <a:r>
              <a:rPr lang="ru-RU" sz="2400" dirty="0" smtClean="0">
                <a:solidFill>
                  <a:prstClr val="white"/>
                </a:solidFill>
                <a:latin typeface="Calibri" pitchFamily="34" charset="0"/>
              </a:rPr>
              <a:t>Инфракрасное излучение также называют «тепловым» излучением, так как инфракрасное излучение от нагретых предметов  воспринимается кожей человека как ощущение   тепла.</a:t>
            </a:r>
          </a:p>
          <a:p>
            <a:pPr marL="448056" lvl="0" indent="-384048" algn="just">
              <a:spcBef>
                <a:spcPct val="20000"/>
              </a:spcBef>
              <a:buClr>
                <a:srgbClr val="F0A22E"/>
              </a:buClr>
              <a:buSzPct val="80000"/>
            </a:pPr>
            <a:r>
              <a:rPr lang="ru-RU" sz="2400" dirty="0" smtClean="0">
                <a:solidFill>
                  <a:prstClr val="white"/>
                </a:solidFill>
                <a:latin typeface="Calibri" pitchFamily="34" charset="0"/>
              </a:rPr>
              <a:t>      Тепло солнечных лучей также обусловлено наличием в них инфракрасного излучения.</a:t>
            </a:r>
          </a:p>
          <a:p>
            <a:pPr marL="448056" lvl="0" indent="-384048" algn="just">
              <a:spcBef>
                <a:spcPct val="20000"/>
              </a:spcBef>
              <a:buClr>
                <a:srgbClr val="F0A22E"/>
              </a:buClr>
              <a:buSzPct val="80000"/>
            </a:pPr>
            <a:endParaRPr lang="ru-RU" sz="2400" dirty="0" smtClean="0">
              <a:solidFill>
                <a:prstClr val="white"/>
              </a:solidFill>
              <a:latin typeface="Calibri" pitchFamily="34" charset="0"/>
            </a:endParaRPr>
          </a:p>
          <a:p>
            <a:pPr marL="448056" lvl="0" indent="-384048">
              <a:spcBef>
                <a:spcPct val="20000"/>
              </a:spcBef>
              <a:buClr>
                <a:srgbClr val="F0A22E"/>
              </a:buClr>
              <a:buSzPct val="80000"/>
            </a:pPr>
            <a:r>
              <a:rPr lang="ru-RU" sz="2800" dirty="0" smtClean="0">
                <a:solidFill>
                  <a:prstClr val="white"/>
                </a:solidFill>
              </a:rPr>
              <a:t>.</a:t>
            </a:r>
          </a:p>
          <a:p>
            <a:pPr marL="448056" lvl="0" indent="-384048">
              <a:spcBef>
                <a:spcPct val="20000"/>
              </a:spcBef>
              <a:buClr>
                <a:srgbClr val="F0A22E"/>
              </a:buClr>
              <a:buSzPct val="80000"/>
              <a:buFont typeface="Wingdings 2"/>
              <a:buChar char=""/>
            </a:pPr>
            <a:endParaRPr lang="ru-RU" sz="26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ДЛЯ ПРЕЗЕНТАЦИИ\РИТТЕР.jpe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8463" y="642938"/>
            <a:ext cx="3665537" cy="46593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683568" y="357188"/>
            <a:ext cx="3959870" cy="5891212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dirty="0" smtClean="0">
                <a:latin typeface="Calibri" pitchFamily="34" charset="0"/>
              </a:rPr>
              <a:t>     Вскоре после того, как было обнаружено инфракрасное излучение, немецкий физик Иоганн Вильгельм Риттер начал поиски излучения и в противоположном конце спектра, В 1801 году Риттер выявил ультрафиолетовое излучение.</a:t>
            </a:r>
          </a:p>
          <a:p>
            <a:pPr algn="just">
              <a:buNone/>
            </a:pPr>
            <a:endParaRPr lang="ru-RU" sz="2400" dirty="0" smtClean="0">
              <a:latin typeface="Calibri" pitchFamily="34" charset="0"/>
            </a:endParaRPr>
          </a:p>
          <a:p>
            <a:pPr algn="just">
              <a:buNone/>
            </a:pPr>
            <a:r>
              <a:rPr lang="ru-RU" sz="2400" dirty="0" smtClean="0">
                <a:latin typeface="Calibri" pitchFamily="34" charset="0"/>
              </a:rPr>
              <a:t>             Ультрафиолетовые (от латинского </a:t>
            </a:r>
            <a:r>
              <a:rPr lang="en-US" sz="2400" dirty="0" smtClean="0">
                <a:latin typeface="Calibri" pitchFamily="34" charset="0"/>
              </a:rPr>
              <a:t>ultra –</a:t>
            </a:r>
            <a:r>
              <a:rPr lang="ru-RU" sz="2400" dirty="0" smtClean="0">
                <a:latin typeface="Calibri" pitchFamily="34" charset="0"/>
              </a:rPr>
              <a:t> «за пределами») - невидимые глазом лучи составляют 6% солнечного света.</a:t>
            </a:r>
          </a:p>
          <a:p>
            <a:pPr algn="just">
              <a:buNone/>
            </a:pPr>
            <a:endParaRPr lang="ru-RU" sz="2400" dirty="0" smtClean="0">
              <a:latin typeface="Calibri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28700" y="2825948"/>
            <a:ext cx="3335338" cy="25015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71472" y="285729"/>
            <a:ext cx="8115328" cy="163110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>
                <a:latin typeface="Calibri" pitchFamily="34" charset="0"/>
              </a:rPr>
              <a:t>            Искусственные источники УФ излучения используются в медицине, профилактических, санитарных и гигиенических учреждениях, сельском хозяйстве и т. д.</a:t>
            </a:r>
          </a:p>
          <a:p>
            <a:pPr algn="just">
              <a:buNone/>
            </a:pPr>
            <a:r>
              <a:rPr lang="ru-RU" sz="2400" dirty="0" smtClean="0">
                <a:latin typeface="Calibri" pitchFamily="34" charset="0"/>
              </a:rPr>
              <a:t>                                                                          </a:t>
            </a:r>
          </a:p>
          <a:p>
            <a:pPr algn="just">
              <a:buNone/>
            </a:pPr>
            <a:endParaRPr lang="ru-RU" sz="2400" dirty="0" smtClean="0">
              <a:latin typeface="Calibri" pitchFamily="34" charset="0"/>
            </a:endParaRPr>
          </a:p>
          <a:p>
            <a:pPr algn="just">
              <a:buNone/>
            </a:pPr>
            <a:endParaRPr lang="ru-RU" sz="2400" dirty="0" smtClean="0">
              <a:latin typeface="Calibri" pitchFamily="34" charset="0"/>
            </a:endParaRPr>
          </a:p>
          <a:p>
            <a:pPr algn="just">
              <a:buNone/>
            </a:pPr>
            <a:endParaRPr lang="ru-RU" sz="2400" dirty="0" smtClean="0">
              <a:latin typeface="Calibri" pitchFamily="34" charset="0"/>
            </a:endParaRPr>
          </a:p>
          <a:p>
            <a:pPr algn="just">
              <a:buNone/>
            </a:pPr>
            <a:endParaRPr lang="ru-RU" i="1" dirty="0" smtClean="0">
              <a:latin typeface="Calibri" pitchFamily="34" charset="0"/>
            </a:endParaRPr>
          </a:p>
          <a:p>
            <a:pPr algn="just">
              <a:buNone/>
            </a:pPr>
            <a:r>
              <a:rPr lang="ru-RU" i="1" dirty="0">
                <a:latin typeface="Calibri" pitchFamily="34" charset="0"/>
              </a:rPr>
              <a:t> </a:t>
            </a:r>
            <a:r>
              <a:rPr lang="ru-RU" i="1" dirty="0" smtClean="0">
                <a:latin typeface="Calibri" pitchFamily="34" charset="0"/>
              </a:rPr>
              <a:t>                                                                        </a:t>
            </a:r>
            <a:r>
              <a:rPr lang="ru-RU" i="1" dirty="0" smtClean="0">
                <a:latin typeface="Calibri" pitchFamily="34" charset="0"/>
              </a:rPr>
              <a:t>Я </a:t>
            </a:r>
            <a:r>
              <a:rPr lang="ru-RU" i="1" dirty="0" smtClean="0">
                <a:latin typeface="Calibri" pitchFamily="34" charset="0"/>
              </a:rPr>
              <a:t>знаю о том, что      </a:t>
            </a:r>
          </a:p>
          <a:p>
            <a:pPr algn="just">
              <a:buNone/>
            </a:pPr>
            <a:r>
              <a:rPr lang="ru-RU" i="1" dirty="0" smtClean="0">
                <a:latin typeface="Calibri" pitchFamily="34" charset="0"/>
              </a:rPr>
              <a:t>                                                                          УФ     излучение                                              </a:t>
            </a:r>
          </a:p>
          <a:p>
            <a:pPr algn="just">
              <a:buNone/>
            </a:pPr>
            <a:r>
              <a:rPr lang="ru-RU" i="1" dirty="0" smtClean="0">
                <a:latin typeface="Calibri" pitchFamily="34" charset="0"/>
              </a:rPr>
              <a:t>                                                                          широко  </a:t>
            </a:r>
          </a:p>
          <a:p>
            <a:pPr algn="just">
              <a:buNone/>
            </a:pPr>
            <a:r>
              <a:rPr lang="ru-RU" i="1" dirty="0" smtClean="0">
                <a:latin typeface="Calibri" pitchFamily="34" charset="0"/>
              </a:rPr>
              <a:t>                                                                          применяется</a:t>
            </a:r>
          </a:p>
          <a:p>
            <a:pPr algn="just">
              <a:buNone/>
            </a:pPr>
            <a:r>
              <a:rPr lang="ru-RU" i="1" dirty="0" smtClean="0">
                <a:latin typeface="Calibri" pitchFamily="34" charset="0"/>
              </a:rPr>
              <a:t>                                                                          в лампах солярия.</a:t>
            </a:r>
          </a:p>
          <a:p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ДЛЯ ПРЕЗЕНТАЦИИ\ЛУЧ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124744"/>
            <a:ext cx="4933219" cy="43110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  <a:latin typeface="Calibri" pitchFamily="34" charset="0"/>
              </a:rPr>
              <a:t>Компоненты солнечного излучения</a:t>
            </a:r>
            <a:endParaRPr lang="ru-RU" sz="36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43570" y="1285860"/>
            <a:ext cx="35004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Calibri" pitchFamily="34" charset="0"/>
              </a:rPr>
              <a:t>        Идеи о единстве трёх различных частей спектра были впервые озвучены лишь в 1842 году в трудах Александра Беккереля, Македонио Меллони и др.</a:t>
            </a:r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31195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3800" b="1" dirty="0" smtClean="0">
                <a:solidFill>
                  <a:schemeClr val="accent1"/>
                </a:solidFill>
                <a:latin typeface="Calibri" pitchFamily="34" charset="0"/>
              </a:rPr>
              <a:t>         </a:t>
            </a:r>
          </a:p>
          <a:p>
            <a:pPr algn="ctr">
              <a:buNone/>
            </a:pPr>
            <a:r>
              <a:rPr lang="ru-RU" sz="3800" b="1" dirty="0" smtClean="0">
                <a:solidFill>
                  <a:schemeClr val="accent1"/>
                </a:solidFill>
                <a:latin typeface="Calibri" pitchFamily="34" charset="0"/>
              </a:rPr>
              <a:t>Моя вторая гипотеза также не</a:t>
            </a:r>
          </a:p>
          <a:p>
            <a:pPr algn="ctr">
              <a:buNone/>
            </a:pPr>
            <a:r>
              <a:rPr lang="ru-RU" sz="3800" b="1" dirty="0" smtClean="0">
                <a:solidFill>
                  <a:schemeClr val="accent1"/>
                </a:solidFill>
                <a:latin typeface="Calibri" pitchFamily="34" charset="0"/>
              </a:rPr>
              <a:t>         верна,     т.к.</a:t>
            </a:r>
          </a:p>
          <a:p>
            <a:pPr>
              <a:buNone/>
            </a:pPr>
            <a:endParaRPr lang="ru-RU" sz="3600" dirty="0" smtClean="0">
              <a:latin typeface="Calibri" pitchFamily="34" charset="0"/>
            </a:endParaRPr>
          </a:p>
          <a:p>
            <a:pPr marL="578358" indent="-514350" algn="just">
              <a:buAutoNum type="arabicPeriod"/>
            </a:pPr>
            <a:r>
              <a:rPr lang="ru-RU" sz="3300" dirty="0" smtClean="0">
                <a:latin typeface="Calibri" pitchFamily="34" charset="0"/>
              </a:rPr>
              <a:t>Солнечный свет состоит не из частиц, которые может впитывать кожа, а представляет собой излучение видимых (свет) и невидимых (инфракрасных и ультрафиолетовых) волн.</a:t>
            </a:r>
          </a:p>
          <a:p>
            <a:pPr marL="578358" indent="-514350" algn="just">
              <a:buNone/>
            </a:pPr>
            <a:endParaRPr lang="ru-RU" sz="3300" dirty="0" smtClean="0">
              <a:latin typeface="Calibri" pitchFamily="34" charset="0"/>
            </a:endParaRPr>
          </a:p>
          <a:p>
            <a:pPr marL="578358" indent="-514350" algn="ctr">
              <a:buNone/>
            </a:pPr>
            <a:r>
              <a:rPr lang="ru-RU" sz="3300" dirty="0" smtClean="0">
                <a:latin typeface="Calibri" pitchFamily="34" charset="0"/>
              </a:rPr>
              <a:t>     </a:t>
            </a:r>
            <a:r>
              <a:rPr lang="ru-RU" sz="33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Значит,</a:t>
            </a:r>
            <a:r>
              <a:rPr lang="ru-RU" sz="3300" dirty="0" smtClean="0">
                <a:latin typeface="Calibri" pitchFamily="34" charset="0"/>
              </a:rPr>
              <a:t> </a:t>
            </a:r>
            <a:r>
              <a:rPr lang="ru-RU" sz="33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кожа темнеет не от красящих частиц в составе солнечного света, а по другим причинам.   </a:t>
            </a:r>
          </a:p>
          <a:p>
            <a:pPr algn="ctr">
              <a:buNone/>
            </a:pPr>
            <a:r>
              <a:rPr lang="ru-RU" sz="3300" dirty="0" smtClean="0"/>
              <a:t> 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000125" y="-152749"/>
            <a:ext cx="228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8056" lvl="0" indent="-384048" algn="ctr">
              <a:spcBef>
                <a:spcPct val="20000"/>
              </a:spcBef>
              <a:buClr>
                <a:srgbClr val="F0A22E"/>
              </a:buClr>
              <a:buSzPct val="80000"/>
            </a:pPr>
            <a:r>
              <a:rPr lang="ru-RU" sz="3300" dirty="0" smtClean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4572008"/>
            <a:ext cx="7072362" cy="17145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lvl="0"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Значит, кожа темнеет не от красящих частиц в составе солнечного света, а по другим причинам.  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SC0096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3571876"/>
            <a:ext cx="3543832" cy="2349103"/>
          </a:xfr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214810" y="428604"/>
            <a:ext cx="4214842" cy="628654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>
                <a:latin typeface="Calibri" pitchFamily="34" charset="0"/>
              </a:rPr>
              <a:t>             Изучая применение компонентов солнечного света, я </a:t>
            </a:r>
            <a:r>
              <a:rPr lang="ru-RU" sz="2400" dirty="0" smtClean="0">
                <a:latin typeface="Calibri" pitchFamily="34" charset="0"/>
              </a:rPr>
              <a:t>задумалась, </a:t>
            </a:r>
            <a:r>
              <a:rPr lang="ru-RU" sz="2400" dirty="0" smtClean="0">
                <a:latin typeface="Calibri" pitchFamily="34" charset="0"/>
              </a:rPr>
              <a:t>что именно солярий, т.е прибор с УФ излучением используется для получения загара. </a:t>
            </a:r>
          </a:p>
          <a:p>
            <a:pPr algn="just">
              <a:buNone/>
            </a:pPr>
            <a:endParaRPr lang="ru-RU" sz="2400" dirty="0" smtClean="0">
              <a:latin typeface="Calibri" pitchFamily="34" charset="0"/>
            </a:endParaRPr>
          </a:p>
          <a:p>
            <a:pPr algn="just">
              <a:buNone/>
            </a:pPr>
            <a:r>
              <a:rPr lang="ru-RU" sz="2400" dirty="0" smtClean="0">
                <a:latin typeface="Calibri" pitchFamily="34" charset="0"/>
              </a:rPr>
              <a:t>      </a:t>
            </a:r>
          </a:p>
          <a:p>
            <a:pPr algn="just">
              <a:buNone/>
            </a:pPr>
            <a:endParaRPr lang="ru-RU" sz="2400" dirty="0" smtClean="0">
              <a:latin typeface="Calibri" pitchFamily="34" charset="0"/>
            </a:endParaRPr>
          </a:p>
          <a:p>
            <a:pPr algn="just">
              <a:buNone/>
            </a:pPr>
            <a:r>
              <a:rPr lang="ru-RU" sz="2400" dirty="0" smtClean="0">
                <a:latin typeface="Calibri" pitchFamily="34" charset="0"/>
              </a:rPr>
              <a:t>         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i="1" dirty="0" smtClean="0">
                <a:latin typeface="Calibri" pitchFamily="34" charset="0"/>
              </a:rPr>
              <a:t>Похоже, я </a:t>
            </a:r>
            <a:r>
              <a:rPr lang="ru-RU" i="1" dirty="0" smtClean="0">
                <a:latin typeface="Calibri" pitchFamily="34" charset="0"/>
              </a:rPr>
              <a:t>приблизилась</a:t>
            </a:r>
            <a:endParaRPr lang="ru-RU" i="1" dirty="0" smtClean="0">
              <a:latin typeface="Calibri" pitchFamily="34" charset="0"/>
            </a:endParaRPr>
          </a:p>
          <a:p>
            <a:pPr algn="just">
              <a:buNone/>
            </a:pPr>
            <a:r>
              <a:rPr lang="ru-RU" i="1" dirty="0" smtClean="0">
                <a:latin typeface="Calibri" pitchFamily="34" charset="0"/>
              </a:rPr>
              <a:t>             к разгадке и </a:t>
            </a:r>
            <a:r>
              <a:rPr lang="ru-RU" i="1" dirty="0" smtClean="0">
                <a:latin typeface="Calibri" pitchFamily="34" charset="0"/>
              </a:rPr>
              <a:t>решила </a:t>
            </a:r>
            <a:endParaRPr lang="ru-RU" i="1" dirty="0" smtClean="0">
              <a:latin typeface="Calibri" pitchFamily="34" charset="0"/>
            </a:endParaRPr>
          </a:p>
          <a:p>
            <a:pPr algn="just">
              <a:buNone/>
            </a:pPr>
            <a:r>
              <a:rPr lang="ru-RU" i="1" dirty="0" smtClean="0">
                <a:latin typeface="Calibri" pitchFamily="34" charset="0"/>
              </a:rPr>
              <a:t>             отправиться в     </a:t>
            </a:r>
          </a:p>
          <a:p>
            <a:pPr algn="just">
              <a:buNone/>
            </a:pPr>
            <a:r>
              <a:rPr lang="ru-RU" i="1" dirty="0" smtClean="0">
                <a:latin typeface="Calibri" pitchFamily="34" charset="0"/>
              </a:rPr>
              <a:t>             солярий.</a:t>
            </a:r>
            <a:endParaRPr lang="ru-RU" i="1" dirty="0" smtClean="0"/>
          </a:p>
        </p:txBody>
      </p:sp>
      <p:pic>
        <p:nvPicPr>
          <p:cNvPr id="9" name="Содержимое 7" descr="DSC009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086" y="299124"/>
            <a:ext cx="3643338" cy="2732504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/>
            <a:r>
              <a:rPr lang="ru-RU" b="1" dirty="0" smtClean="0"/>
              <a:t>Результаты эксперимента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sz="2800" dirty="0" smtClean="0">
                <a:latin typeface="Calibri" pitchFamily="34" charset="0"/>
              </a:rPr>
              <a:t>     1. С каждым сеансом моя кожа становилась темнее.</a:t>
            </a:r>
          </a:p>
          <a:p>
            <a:pPr algn="just">
              <a:buNone/>
            </a:pPr>
            <a:r>
              <a:rPr lang="ru-RU" sz="2800" dirty="0" smtClean="0">
                <a:latin typeface="Calibri" pitchFamily="34" charset="0"/>
              </a:rPr>
              <a:t>     2. Участок кожи, закрытый аппликацией не подвергался УФ облучению в солярии, кожа на нем не темнела. Разница в цвете кожи стала особенно очевидной после третьего сеанса.</a:t>
            </a:r>
          </a:p>
          <a:p>
            <a:pPr algn="ctr">
              <a:buNone/>
            </a:pPr>
            <a:r>
              <a:rPr lang="ru-RU" sz="2800" dirty="0" smtClean="0">
                <a:latin typeface="Calibri" pitchFamily="34" charset="0"/>
              </a:rPr>
              <a:t>   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   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Стало ясно, что кожа действительно темнеет от воздействия на нее УФ лучей.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    </a:t>
            </a:r>
            <a:r>
              <a:rPr lang="ru-RU" sz="2800" b="1" dirty="0" smtClean="0">
                <a:latin typeface="Calibri" pitchFamily="34" charset="0"/>
              </a:rPr>
              <a:t>Что же происходило с моей кожей ?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5733256"/>
            <a:ext cx="7643866" cy="10081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Стало ясно, что кожа действительно темнеет от воздействия на нее УФ лучей.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399032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/>
            <a:r>
              <a:rPr lang="ru-RU" b="1" dirty="0" smtClean="0">
                <a:latin typeface="Calibri" pitchFamily="34" charset="0"/>
              </a:rPr>
              <a:t>Строение кожи</a:t>
            </a:r>
            <a:endParaRPr lang="ru-RU" b="1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28700" y="2409031"/>
            <a:ext cx="3335338" cy="33353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sz="2800" dirty="0" smtClean="0">
                <a:latin typeface="Calibri" pitchFamily="34" charset="0"/>
              </a:rPr>
              <a:t>          Чтобы понять, как воздействуют УФ лучи на кожу, я </a:t>
            </a:r>
            <a:r>
              <a:rPr lang="ru-RU" sz="2800" dirty="0" smtClean="0">
                <a:latin typeface="Calibri" pitchFamily="34" charset="0"/>
              </a:rPr>
              <a:t>обратилась </a:t>
            </a:r>
            <a:r>
              <a:rPr lang="ru-RU" sz="2800" dirty="0" smtClean="0">
                <a:latin typeface="Calibri" pitchFamily="34" charset="0"/>
              </a:rPr>
              <a:t>к медицинской литературе и </a:t>
            </a:r>
            <a:r>
              <a:rPr lang="ru-RU" sz="2800" dirty="0" smtClean="0">
                <a:latin typeface="Calibri" pitchFamily="34" charset="0"/>
              </a:rPr>
              <a:t>изучила </a:t>
            </a:r>
            <a:r>
              <a:rPr lang="ru-RU" sz="2800" dirty="0" smtClean="0">
                <a:latin typeface="Calibri" pitchFamily="34" charset="0"/>
              </a:rPr>
              <a:t>строение кожи. </a:t>
            </a:r>
          </a:p>
          <a:p>
            <a:pPr algn="just">
              <a:buNone/>
            </a:pPr>
            <a:endParaRPr lang="ru-RU" sz="2800" dirty="0" smtClean="0">
              <a:latin typeface="Calibri" pitchFamily="34" charset="0"/>
            </a:endParaRPr>
          </a:p>
          <a:p>
            <a:pPr algn="just">
              <a:buNone/>
            </a:pPr>
            <a:r>
              <a:rPr lang="ru-RU" sz="2800" dirty="0" smtClean="0">
                <a:latin typeface="Calibri" pitchFamily="34" charset="0"/>
              </a:rPr>
              <a:t>          Кожа состоит из трех слоев:</a:t>
            </a:r>
          </a:p>
          <a:p>
            <a:r>
              <a:rPr lang="ru-RU" sz="2800" dirty="0" smtClean="0">
                <a:latin typeface="Calibri" pitchFamily="34" charset="0"/>
              </a:rPr>
              <a:t>Эпидермис (верхний слой)</a:t>
            </a:r>
          </a:p>
          <a:p>
            <a:r>
              <a:rPr lang="ru-RU" sz="2800" dirty="0" smtClean="0">
                <a:latin typeface="Calibri" pitchFamily="34" charset="0"/>
              </a:rPr>
              <a:t>Дерма (внутренний слой)</a:t>
            </a:r>
          </a:p>
          <a:p>
            <a:r>
              <a:rPr lang="ru-RU" sz="2800" dirty="0" smtClean="0">
                <a:latin typeface="Calibri" pitchFamily="34" charset="0"/>
              </a:rPr>
              <a:t>Подкожная клетчатка.</a:t>
            </a:r>
            <a:endParaRPr lang="ru-RU" sz="280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870992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/>
            <a:r>
              <a:rPr lang="ru-RU" b="1" dirty="0" smtClean="0">
                <a:latin typeface="Calibri" pitchFamily="34" charset="0"/>
              </a:rPr>
              <a:t>С чего все началось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1507981"/>
            <a:ext cx="3312368" cy="373130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>
                <a:latin typeface="Calibri" pitchFamily="34" charset="0"/>
              </a:rPr>
              <a:t>        Многие люди очень любят загорать. Известно, что загар - это потемнение кожи после пребывания под лучами солнечного света. И я </a:t>
            </a:r>
            <a:r>
              <a:rPr lang="ru-RU" sz="2400" dirty="0" smtClean="0">
                <a:latin typeface="Calibri" pitchFamily="34" charset="0"/>
              </a:rPr>
              <a:t>задумалась</a:t>
            </a:r>
            <a:r>
              <a:rPr lang="ru-RU" sz="2800" dirty="0" smtClean="0">
                <a:latin typeface="Calibri" pitchFamily="34" charset="0"/>
              </a:rPr>
              <a:t>:</a:t>
            </a:r>
            <a:endParaRPr lang="ru-RU" sz="2800" dirty="0" smtClean="0">
              <a:latin typeface="Calibri" pitchFamily="34" charset="0"/>
            </a:endParaRPr>
          </a:p>
          <a:p>
            <a:pPr algn="ctr">
              <a:buNone/>
            </a:pPr>
            <a:endParaRPr lang="ru-RU" sz="2800" dirty="0" smtClean="0">
              <a:latin typeface="Calibri" pitchFamily="34" charset="0"/>
            </a:endParaRPr>
          </a:p>
          <a:p>
            <a:pPr algn="ctr">
              <a:buNone/>
            </a:pPr>
            <a:endParaRPr lang="ru-RU" sz="2800" dirty="0" smtClean="0">
              <a:latin typeface="Calibri" pitchFamily="34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85927"/>
            <a:ext cx="4038600" cy="30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763688" y="4982059"/>
            <a:ext cx="59766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Чем солнечный свет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красит кожу?</a:t>
            </a:r>
          </a:p>
          <a:p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57158" y="290732"/>
            <a:ext cx="8523072" cy="301752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Calibri" pitchFamily="34" charset="0"/>
              </a:rPr>
              <a:t>           </a:t>
            </a:r>
            <a:r>
              <a:rPr lang="ru-RU" dirty="0" smtClean="0">
                <a:latin typeface="Calibri" pitchFamily="34" charset="0"/>
              </a:rPr>
              <a:t>Также я </a:t>
            </a:r>
            <a:r>
              <a:rPr lang="ru-RU" dirty="0" smtClean="0">
                <a:latin typeface="Calibri" pitchFamily="34" charset="0"/>
              </a:rPr>
              <a:t>узнала, </a:t>
            </a:r>
            <a:r>
              <a:rPr lang="ru-RU" dirty="0" smtClean="0">
                <a:latin typeface="Calibri" pitchFamily="34" charset="0"/>
              </a:rPr>
              <a:t>что в верхнем слое кожи (эпидермисе) содержатся особые клетки -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меланоциты</a:t>
            </a:r>
            <a:r>
              <a:rPr lang="ru-RU" dirty="0" smtClean="0">
                <a:latin typeface="Calibri" pitchFamily="34" charset="0"/>
              </a:rPr>
              <a:t>. Под воздействием ультрафиолета они вырабатывают особое вещество -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меланин</a:t>
            </a:r>
            <a:r>
              <a:rPr lang="ru-RU" dirty="0" smtClean="0">
                <a:latin typeface="Calibri" pitchFamily="34" charset="0"/>
              </a:rPr>
              <a:t>, который придает коже приятный коричневый оттенок загара. Это защитная реакция кожи на ультрафиолетовое излучение - один из компонентов солнечного света. 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2910" y="3500438"/>
            <a:ext cx="8143932" cy="24602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/>
            <a:r>
              <a:rPr lang="ru-RU" b="1" dirty="0" smtClean="0">
                <a:latin typeface="Calibri" pitchFamily="34" charset="0"/>
              </a:rPr>
              <a:t>Выводы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2800" dirty="0" smtClean="0">
                <a:latin typeface="Calibri" pitchFamily="34" charset="0"/>
              </a:rPr>
              <a:t>     Мои гипотезы не подтвердились. </a:t>
            </a:r>
          </a:p>
          <a:p>
            <a:pPr algn="just"/>
            <a:r>
              <a:rPr lang="ru-RU" sz="2800" dirty="0" smtClean="0">
                <a:latin typeface="Calibri" pitchFamily="34" charset="0"/>
              </a:rPr>
              <a:t>Выяснилось, что один из компонентов солнечного света – ультрафиолетовое излучение.</a:t>
            </a:r>
          </a:p>
          <a:p>
            <a:pPr algn="just"/>
            <a:r>
              <a:rPr lang="ru-RU" sz="2800" dirty="0" smtClean="0">
                <a:latin typeface="Calibri" pitchFamily="34" charset="0"/>
              </a:rPr>
              <a:t>При воздействии на кожу УФ лучами особые клетки верхнего слоя кожи меланоциты вырабатывают вещество – меланин, который придает коже темный оттенок загара.</a:t>
            </a:r>
          </a:p>
          <a:p>
            <a:pPr algn="just"/>
            <a:r>
              <a:rPr lang="ru-RU" sz="2800" dirty="0" smtClean="0">
                <a:latin typeface="Calibri" pitchFamily="34" charset="0"/>
              </a:rPr>
              <a:t>Загар - это защитная реакция кожи на ультрафиолет, содержащийся в составе солнечных лучей.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0"/>
            <a:ext cx="9001000" cy="35455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448056" lvl="0" indent="-384048" algn="ctr">
              <a:spcBef>
                <a:spcPct val="20000"/>
              </a:spcBef>
              <a:buClr>
                <a:srgbClr val="F0A22E"/>
              </a:buClr>
              <a:buSzPct val="80000"/>
            </a:pPr>
            <a:endParaRPr lang="ru-RU" sz="6600" b="1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marL="448056" lvl="0" indent="-384048">
              <a:spcBef>
                <a:spcPct val="20000"/>
              </a:spcBef>
              <a:buClr>
                <a:srgbClr val="F0A22E"/>
              </a:buClr>
              <a:buSzPct val="80000"/>
            </a:pPr>
            <a:r>
              <a:rPr lang="ru-RU" sz="66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      Спасибо </a:t>
            </a:r>
          </a:p>
          <a:p>
            <a:pPr marL="448056" lvl="0" indent="-384048">
              <a:spcBef>
                <a:spcPct val="20000"/>
              </a:spcBef>
              <a:buClr>
                <a:srgbClr val="F0A22E"/>
              </a:buClr>
              <a:buSzPct val="80000"/>
            </a:pPr>
            <a:r>
              <a:rPr lang="ru-RU" sz="66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 за внимание!</a:t>
            </a:r>
            <a:endParaRPr lang="ru-RU" sz="66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latin typeface="Calibri" pitchFamily="34" charset="0"/>
              </a:rPr>
              <a:t>Использованные источники</a:t>
            </a:r>
            <a:endParaRPr lang="ru-RU" b="1" dirty="0">
              <a:latin typeface="Calibri" pitchFamily="34" charset="0"/>
            </a:endParaRPr>
          </a:p>
        </p:txBody>
      </p:sp>
      <p:pic>
        <p:nvPicPr>
          <p:cNvPr id="4" name="Содержимое 3" descr="рмпирго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29454" y="2000240"/>
            <a:ext cx="1714512" cy="2092570"/>
          </a:xfrm>
          <a:effectLst>
            <a:glow rad="2286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pic>
        <p:nvPicPr>
          <p:cNvPr id="1026" name="Picture 2" descr="C:\Documents and Settings\Администратор\Рабочий стол\НИКИТОС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928802"/>
            <a:ext cx="1571636" cy="214463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pic>
        <p:nvPicPr>
          <p:cNvPr id="5122" name="Picture 2" descr="C:\Documents and Settings\Администратор\Рабочий стол\ДЛЯ ПРЕЗЕНТАЦИИ\inet4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928802"/>
            <a:ext cx="2071702" cy="207170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4357694"/>
            <a:ext cx="1643074" cy="222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4286256"/>
            <a:ext cx="1771303" cy="230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27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087016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/>
            <a:r>
              <a:rPr lang="ru-RU" b="1" dirty="0" smtClean="0"/>
              <a:t>Цель исследования: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800" dirty="0" smtClean="0">
                <a:latin typeface="Calibri" pitchFamily="34" charset="0"/>
              </a:rPr>
              <a:t>Узнать, почему под воздействием солнечного света кожа человека приобретает более темный цвет.</a:t>
            </a:r>
            <a:r>
              <a:rPr lang="ru-RU" sz="2800" b="1" dirty="0" smtClean="0"/>
              <a:t> </a:t>
            </a:r>
          </a:p>
          <a:p>
            <a:pPr algn="ctr">
              <a:buNone/>
            </a:pPr>
            <a:endParaRPr lang="ru-RU" sz="4000" dirty="0" smtClean="0">
              <a:solidFill>
                <a:schemeClr val="tx2">
                  <a:lumMod val="90000"/>
                </a:schemeClr>
              </a:solidFill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Задачи исследования :</a:t>
            </a:r>
          </a:p>
          <a:p>
            <a:pPr algn="ctr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Узнать, из чего состоит солнечный свет</a:t>
            </a:r>
          </a:p>
          <a:p>
            <a:pPr algn="ctr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Узнать о строении кожи человека</a:t>
            </a:r>
          </a:p>
          <a:p>
            <a:pPr algn="ctr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Исследовать, как кожа загорает</a:t>
            </a:r>
          </a:p>
          <a:p>
            <a:pPr algn="ctr">
              <a:buNone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ru-RU" dirty="0" smtClean="0"/>
              <a:t>              </a:t>
            </a:r>
            <a:r>
              <a:rPr lang="ru-RU" b="1" dirty="0" smtClean="0"/>
              <a:t>Гипотезы: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800" dirty="0" smtClean="0">
                <a:latin typeface="Calibri" pitchFamily="34" charset="0"/>
              </a:rPr>
              <a:t>Возможно, что солнце воздействует на кожу высокой температурой, и кожа темнеет, как, к примеру, кожица курицы после приготовления на гриле. Ведь не зря существует выражение «жариться на солнце».</a:t>
            </a:r>
          </a:p>
          <a:p>
            <a:pPr algn="just">
              <a:buNone/>
            </a:pPr>
            <a:endParaRPr lang="ru-RU" sz="2800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</a:rPr>
              <a:t>Допустим, что кожа как губка впитывает какие-либо частицы солнечного света из окружающего воздуха, которые окрашивают ее в более темный цвет.</a:t>
            </a:r>
          </a:p>
          <a:p>
            <a:pPr algn="just"/>
            <a:endParaRPr lang="ru-RU" sz="2800" dirty="0" smtClean="0">
              <a:latin typeface="Calibri" pitchFamily="34" charset="0"/>
            </a:endParaRP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ru-RU" b="1" dirty="0" smtClean="0"/>
              <a:t>Проверка гипотезы №1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714744" y="1722437"/>
            <a:ext cx="4929222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Calibri" pitchFamily="34" charset="0"/>
              </a:rPr>
              <a:t>                    Я </a:t>
            </a:r>
            <a:r>
              <a:rPr lang="ru-RU" dirty="0" smtClean="0">
                <a:latin typeface="Calibri" pitchFamily="34" charset="0"/>
              </a:rPr>
              <a:t>решила, </a:t>
            </a:r>
            <a:r>
              <a:rPr lang="ru-RU" dirty="0" smtClean="0">
                <a:latin typeface="Calibri" pitchFamily="34" charset="0"/>
              </a:rPr>
              <a:t>что для проверки гипотезы №1 нужно сравнить температуру, при которой кожица курицы-гриль становится темно-золотистой и температуру воздуха у поверхности земли летом.</a:t>
            </a:r>
          </a:p>
          <a:p>
            <a:pPr algn="just"/>
            <a:r>
              <a:rPr lang="ru-RU" dirty="0" smtClean="0">
                <a:latin typeface="Calibri" pitchFamily="34" charset="0"/>
              </a:rPr>
              <a:t>Я </a:t>
            </a:r>
            <a:r>
              <a:rPr lang="ru-RU" dirty="0" smtClean="0">
                <a:latin typeface="Calibri" pitchFamily="34" charset="0"/>
              </a:rPr>
              <a:t>взяла </a:t>
            </a:r>
            <a:r>
              <a:rPr lang="ru-RU" dirty="0" smtClean="0">
                <a:latin typeface="Calibri" pitchFamily="34" charset="0"/>
              </a:rPr>
              <a:t>тушку курицы и поместил ее в духовой шкаф. Светлая розоватая кожица курицы приобрела темно-золотистый цвет при температуре 200˚С через 2 часа.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1026" name="Picture 2" descr="Картинки по запросу курица целиковая  после духов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8578">
            <a:off x="1359861" y="1549667"/>
            <a:ext cx="1852858" cy="264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курица целиковая сыр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7963">
            <a:off x="198555" y="3646947"/>
            <a:ext cx="2054670" cy="294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9"/>
            <a:ext cx="3900486" cy="6286543"/>
          </a:xfrm>
        </p:spPr>
        <p:txBody>
          <a:bodyPr>
            <a:normAutofit fontScale="85000" lnSpcReduction="20000"/>
          </a:bodyPr>
          <a:lstStyle/>
          <a:p>
            <a:pPr marL="448056" lvl="3" indent="-384048">
              <a:buSzPct val="80000"/>
              <a:buNone/>
            </a:pPr>
            <a:r>
              <a:rPr lang="ru-RU" sz="35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    Неужели мы «жаримся на солнышке » при таких же         условиях ?</a:t>
            </a:r>
          </a:p>
          <a:p>
            <a:pPr marL="448056" lvl="3" indent="-384048" algn="just">
              <a:buSzPct val="80000"/>
              <a:buFont typeface="Wingdings 2"/>
              <a:buChar char=""/>
            </a:pPr>
            <a:endParaRPr lang="ru-RU" sz="2800" dirty="0" smtClean="0">
              <a:latin typeface="Calibri" pitchFamily="34" charset="0"/>
            </a:endParaRPr>
          </a:p>
          <a:p>
            <a:pPr marL="448056" lvl="3" indent="-384048" algn="just">
              <a:buSzPct val="80000"/>
              <a:buFont typeface="Wingdings 2"/>
              <a:buChar char=""/>
            </a:pPr>
            <a:endParaRPr lang="ru-RU" sz="2800" dirty="0" smtClean="0">
              <a:latin typeface="Calibri" pitchFamily="34" charset="0"/>
            </a:endParaRPr>
          </a:p>
          <a:p>
            <a:pPr marL="448056" lvl="3" indent="-384048" algn="just">
              <a:buSzPct val="80000"/>
              <a:buFont typeface="Wingdings 2"/>
              <a:buChar char=""/>
            </a:pPr>
            <a:r>
              <a:rPr lang="ru-RU" sz="2800" dirty="0" smtClean="0">
                <a:latin typeface="Calibri" pitchFamily="34" charset="0"/>
              </a:rPr>
              <a:t>            Я </a:t>
            </a:r>
            <a:r>
              <a:rPr lang="ru-RU" sz="2800" dirty="0" smtClean="0">
                <a:latin typeface="Calibri" pitchFamily="34" charset="0"/>
              </a:rPr>
              <a:t>обратилась </a:t>
            </a:r>
            <a:r>
              <a:rPr lang="ru-RU" sz="2800" dirty="0" smtClean="0">
                <a:latin typeface="Calibri" pitchFamily="34" charset="0"/>
              </a:rPr>
              <a:t>к справочнику и </a:t>
            </a:r>
            <a:r>
              <a:rPr lang="ru-RU" sz="2800" dirty="0" smtClean="0">
                <a:latin typeface="Calibri" pitchFamily="34" charset="0"/>
              </a:rPr>
              <a:t>узнала, </a:t>
            </a:r>
            <a:r>
              <a:rPr lang="ru-RU" sz="2800" dirty="0" smtClean="0">
                <a:latin typeface="Calibri" pitchFamily="34" charset="0"/>
              </a:rPr>
              <a:t>что максимальная дневная температура воздуха была зафиксирована 13 сентября 1922 года, в Ливийской пустыне,  когда столбик термометра  показывал 57,8 ° C. </a:t>
            </a:r>
          </a:p>
          <a:p>
            <a:pPr algn="just"/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00562" y="285728"/>
            <a:ext cx="4186238" cy="6286544"/>
          </a:xfrm>
        </p:spPr>
        <p:txBody>
          <a:bodyPr>
            <a:normAutofit fontScale="85000" lnSpcReduction="20000"/>
          </a:bodyPr>
          <a:lstStyle/>
          <a:p>
            <a:pPr marL="448056" lvl="3" indent="-384048" algn="just">
              <a:buSzPct val="80000"/>
              <a:buFont typeface="Wingdings 2"/>
              <a:buChar char=""/>
            </a:pPr>
            <a:r>
              <a:rPr lang="ru-RU" sz="2800" dirty="0" smtClean="0">
                <a:latin typeface="Calibri" pitchFamily="34" charset="0"/>
              </a:rPr>
              <a:t>       А из Книги рекордов Гиннеса я </a:t>
            </a:r>
            <a:r>
              <a:rPr lang="ru-RU" sz="2800" dirty="0" smtClean="0">
                <a:latin typeface="Calibri" pitchFamily="34" charset="0"/>
              </a:rPr>
              <a:t>узнала, </a:t>
            </a:r>
            <a:r>
              <a:rPr lang="ru-RU" sz="2800" dirty="0" smtClean="0">
                <a:latin typeface="Calibri" pitchFamily="34" charset="0"/>
              </a:rPr>
              <a:t>что температуру 104°С человек может терпеть 26 мин, 93°С — 33 мин, 82°С — 49 мин, а 71°С — 1 час. Предельная температура, какую может перенести человек - 160°С в течение очень короткого времени.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000504"/>
            <a:ext cx="2143140" cy="2207048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sz="4400" b="1" dirty="0" smtClean="0">
                <a:solidFill>
                  <a:schemeClr val="accent1"/>
                </a:solidFill>
                <a:latin typeface="Calibri" pitchFamily="34" charset="0"/>
              </a:rPr>
              <a:t>Моя первая гипотеза не</a:t>
            </a:r>
            <a:br>
              <a:rPr lang="ru-RU" sz="4400" b="1" dirty="0" smtClean="0">
                <a:solidFill>
                  <a:schemeClr val="accent1"/>
                </a:solidFill>
                <a:latin typeface="Calibri" pitchFamily="34" charset="0"/>
              </a:rPr>
            </a:br>
            <a:r>
              <a:rPr lang="ru-RU" sz="4400" b="1" dirty="0" smtClean="0">
                <a:solidFill>
                  <a:schemeClr val="accent1"/>
                </a:solidFill>
                <a:latin typeface="Calibri" pitchFamily="34" charset="0"/>
              </a:rPr>
              <a:t>         подтвердилась, т.к.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578358" indent="-514350" algn="just">
              <a:buAutoNum type="arabicPeriod"/>
            </a:pPr>
            <a:r>
              <a:rPr lang="ru-RU" sz="2800" dirty="0" smtClean="0">
                <a:latin typeface="Calibri" pitchFamily="34" charset="0"/>
              </a:rPr>
              <a:t>   За период наблюдений температура воздуха у поверхности земли никогда не достигала отметки 200˚С, как в духовом шкафу при проведении эксперимента с курицей. </a:t>
            </a:r>
          </a:p>
          <a:p>
            <a:pPr marL="578358" indent="-514350">
              <a:buNone/>
            </a:pPr>
            <a:r>
              <a:rPr lang="ru-RU" sz="3600" dirty="0" smtClean="0">
                <a:latin typeface="Calibri" pitchFamily="34" charset="0"/>
              </a:rPr>
              <a:t>     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                          </a:t>
            </a:r>
          </a:p>
          <a:p>
            <a:pPr marL="578358" indent="-514350"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                        Значит,  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78358" indent="-514350">
              <a:buNone/>
            </a:pPr>
            <a:endParaRPr lang="ru-RU" sz="3600" dirty="0">
              <a:latin typeface="Calibri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2</a:t>
            </a:r>
            <a:r>
              <a:rPr lang="ru-RU" sz="2800" dirty="0" smtClean="0">
                <a:latin typeface="Calibri" pitchFamily="34" charset="0"/>
              </a:rPr>
              <a:t>. Температура окружающего воздуха 200˚С представляет смертельную угрозу для человека.</a:t>
            </a:r>
          </a:p>
          <a:p>
            <a:pPr>
              <a:buNone/>
            </a:pPr>
            <a:endParaRPr lang="ru-RU" sz="2800" dirty="0" smtClean="0">
              <a:latin typeface="Calibri" pitchFamily="34" charset="0"/>
            </a:endParaRPr>
          </a:p>
          <a:p>
            <a:pPr>
              <a:buNone/>
            </a:pPr>
            <a:endParaRPr lang="ru-RU" sz="2800" dirty="0" smtClean="0">
              <a:latin typeface="Calibri" pitchFamily="34" charset="0"/>
            </a:endParaRPr>
          </a:p>
          <a:p>
            <a:pPr>
              <a:buNone/>
            </a:pP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>
              <a:buNone/>
            </a:pP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>
              <a:buNone/>
            </a:pP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>
              <a:buNone/>
            </a:pPr>
            <a:r>
              <a:rPr lang="ru-RU" sz="35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кожа темнеет не от солнечного тепла.</a:t>
            </a:r>
            <a:endParaRPr lang="ru-RU" sz="35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4429132"/>
            <a:ext cx="6072230" cy="17859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Значит,  кожа темнеет не от солнечного тепла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Calibri" pitchFamily="34" charset="0"/>
              </a:rPr>
              <a:t>Проверка гипотезы №2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latin typeface="Calibri" pitchFamily="34" charset="0"/>
              </a:rPr>
              <a:t>            Для проверки этой гипотезы мне необходимо было узнать, из чего состоит солнечный свет и понять, имеются ли в его составе какие-либо красящие частицы.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785926"/>
            <a:ext cx="3514750" cy="3286148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332656"/>
            <a:ext cx="7200900" cy="138978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Природа солнечного света в открытиях ученых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471990" cy="492127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Calibri" pitchFamily="34" charset="0"/>
              </a:rPr>
              <a:t>            Я </a:t>
            </a:r>
            <a:r>
              <a:rPr lang="ru-RU" dirty="0" smtClean="0">
                <a:latin typeface="Calibri" pitchFamily="34" charset="0"/>
              </a:rPr>
              <a:t>обратилась </a:t>
            </a:r>
            <a:r>
              <a:rPr lang="ru-RU" dirty="0" smtClean="0">
                <a:latin typeface="Calibri" pitchFamily="34" charset="0"/>
              </a:rPr>
              <a:t>к научной литературе по физике и </a:t>
            </a:r>
            <a:r>
              <a:rPr lang="ru-RU" dirty="0" smtClean="0">
                <a:latin typeface="Calibri" pitchFamily="34" charset="0"/>
              </a:rPr>
              <a:t>выяснила, </a:t>
            </a:r>
            <a:r>
              <a:rPr lang="ru-RU" dirty="0" smtClean="0">
                <a:latin typeface="Calibri" pitchFamily="34" charset="0"/>
              </a:rPr>
              <a:t>что исследования  состава солнечного света проводились многими учеными.</a:t>
            </a:r>
          </a:p>
          <a:p>
            <a:pPr algn="just"/>
            <a:r>
              <a:rPr lang="ru-RU" dirty="0" smtClean="0">
                <a:latin typeface="Calibri" pitchFamily="34" charset="0"/>
              </a:rPr>
              <a:t>Первым в исследование света внес свой вклад великий английский ученый Исаак Ньютон, автор многих математических и физических теорий.</a:t>
            </a:r>
          </a:p>
          <a:p>
            <a:pPr algn="just"/>
            <a:endParaRPr lang="ru-RU" dirty="0">
              <a:latin typeface="Calibri" pitchFamily="34" charset="0"/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736964"/>
            <a:ext cx="296143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Урожай</Template>
  <TotalTime>2144</TotalTime>
  <Words>1097</Words>
  <Application>Microsoft Office PowerPoint</Application>
  <PresentationFormat>Экран (4:3)</PresentationFormat>
  <Paragraphs>131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Franklin Gothic Book</vt:lpstr>
      <vt:lpstr>Wingdings 2</vt:lpstr>
      <vt:lpstr>Crop</vt:lpstr>
      <vt:lpstr>ПОЧЕМУ ОТ СОЛНЕЧНОГО СВЕТА КОЖА ТЕМНЕЕТ ?</vt:lpstr>
      <vt:lpstr>С чего все началось</vt:lpstr>
      <vt:lpstr>Цель исследования:</vt:lpstr>
      <vt:lpstr>              Гипотезы:</vt:lpstr>
      <vt:lpstr>Проверка гипотезы №1</vt:lpstr>
      <vt:lpstr>Презентация PowerPoint</vt:lpstr>
      <vt:lpstr> Моя первая гипотеза не          подтвердилась, т.к.</vt:lpstr>
      <vt:lpstr>Проверка гипотезы №2</vt:lpstr>
      <vt:lpstr>Природа солнечного света в открытиях ученых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Компоненты солнечного излучения</vt:lpstr>
      <vt:lpstr>Презентация PowerPoint</vt:lpstr>
      <vt:lpstr>Презентация PowerPoint</vt:lpstr>
      <vt:lpstr>Результаты эксперимента</vt:lpstr>
      <vt:lpstr>Строение кожи</vt:lpstr>
      <vt:lpstr>Презентация PowerPoint</vt:lpstr>
      <vt:lpstr>Выводы</vt:lpstr>
      <vt:lpstr>Презентация PowerPoint</vt:lpstr>
      <vt:lpstr> Использованные источники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КОЖА ТЕМНЕЕТ НА СОЛНЦЕ ?</dc:title>
  <dc:creator>FuckYouBill</dc:creator>
  <cp:lastModifiedBy>Пользователь Windows</cp:lastModifiedBy>
  <cp:revision>222</cp:revision>
  <dcterms:created xsi:type="dcterms:W3CDTF">2012-01-25T05:02:54Z</dcterms:created>
  <dcterms:modified xsi:type="dcterms:W3CDTF">2019-09-26T19:27:06Z</dcterms:modified>
</cp:coreProperties>
</file>