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8" r:id="rId8"/>
    <p:sldId id="269" r:id="rId9"/>
    <p:sldId id="262" r:id="rId10"/>
    <p:sldId id="263" r:id="rId11"/>
    <p:sldId id="264" r:id="rId12"/>
    <p:sldId id="265" r:id="rId13"/>
    <p:sldId id="266" r:id="rId14"/>
    <p:sldId id="270" r:id="rId15"/>
    <p:sldId id="271" r:id="rId16"/>
    <p:sldId id="272"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0" autoAdjust="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CC0B57B-B9A9-4333-858D-FD95FA4955C4}" type="datetimeFigureOut">
              <a:rPr lang="ru-RU" smtClean="0"/>
              <a:t>26.09.2019</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E64A98F3-0BDC-4EDB-AE15-7F26F399D25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CC0B57B-B9A9-4333-858D-FD95FA4955C4}" type="datetimeFigureOut">
              <a:rPr lang="ru-RU" smtClean="0"/>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4A98F3-0BDC-4EDB-AE15-7F26F399D25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ECC0B57B-B9A9-4333-858D-FD95FA4955C4}" type="datetimeFigureOut">
              <a:rPr lang="ru-RU" smtClean="0"/>
              <a:t>26.09.2019</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E64A98F3-0BDC-4EDB-AE15-7F26F399D25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ECC0B57B-B9A9-4333-858D-FD95FA4955C4}" type="datetimeFigureOut">
              <a:rPr lang="ru-RU" smtClean="0"/>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E64A98F3-0BDC-4EDB-AE15-7F26F399D25E}" type="slidenum">
              <a:rPr lang="ru-RU" smtClean="0"/>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CC0B57B-B9A9-4333-858D-FD95FA4955C4}" type="datetimeFigureOut">
              <a:rPr lang="ru-RU" smtClean="0"/>
              <a:t>26.09.2019</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64A98F3-0BDC-4EDB-AE15-7F26F399D25E}" type="slidenum">
              <a:rPr lang="ru-RU" smtClean="0"/>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ECC0B57B-B9A9-4333-858D-FD95FA4955C4}" type="datetimeFigureOut">
              <a:rPr lang="ru-RU" smtClean="0"/>
              <a:t>26.09.2019</a:t>
            </a:fld>
            <a:endParaRPr lang="ru-RU"/>
          </a:p>
        </p:txBody>
      </p:sp>
      <p:sp>
        <p:nvSpPr>
          <p:cNvPr id="10" name="Номер слайда 9"/>
          <p:cNvSpPr>
            <a:spLocks noGrp="1"/>
          </p:cNvSpPr>
          <p:nvPr>
            <p:ph type="sldNum" sz="quarter" idx="16"/>
          </p:nvPr>
        </p:nvSpPr>
        <p:spPr/>
        <p:txBody>
          <a:bodyPr rtlCol="0"/>
          <a:lstStyle/>
          <a:p>
            <a:fld id="{E64A98F3-0BDC-4EDB-AE15-7F26F399D25E}" type="slidenum">
              <a:rPr lang="ru-RU" smtClean="0"/>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ECC0B57B-B9A9-4333-858D-FD95FA4955C4}" type="datetimeFigureOut">
              <a:rPr lang="ru-RU" smtClean="0"/>
              <a:t>26.09.2019</a:t>
            </a:fld>
            <a:endParaRPr lang="ru-RU"/>
          </a:p>
        </p:txBody>
      </p:sp>
      <p:sp>
        <p:nvSpPr>
          <p:cNvPr id="12" name="Номер слайда 11"/>
          <p:cNvSpPr>
            <a:spLocks noGrp="1"/>
          </p:cNvSpPr>
          <p:nvPr>
            <p:ph type="sldNum" sz="quarter" idx="16"/>
          </p:nvPr>
        </p:nvSpPr>
        <p:spPr/>
        <p:txBody>
          <a:bodyPr rtlCol="0"/>
          <a:lstStyle/>
          <a:p>
            <a:fld id="{E64A98F3-0BDC-4EDB-AE15-7F26F399D25E}" type="slidenum">
              <a:rPr lang="ru-RU" smtClean="0"/>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CC0B57B-B9A9-4333-858D-FD95FA4955C4}" type="datetimeFigureOut">
              <a:rPr lang="ru-RU" smtClean="0"/>
              <a:t>26.09.2019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E64A98F3-0BDC-4EDB-AE15-7F26F399D25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C0B57B-B9A9-4333-858D-FD95FA4955C4}" type="datetimeFigureOut">
              <a:rPr lang="ru-RU" smtClean="0"/>
              <a:t>26.09.2019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E64A98F3-0BDC-4EDB-AE15-7F26F399D25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CC0B57B-B9A9-4333-858D-FD95FA4955C4}" type="datetimeFigureOut">
              <a:rPr lang="ru-RU" smtClean="0"/>
              <a:t>26.09.2019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E64A98F3-0BDC-4EDB-AE15-7F26F399D25E}" type="slidenum">
              <a:rPr lang="ru-RU" smtClean="0"/>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ECC0B57B-B9A9-4333-858D-FD95FA4955C4}" type="datetimeFigureOut">
              <a:rPr lang="ru-RU" smtClean="0"/>
              <a:t>26.09.2019</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E64A98F3-0BDC-4EDB-AE15-7F26F399D25E}" type="slidenum">
              <a:rPr lang="ru-RU" smtClean="0"/>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CC0B57B-B9A9-4333-858D-FD95FA4955C4}" type="datetimeFigureOut">
              <a:rPr lang="ru-RU" smtClean="0"/>
              <a:t>26.09.2019</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64A98F3-0BDC-4EDB-AE15-7F26F399D25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Как появляется радуга?</a:t>
            </a:r>
            <a:endParaRPr lang="ru-RU" dirty="0"/>
          </a:p>
        </p:txBody>
      </p:sp>
      <p:sp>
        <p:nvSpPr>
          <p:cNvPr id="3" name="Подзаголовок 2"/>
          <p:cNvSpPr>
            <a:spLocks noGrp="1"/>
          </p:cNvSpPr>
          <p:nvPr>
            <p:ph type="subTitle" idx="1"/>
          </p:nvPr>
        </p:nvSpPr>
        <p:spPr/>
        <p:txBody>
          <a:bodyPr/>
          <a:lstStyle/>
          <a:p>
            <a:r>
              <a:rPr lang="ru-RU" dirty="0" smtClean="0"/>
              <a:t>Получение радуги в домашних условиях</a:t>
            </a:r>
            <a:endParaRPr lang="ru-RU" dirty="0"/>
          </a:p>
        </p:txBody>
      </p:sp>
      <p:pic>
        <p:nvPicPr>
          <p:cNvPr id="24578" name="Picture 2" descr="hello_html_51769d3.jpg"/>
          <p:cNvPicPr>
            <a:picLocks noChangeAspect="1" noChangeArrowheads="1"/>
          </p:cNvPicPr>
          <p:nvPr/>
        </p:nvPicPr>
        <p:blipFill>
          <a:blip r:embed="rId2" cstate="print"/>
          <a:srcRect/>
          <a:stretch>
            <a:fillRect/>
          </a:stretch>
        </p:blipFill>
        <p:spPr bwMode="auto">
          <a:xfrm>
            <a:off x="827584" y="260648"/>
            <a:ext cx="6948264" cy="48429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600200" y="5486400"/>
            <a:ext cx="7315200" cy="1371600"/>
          </a:xfrm>
        </p:spPr>
        <p:txBody>
          <a:bodyPr>
            <a:normAutofit fontScale="77500" lnSpcReduction="20000"/>
          </a:bodyPr>
          <a:lstStyle/>
          <a:p>
            <a:r>
              <a:rPr lang="ru-RU" dirty="0" smtClean="0"/>
              <a:t>Наверняка, кто видел радугу, могли заметить, что солнце всегда находится с противоположной от радуги стороны. Чтобы наблюдать радугу находиться необходимо строго между солнцем (оно должно быть сзади) и дождем (он должен быть перед тобой). Иначе радуги не увидеть! Солнце, глаза и центр радуги должны находиться на одной линии! Если солнце высоко в небе, провести такую прямую линию невозможно. Вот почему радугу можно наблюдать только рано утром или ближе к вечеру. Утренняя радуга означает, что солнце находится на востоке, а дождь идет на западе. При послеобеденной радуге солнце расположено на западе, а дождь – на востоке.</a:t>
            </a:r>
            <a:endParaRPr lang="ru-RU" dirty="0"/>
          </a:p>
        </p:txBody>
      </p:sp>
      <p:sp>
        <p:nvSpPr>
          <p:cNvPr id="4" name="Заголовок 3"/>
          <p:cNvSpPr>
            <a:spLocks noGrp="1"/>
          </p:cNvSpPr>
          <p:nvPr>
            <p:ph type="title"/>
          </p:nvPr>
        </p:nvSpPr>
        <p:spPr/>
        <p:txBody>
          <a:bodyPr/>
          <a:lstStyle/>
          <a:p>
            <a:endParaRPr lang="ru-RU"/>
          </a:p>
        </p:txBody>
      </p:sp>
      <p:pic>
        <p:nvPicPr>
          <p:cNvPr id="33794" name="Picture 2" descr="hello_html_m1bb718d9.png"/>
          <p:cNvPicPr>
            <a:picLocks noGrp="1" noChangeAspect="1" noChangeArrowheads="1"/>
          </p:cNvPicPr>
          <p:nvPr>
            <p:ph type="pic" idx="1"/>
          </p:nvPr>
        </p:nvPicPr>
        <p:blipFill>
          <a:blip r:embed="rId2" cstate="print"/>
          <a:srcRect t="1977" b="1977"/>
          <a:stretch>
            <a:fillRect/>
          </a:stretch>
        </p:blipFill>
        <p:spPr bwMode="auto">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p:cNvSpPr>
            <a:spLocks noGrp="1"/>
          </p:cNvSpPr>
          <p:nvPr>
            <p:ph type="body" sz="half" idx="2"/>
          </p:nvPr>
        </p:nvSpPr>
        <p:spPr>
          <a:xfrm>
            <a:off x="1600200" y="5486400"/>
            <a:ext cx="7315200" cy="1371600"/>
          </a:xfrm>
        </p:spPr>
        <p:txBody>
          <a:bodyPr>
            <a:normAutofit fontScale="92500" lnSpcReduction="20000"/>
          </a:bodyPr>
          <a:lstStyle/>
          <a:p>
            <a:r>
              <a:rPr lang="ru-RU" dirty="0" smtClean="0"/>
              <a:t>Любуясь радугой, можно заметить, какой высокий и крутой ее разноцветный мост. Но глядя с поверхности Земли не видно больше половины дуги. Совсем другое дело, если смотреть на радугу с вершины горы на низменную равнину – туда, где приземляются капли дождя. В поле зрения оказалась бы больше половины окружности, а при особо благоприятных условиях, например из кабины самолета, можно увидеть радугу в виде полного кольца.</a:t>
            </a:r>
            <a:endParaRPr lang="ru-RU" dirty="0"/>
          </a:p>
        </p:txBody>
      </p:sp>
      <p:sp>
        <p:nvSpPr>
          <p:cNvPr id="8" name="Заголовок 7"/>
          <p:cNvSpPr>
            <a:spLocks noGrp="1"/>
          </p:cNvSpPr>
          <p:nvPr>
            <p:ph type="title"/>
          </p:nvPr>
        </p:nvSpPr>
        <p:spPr/>
        <p:txBody>
          <a:bodyPr/>
          <a:lstStyle/>
          <a:p>
            <a:endParaRPr lang="ru-RU"/>
          </a:p>
        </p:txBody>
      </p:sp>
      <p:pic>
        <p:nvPicPr>
          <p:cNvPr id="35848" name="Picture 8" descr="ÐÐ°ÑÑÐ¸Ð½ÐºÐ¸ Ð¿Ð¾ Ð·Ð°Ð¿ÑÐ¾ÑÑ ÑÐ¸Ð·Ð¸ÐºÐ° ÑÐ°Ð´ÑÐ³Ð¸"/>
          <p:cNvPicPr>
            <a:picLocks noGrp="1" noChangeAspect="1" noChangeArrowheads="1"/>
          </p:cNvPicPr>
          <p:nvPr>
            <p:ph type="pic" idx="1"/>
          </p:nvPr>
        </p:nvPicPr>
        <p:blipFill>
          <a:blip r:embed="rId2" cstate="print"/>
          <a:srcRect t="8664" b="8664"/>
          <a:stretch>
            <a:fillRect/>
          </a:stretch>
        </p:blipFill>
        <p:spPr bwMode="auto">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1600200" y="5373216"/>
            <a:ext cx="7543800" cy="1872208"/>
          </a:xfrm>
        </p:spPr>
        <p:txBody>
          <a:bodyPr>
            <a:noAutofit/>
          </a:bodyPr>
          <a:lstStyle/>
          <a:p>
            <a:r>
              <a:rPr lang="ru-RU" sz="1000" dirty="0" smtClean="0">
                <a:latin typeface="Comic Sans MS" pitchFamily="66" charset="0"/>
              </a:rPr>
              <a:t>В радуге нижний цвет – фиолетовый, а верхний – красный, это объясняется тем, что каждая из семи составляющих белого цвета преломляется под своим углом. Луч фиолетового цвета преломляется в наибольшей степени, в то время как красный – в наименьшей.</a:t>
            </a:r>
          </a:p>
          <a:p>
            <a:r>
              <a:rPr lang="ru-RU" sz="1000" dirty="0" smtClean="0">
                <a:latin typeface="Comic Sans MS" pitchFamily="66" charset="0"/>
              </a:rPr>
              <a:t>Капли, расположенные выше всего, посылают вниз, к глазу наблюдателя, наименее преломленные лучи красной части спектра. В то же время нижние капли посылают глазу лучи фиолетового цвета. Капли расположенные между ними посылают остальные цвета. Таким образом, существует значительное число капель, которые воспроизводят глазу человека весь диапазон цветов. А поскольку каждый наблюдатель воспринимает свет лишь от «своей» системы капель, то и видит он лишь «свою» радугу. То есть количество радуг равно количеству наблюдателей, хоть они и полагают, что любуются одной и той же радугой!</a:t>
            </a:r>
          </a:p>
          <a:p>
            <a:endParaRPr lang="ru-RU" sz="1000" dirty="0">
              <a:latin typeface="Comic Sans MS" pitchFamily="66" charset="0"/>
            </a:endParaRPr>
          </a:p>
        </p:txBody>
      </p:sp>
      <p:sp>
        <p:nvSpPr>
          <p:cNvPr id="3" name="Заголовок 2"/>
          <p:cNvSpPr>
            <a:spLocks noGrp="1"/>
          </p:cNvSpPr>
          <p:nvPr>
            <p:ph type="title"/>
          </p:nvPr>
        </p:nvSpPr>
        <p:spPr/>
        <p:txBody>
          <a:bodyPr/>
          <a:lstStyle/>
          <a:p>
            <a:endParaRPr lang="ru-RU"/>
          </a:p>
        </p:txBody>
      </p:sp>
      <p:sp>
        <p:nvSpPr>
          <p:cNvPr id="36872" name="AutoShape 8" descr="ÐÐ°ÑÑÐ¸Ð½ÐºÐ¸ Ð¿Ð¾ Ð·Ð°Ð¿ÑÐ¾ÑÑ ÑÐ°Ð´ÑÐ³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Рисунок 9" descr="rainbow-sky-600f.jpg"/>
          <p:cNvPicPr>
            <a:picLocks noGrp="1" noChangeAspect="1"/>
          </p:cNvPicPr>
          <p:nvPr>
            <p:ph type="pic" idx="1"/>
          </p:nvPr>
        </p:nvPicPr>
        <p:blipFill>
          <a:blip r:embed="rId2" cstate="print"/>
          <a:srcRect t="752" b="752"/>
          <a:stretch>
            <a:fillRect/>
          </a:stretch>
        </p:blipFill>
        <p:spPr bwMode="auto">
          <a:xfrm>
            <a:off x="1560513" y="0"/>
            <a:ext cx="7583487" cy="45688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1600200" y="5486400"/>
            <a:ext cx="7315200" cy="1371600"/>
          </a:xfrm>
        </p:spPr>
        <p:txBody>
          <a:bodyPr>
            <a:normAutofit fontScale="70000" lnSpcReduction="20000"/>
          </a:bodyPr>
          <a:lstStyle/>
          <a:p>
            <a:r>
              <a:rPr lang="ru-RU" dirty="0" smtClean="0"/>
              <a:t>Почему иногда снаружи обычной радуги мы видим вторую, менее яркую, в которой порядок цветов обратный? Причина второй радуги, как и первой, заключается в преломлении и отражении света в капельках воды. Однако перед тем как превратиться во «вторую радугу», лучи солнечного света успевают два раза, а не один, отразиться от внутренней поверхности каждой капельки. Капельки, дающее начало «второй радуге», находятся выше тех, что служат источником «первой».</a:t>
            </a:r>
          </a:p>
          <a:p>
            <a:r>
              <a:rPr lang="ru-RU" dirty="0" smtClean="0"/>
              <a:t>Если бы капли всё время висели в воздухе, то можно было бы наблюдать радугу в течение всего дня. Почему же этого не происходит? Потому, что капли испаряются, или, слившись друг с другом, падают на землю и радуга быстро исчезает.</a:t>
            </a:r>
            <a:endParaRPr lang="ru-RU" dirty="0"/>
          </a:p>
        </p:txBody>
      </p:sp>
      <p:sp>
        <p:nvSpPr>
          <p:cNvPr id="3" name="Заголовок 2"/>
          <p:cNvSpPr>
            <a:spLocks noGrp="1"/>
          </p:cNvSpPr>
          <p:nvPr>
            <p:ph type="title"/>
          </p:nvPr>
        </p:nvSpPr>
        <p:spPr/>
        <p:txBody>
          <a:bodyPr/>
          <a:lstStyle/>
          <a:p>
            <a:endParaRPr lang="ru-RU"/>
          </a:p>
        </p:txBody>
      </p:sp>
      <p:pic>
        <p:nvPicPr>
          <p:cNvPr id="37890" name="Picture 2" descr="ÐÐ°ÑÑÐ¸Ð½ÐºÐ¸ Ð¿Ð¾ Ð·Ð°Ð¿ÑÐ¾ÑÑ ÑÐ°Ð´ÑÐ³Ð°"/>
          <p:cNvPicPr>
            <a:picLocks noGrp="1" noChangeAspect="1" noChangeArrowheads="1"/>
          </p:cNvPicPr>
          <p:nvPr>
            <p:ph type="pic" idx="1"/>
          </p:nvPr>
        </p:nvPicPr>
        <p:blipFill>
          <a:blip r:embed="rId2" cstate="print"/>
          <a:srcRect t="9835" b="9835"/>
          <a:stretch>
            <a:fillRect/>
          </a:stretch>
        </p:blipFill>
        <p:spPr bwMode="auto">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Необычные радуги</a:t>
            </a:r>
            <a:br>
              <a:rPr lang="ru-RU" dirty="0" smtClean="0"/>
            </a:br>
            <a:endParaRPr lang="ru-RU" dirty="0"/>
          </a:p>
        </p:txBody>
      </p:sp>
      <p:sp>
        <p:nvSpPr>
          <p:cNvPr id="41985" name="Rectangle 1"/>
          <p:cNvSpPr>
            <a:spLocks noChangeArrowheads="1"/>
          </p:cNvSpPr>
          <p:nvPr/>
        </p:nvSpPr>
        <p:spPr bwMode="auto">
          <a:xfrm>
            <a:off x="0" y="1124744"/>
            <a:ext cx="7704856" cy="550920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Arial" pitchFamily="34" charset="0"/>
              </a:rPr>
              <a:t>Лунная радуга</a:t>
            </a:r>
            <a:r>
              <a:rPr kumimoji="0" lang="ru-RU" sz="1000" b="0" i="0" u="none" strike="noStrike" cap="none" normalizeH="0" baseline="0" dirty="0" smtClean="0">
                <a:ln>
                  <a:noFill/>
                </a:ln>
                <a:solidFill>
                  <a:srgbClr val="000000"/>
                </a:solidFill>
                <a:effectLst/>
                <a:latin typeface="Open Sans"/>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Arial" pitchFamily="34" charset="0"/>
              </a:rPr>
              <a:t>Лунная радуга или ночная радуга появляется ночью и порождается Луной. Лунная радуга наблюдается во время дождя, который идёт напротив Луны, особенно хорошо видна лунная радуга во время полнолуния, когда яркая Луна находится невысоко в тёмном небе. Так же лунную радугу можно наблюдать в местностях, где есть водопады.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Arial" pitchFamily="34" charset="0"/>
              </a:rPr>
              <a:t>Огненная радуга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Arial" pitchFamily="34" charset="0"/>
              </a:rPr>
              <a:t>Огненная радуга - это редкое оптическое атмосферное явление. Огненная радуга появляется, когда солнечный свет проходит сквозь перистые облака под углом 58 градусов над горизонтом. Ещё одним необходимым условием для появления огненной радуги являются шестиугольные кристаллы льда, имеющие форму листа и их грани должны быть параллельными земле. Солнечные лучи, проходя сквозь вертикальные грани ледяного кристалла, преломляются и зажигают огненную радугу или округло – горизонтальную дугу, так в науке называется огненная</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Arial" pitchFamily="34" charset="0"/>
              </a:rPr>
              <a:t> радуга</a:t>
            </a:r>
            <a:r>
              <a:rPr kumimoji="0" lang="ru-RU" sz="1000" b="0" i="0" u="none" strike="noStrike" cap="none" normalizeH="0" baseline="0" dirty="0" smtClean="0">
                <a:ln>
                  <a:noFill/>
                </a:ln>
                <a:solidFill>
                  <a:srgbClr val="000000"/>
                </a:solidFill>
                <a:effectLst/>
                <a:latin typeface="Open Sans"/>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ru-RU" sz="1000" dirty="0">
              <a:solidFill>
                <a:srgbClr val="000000"/>
              </a:solidFill>
              <a:latin typeface="Open San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rgbClr val="000000"/>
              </a:solidFill>
              <a:effectLst/>
              <a:latin typeface="Open San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Open Sans"/>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400" b="1" dirty="0">
              <a:solidFill>
                <a:srgbClr val="000000"/>
              </a:solidFill>
              <a:latin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400" b="1" dirty="0">
              <a:solidFill>
                <a:srgbClr val="000000"/>
              </a:solidFill>
              <a:latin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Arial" pitchFamily="34" charset="0"/>
              </a:rPr>
              <a:t>Зимняя радуга</a:t>
            </a:r>
            <a:r>
              <a:rPr kumimoji="0" lang="ru-RU" sz="1000" b="0" i="0" u="none" strike="noStrike" cap="none" normalizeH="0" baseline="0" dirty="0" smtClean="0">
                <a:ln>
                  <a:noFill/>
                </a:ln>
                <a:solidFill>
                  <a:srgbClr val="000000"/>
                </a:solidFill>
                <a:effectLst/>
                <a:latin typeface="Open Sans"/>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Arial" pitchFamily="34" charset="0"/>
              </a:rPr>
              <a:t>Зимняя радуга - это очень удивительное явление. Такую радугу можно наблюдать только зимой, во время сильного мороза, когда холодное Солнце сияет на бледно-голубом небе, а воздух наполнен маленькими кристалликами льда. Солнечные лучи преломляются, проходя сквозь эти кристаллики, как сквозь призму и</a:t>
            </a:r>
            <a:endParaRPr kumimoji="0" lang="ru-RU" sz="12000" b="0" i="0" u="none" strike="noStrike" cap="none" normalizeH="0" baseline="0" dirty="0" smtClean="0">
              <a:ln>
                <a:noFill/>
              </a:ln>
              <a:solidFill>
                <a:srgbClr val="000000"/>
              </a:solidFill>
              <a:effectLst/>
              <a:latin typeface="Open Sans"/>
              <a:cs typeface="Arial" pitchFamily="34" charset="0"/>
            </a:endParaRPr>
          </a:p>
        </p:txBody>
      </p:sp>
      <p:pic>
        <p:nvPicPr>
          <p:cNvPr id="41986" name="Picture 2" descr="hello_html_m32472c57.jpg"/>
          <p:cNvPicPr>
            <a:picLocks noChangeAspect="1" noChangeArrowheads="1"/>
          </p:cNvPicPr>
          <p:nvPr/>
        </p:nvPicPr>
        <p:blipFill>
          <a:blip r:embed="rId2" cstate="print"/>
          <a:srcRect/>
          <a:stretch>
            <a:fillRect/>
          </a:stretch>
        </p:blipFill>
        <p:spPr bwMode="auto">
          <a:xfrm>
            <a:off x="6012160" y="0"/>
            <a:ext cx="2592288" cy="1296144"/>
          </a:xfrm>
          <a:prstGeom prst="rect">
            <a:avLst/>
          </a:prstGeom>
          <a:noFill/>
        </p:spPr>
      </p:pic>
      <p:pic>
        <p:nvPicPr>
          <p:cNvPr id="41987" name="Picture 3" descr="hello_html_62b3ea0d.jpg"/>
          <p:cNvPicPr>
            <a:picLocks noChangeAspect="1" noChangeArrowheads="1"/>
          </p:cNvPicPr>
          <p:nvPr/>
        </p:nvPicPr>
        <p:blipFill>
          <a:blip r:embed="rId3" cstate="print"/>
          <a:srcRect/>
          <a:stretch>
            <a:fillRect/>
          </a:stretch>
        </p:blipFill>
        <p:spPr bwMode="auto">
          <a:xfrm>
            <a:off x="827584" y="3861048"/>
            <a:ext cx="2285181" cy="1358652"/>
          </a:xfrm>
          <a:prstGeom prst="rect">
            <a:avLst/>
          </a:prstGeom>
          <a:noFill/>
        </p:spPr>
      </p:pic>
      <p:pic>
        <p:nvPicPr>
          <p:cNvPr id="41988" name="Picture 4" descr="hello_html_m583b6170.jpg"/>
          <p:cNvPicPr>
            <a:picLocks noChangeAspect="1" noChangeArrowheads="1"/>
          </p:cNvPicPr>
          <p:nvPr/>
        </p:nvPicPr>
        <p:blipFill>
          <a:blip r:embed="rId4" cstate="print"/>
          <a:srcRect/>
          <a:stretch>
            <a:fillRect/>
          </a:stretch>
        </p:blipFill>
        <p:spPr bwMode="auto">
          <a:xfrm>
            <a:off x="6300192" y="3933056"/>
            <a:ext cx="2376264" cy="15732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Практическаская</a:t>
            </a:r>
            <a:r>
              <a:rPr lang="ru-RU" dirty="0" smtClean="0"/>
              <a:t> часть</a:t>
            </a:r>
            <a:endParaRPr lang="ru-RU" dirty="0"/>
          </a:p>
        </p:txBody>
      </p:sp>
      <p:sp>
        <p:nvSpPr>
          <p:cNvPr id="3" name="Текст 2"/>
          <p:cNvSpPr>
            <a:spLocks noGrp="1"/>
          </p:cNvSpPr>
          <p:nvPr>
            <p:ph type="body" idx="4294967295"/>
          </p:nvPr>
        </p:nvSpPr>
        <p:spPr>
          <a:xfrm>
            <a:off x="0" y="1772816"/>
            <a:ext cx="8676456" cy="4824536"/>
          </a:xfrm>
        </p:spPr>
        <p:txBody>
          <a:bodyPr>
            <a:normAutofit fontScale="85000" lnSpcReduction="20000"/>
          </a:bodyPr>
          <a:lstStyle/>
          <a:p>
            <a:pPr>
              <a:buNone/>
            </a:pPr>
            <a:r>
              <a:rPr lang="ru-RU" b="1" dirty="0" smtClean="0"/>
              <a:t>Опыт </a:t>
            </a:r>
            <a:r>
              <a:rPr lang="ru-RU" b="1" dirty="0" smtClean="0"/>
              <a:t>1. </a:t>
            </a:r>
            <a:r>
              <a:rPr lang="ru-RU" b="1" dirty="0" smtClean="0"/>
              <a:t>Радуга в телефоне</a:t>
            </a:r>
            <a:endParaRPr lang="ru-RU" dirty="0" smtClean="0"/>
          </a:p>
          <a:p>
            <a:r>
              <a:rPr lang="ru-RU" i="1" u="sng" dirty="0" smtClean="0"/>
              <a:t>Необходимый материал:</a:t>
            </a:r>
            <a:endParaRPr lang="ru-RU" dirty="0" smtClean="0"/>
          </a:p>
          <a:p>
            <a:r>
              <a:rPr lang="ru-RU" dirty="0" smtClean="0"/>
              <a:t>Телефон, настольная лампа, CD- диск</a:t>
            </a:r>
            <a:r>
              <a:rPr lang="ru-RU" dirty="0" smtClean="0"/>
              <a:t>.</a:t>
            </a:r>
            <a:endParaRPr lang="ru-RU" dirty="0" smtClean="0"/>
          </a:p>
          <a:p>
            <a:r>
              <a:rPr lang="ru-RU" i="1" u="sng" dirty="0" smtClean="0"/>
              <a:t>Ход опыта:</a:t>
            </a:r>
            <a:endParaRPr lang="ru-RU" dirty="0" smtClean="0"/>
          </a:p>
          <a:p>
            <a:r>
              <a:rPr lang="ru-RU" dirty="0" smtClean="0"/>
              <a:t>Светим на зеркальную поверхность диска лампой. Включаем камеру на телефоне и направляем на диск. На всей поверхности диска появляется радуга. Камера телефона, подобно нашему глазу, воспринимает свет. Диск раскладывает белый свет фонарика на семь цветов спектра. Поэтому мы можем через камеру телефона наблюдать радугу на зеркальной поверхности диска.</a:t>
            </a:r>
          </a:p>
          <a:p>
            <a:r>
              <a:rPr lang="ru-RU" i="1" u="sng" dirty="0" smtClean="0"/>
              <a:t>Вывод:</a:t>
            </a:r>
            <a:r>
              <a:rPr lang="ru-RU" dirty="0" smtClean="0"/>
              <a:t> Радугу можно получить в домашних условиях, используя CD- диск и телефон, лампа.</a:t>
            </a:r>
          </a:p>
          <a:p>
            <a:endParaRPr lang="ru-RU" dirty="0"/>
          </a:p>
        </p:txBody>
      </p:sp>
      <p:pic>
        <p:nvPicPr>
          <p:cNvPr id="44034" name="Picture 2" descr="https://fsd.multiurok.ru/html/2018/01/22/s_5a662f63e0247/807314_13.jpeg"/>
          <p:cNvPicPr>
            <a:picLocks noChangeAspect="1" noChangeArrowheads="1"/>
          </p:cNvPicPr>
          <p:nvPr/>
        </p:nvPicPr>
        <p:blipFill>
          <a:blip r:embed="rId2" cstate="print"/>
          <a:srcRect/>
          <a:stretch>
            <a:fillRect/>
          </a:stretch>
        </p:blipFill>
        <p:spPr bwMode="auto">
          <a:xfrm>
            <a:off x="6084168" y="1268760"/>
            <a:ext cx="2808312" cy="213441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Опыт 2</a:t>
            </a:r>
            <a:endParaRPr lang="ru-RU" dirty="0"/>
          </a:p>
        </p:txBody>
      </p:sp>
      <p:sp>
        <p:nvSpPr>
          <p:cNvPr id="3" name="Прямоугольник 2"/>
          <p:cNvSpPr/>
          <p:nvPr/>
        </p:nvSpPr>
        <p:spPr>
          <a:xfrm>
            <a:off x="0" y="1412776"/>
            <a:ext cx="5976664" cy="3693319"/>
          </a:xfrm>
          <a:prstGeom prst="rect">
            <a:avLst/>
          </a:prstGeom>
        </p:spPr>
        <p:txBody>
          <a:bodyPr wrap="square">
            <a:spAutoFit/>
          </a:bodyPr>
          <a:lstStyle/>
          <a:p>
            <a:r>
              <a:rPr lang="ru-RU" b="1" dirty="0" smtClean="0"/>
              <a:t>. </a:t>
            </a:r>
            <a:r>
              <a:rPr lang="ru-RU" b="1" dirty="0"/>
              <a:t>Радужные мыльные пузыри</a:t>
            </a:r>
            <a:endParaRPr lang="ru-RU" dirty="0"/>
          </a:p>
          <a:p>
            <a:r>
              <a:rPr lang="ru-RU" i="1" u="sng" dirty="0"/>
              <a:t>Необходимый материал:</a:t>
            </a:r>
            <a:endParaRPr lang="ru-RU" dirty="0"/>
          </a:p>
          <a:p>
            <a:r>
              <a:rPr lang="ru-RU" dirty="0"/>
              <a:t>Емкость с мыльной водой, приспособление для выдувания пузырей.</a:t>
            </a:r>
          </a:p>
          <a:p>
            <a:r>
              <a:rPr lang="ru-RU" i="1" u="sng" dirty="0"/>
              <a:t>Ход опыта:</a:t>
            </a:r>
            <a:endParaRPr lang="ru-RU" dirty="0"/>
          </a:p>
          <a:p>
            <a:r>
              <a:rPr lang="ru-RU" dirty="0"/>
              <a:t>Берем приспособление, окунаем в емкость с мыльной пеной и выдуваем пузыри. На летящих в воздухе пузырях можно увидеть семицветную радугу. Лучи света, попадая на пузырь, преломляются и дают красивые радужные цветные кольца, которые первым начал изучать Исаак Ньютон.</a:t>
            </a:r>
          </a:p>
          <a:p>
            <a:r>
              <a:rPr lang="ru-RU" i="1" u="sng" dirty="0"/>
              <a:t>Вывод:</a:t>
            </a:r>
            <a:r>
              <a:rPr lang="ru-RU" dirty="0"/>
              <a:t> Радугу можно получить в домашних условиях, используя ёмкость с мыльной водой.</a:t>
            </a:r>
          </a:p>
        </p:txBody>
      </p:sp>
      <p:pic>
        <p:nvPicPr>
          <p:cNvPr id="45058" name="Picture 2" descr="ÐÐ°ÑÑÐ¸Ð½ÐºÐ¸ Ð¿Ð¾ Ð·Ð°Ð¿ÑÐ¾ÑÑ Ð¼ÑÐ»ÑÐ½ÑÐµ Ð¿ÑÐ·ÑÑÐ¸"/>
          <p:cNvPicPr>
            <a:picLocks noChangeAspect="1" noChangeArrowheads="1"/>
          </p:cNvPicPr>
          <p:nvPr/>
        </p:nvPicPr>
        <p:blipFill>
          <a:blip r:embed="rId2" cstate="print"/>
          <a:srcRect/>
          <a:stretch>
            <a:fillRect/>
          </a:stretch>
        </p:blipFill>
        <p:spPr bwMode="auto">
          <a:xfrm>
            <a:off x="5580112" y="3861048"/>
            <a:ext cx="3024336" cy="220486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Опыт 3</a:t>
            </a:r>
            <a:endParaRPr lang="ru-RU" dirty="0"/>
          </a:p>
        </p:txBody>
      </p:sp>
      <p:sp>
        <p:nvSpPr>
          <p:cNvPr id="3" name="Прямоугольник 2"/>
          <p:cNvSpPr/>
          <p:nvPr/>
        </p:nvSpPr>
        <p:spPr>
          <a:xfrm>
            <a:off x="0" y="1484784"/>
            <a:ext cx="4572000" cy="5078313"/>
          </a:xfrm>
          <a:prstGeom prst="rect">
            <a:avLst/>
          </a:prstGeom>
        </p:spPr>
        <p:txBody>
          <a:bodyPr>
            <a:spAutoFit/>
          </a:bodyPr>
          <a:lstStyle/>
          <a:p>
            <a:r>
              <a:rPr lang="ru-RU" b="1" dirty="0" smtClean="0"/>
              <a:t>Искусственная </a:t>
            </a:r>
            <a:r>
              <a:rPr lang="ru-RU" b="1" dirty="0"/>
              <a:t>радуга</a:t>
            </a:r>
            <a:endParaRPr lang="ru-RU" dirty="0"/>
          </a:p>
          <a:p>
            <a:r>
              <a:rPr lang="ru-RU" i="1" u="sng" dirty="0"/>
              <a:t>Необходимый материал:</a:t>
            </a:r>
            <a:endParaRPr lang="ru-RU" dirty="0"/>
          </a:p>
          <a:p>
            <a:r>
              <a:rPr lang="ru-RU" dirty="0"/>
              <a:t>Емкость с водой, лист белой бумаги, фонарик, зеркало.</a:t>
            </a:r>
          </a:p>
          <a:p>
            <a:r>
              <a:rPr lang="ru-RU" i="1" u="sng" dirty="0"/>
              <a:t>Ход опыта:</a:t>
            </a:r>
            <a:endParaRPr lang="ru-RU" dirty="0"/>
          </a:p>
          <a:p>
            <a:r>
              <a:rPr lang="ru-RU" dirty="0"/>
              <a:t>В емкость наливаем воду и опускаем на дно зеркало. Направляем на зеркало свет фонарика. Отраженный луч света нужно «поймать» на бумагу. Из-за преломления луча на листе появляется радуга.</a:t>
            </a:r>
            <a:r>
              <a:rPr lang="ru-RU" i="1" dirty="0"/>
              <a:t> </a:t>
            </a:r>
            <a:r>
              <a:rPr lang="ru-RU" dirty="0"/>
              <a:t>Луч света состоит из нескольких цветов, когда он проходит сквозь воду, то раскладывается на составные части – семь цветов радуги.</a:t>
            </a:r>
          </a:p>
          <a:p>
            <a:r>
              <a:rPr lang="ru-RU" i="1" u="sng" dirty="0"/>
              <a:t>Вывод:</a:t>
            </a:r>
            <a:r>
              <a:rPr lang="ru-RU" dirty="0"/>
              <a:t> Радугу можно получить в домашних условиях, используя зеркало и ёмкость с водой.</a:t>
            </a:r>
          </a:p>
          <a:p>
            <a:r>
              <a:rPr lang="ru-RU" dirty="0" smtClean="0"/>
              <a:t/>
            </a:r>
            <a:br>
              <a:rPr lang="ru-RU" dirty="0" smtClean="0"/>
            </a:br>
            <a:endParaRPr lang="ru-RU" dirty="0"/>
          </a:p>
        </p:txBody>
      </p:sp>
      <p:pic>
        <p:nvPicPr>
          <p:cNvPr id="46082" name="Picture 2" descr="https://fsd.multiurok.ru/html/2018/01/22/s_5a662f63e0247/807314_7.jpeg"/>
          <p:cNvPicPr>
            <a:picLocks noChangeAspect="1" noChangeArrowheads="1"/>
          </p:cNvPicPr>
          <p:nvPr/>
        </p:nvPicPr>
        <p:blipFill>
          <a:blip r:embed="rId2" cstate="print"/>
          <a:srcRect/>
          <a:stretch>
            <a:fillRect/>
          </a:stretch>
        </p:blipFill>
        <p:spPr bwMode="auto">
          <a:xfrm>
            <a:off x="4644008" y="2276872"/>
            <a:ext cx="4128459" cy="309634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p:txBody>
          <a:bodyPr>
            <a:noAutofit/>
          </a:bodyPr>
          <a:lstStyle/>
          <a:p>
            <a:r>
              <a:rPr lang="ru-RU" sz="2000" dirty="0" smtClean="0"/>
              <a:t>Радуга – удивительное природное явление, которое никого не оставляет равнодушным, вызывает радость, восторг, восхищение. Теперь мы знаем, как можно улучшить свое настроение. Для этого нужно создать свою “домашнюю” радугу. И это можно сделать в любое </a:t>
            </a:r>
            <a:r>
              <a:rPr lang="ru-RU" sz="2000" dirty="0" smtClean="0"/>
              <a:t>время. Также мы</a:t>
            </a:r>
            <a:r>
              <a:rPr lang="ru-RU" sz="2000" b="1" i="1" dirty="0" smtClean="0"/>
              <a:t> выяснили</a:t>
            </a:r>
            <a:r>
              <a:rPr lang="ru-RU" sz="2000" b="1" dirty="0" smtClean="0"/>
              <a:t>,</a:t>
            </a:r>
            <a:r>
              <a:rPr lang="ru-RU" sz="2000" dirty="0" smtClean="0"/>
              <a:t> что капли дождя и кристаллы льда могут разделить белый цвет на семь цветов, поэтому наблюдать радугу можно и осенью, и летом, и весной, и зимой. Но есть условия, при которых такое удивительное явление природы можно </a:t>
            </a:r>
            <a:r>
              <a:rPr lang="ru-RU" sz="2000" dirty="0" smtClean="0"/>
              <a:t>увидеть. Я поняла, что радуга , это не простое явление в природе, а целый механизм.</a:t>
            </a:r>
            <a:endParaRPr lang="ru-RU" sz="2000" dirty="0"/>
          </a:p>
        </p:txBody>
      </p:sp>
      <p:sp>
        <p:nvSpPr>
          <p:cNvPr id="3" name="Заголовок 2"/>
          <p:cNvSpPr>
            <a:spLocks noGrp="1"/>
          </p:cNvSpPr>
          <p:nvPr>
            <p:ph type="title"/>
          </p:nvPr>
        </p:nvSpPr>
        <p:spPr/>
        <p:txBody>
          <a:bodyPr/>
          <a:lstStyle/>
          <a:p>
            <a:r>
              <a:rPr lang="ru-RU" dirty="0" smtClean="0"/>
              <a:t>Заключение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Содержимое 2"/>
          <p:cNvSpPr>
            <a:spLocks noGrp="1"/>
          </p:cNvSpPr>
          <p:nvPr>
            <p:ph sz="quarter" idx="1"/>
          </p:nvPr>
        </p:nvSpPr>
        <p:spPr/>
        <p:txBody>
          <a:bodyPr/>
          <a:lstStyle/>
          <a:p>
            <a:r>
              <a:rPr lang="ru-RU" dirty="0" smtClean="0"/>
              <a:t>Введение</a:t>
            </a:r>
          </a:p>
          <a:p>
            <a:r>
              <a:rPr lang="ru-RU" dirty="0" smtClean="0"/>
              <a:t>История исследования радуги</a:t>
            </a:r>
          </a:p>
          <a:p>
            <a:r>
              <a:rPr lang="ru-RU" dirty="0" smtClean="0"/>
              <a:t>когда появляется радуга</a:t>
            </a:r>
          </a:p>
          <a:p>
            <a:r>
              <a:rPr lang="ru-RU" dirty="0" smtClean="0"/>
              <a:t>Физика радуги</a:t>
            </a:r>
          </a:p>
          <a:p>
            <a:r>
              <a:rPr lang="ru-RU" dirty="0" smtClean="0"/>
              <a:t>Необычные радуги</a:t>
            </a:r>
          </a:p>
          <a:p>
            <a:r>
              <a:rPr lang="ru-RU" dirty="0" smtClean="0"/>
              <a:t>Исследование(практическая </a:t>
            </a:r>
            <a:r>
              <a:rPr lang="ru-RU" dirty="0" err="1" smtClean="0"/>
              <a:t>часть,опыт</a:t>
            </a:r>
            <a:r>
              <a:rPr lang="ru-RU" dirty="0" smtClean="0"/>
              <a:t>)</a:t>
            </a:r>
          </a:p>
          <a:p>
            <a:r>
              <a:rPr lang="ru-RU" dirty="0" smtClean="0"/>
              <a:t>вывод</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Содержимое 2"/>
          <p:cNvSpPr>
            <a:spLocks noGrp="1"/>
          </p:cNvSpPr>
          <p:nvPr>
            <p:ph sz="quarter" idx="1"/>
          </p:nvPr>
        </p:nvSpPr>
        <p:spPr/>
        <p:txBody>
          <a:bodyPr>
            <a:normAutofit fontScale="92500" lnSpcReduction="20000"/>
          </a:bodyPr>
          <a:lstStyle/>
          <a:p>
            <a:r>
              <a:rPr lang="ru-RU" dirty="0" smtClean="0"/>
              <a:t>Каждый человек хотя бы раз в жизни </a:t>
            </a:r>
            <a:r>
              <a:rPr lang="ru-RU" dirty="0" smtClean="0"/>
              <a:t>любовался </a:t>
            </a:r>
            <a:r>
              <a:rPr lang="ru-RU" dirty="0" smtClean="0"/>
              <a:t>радугой. </a:t>
            </a:r>
            <a:r>
              <a:rPr lang="ru-RU" dirty="0" smtClean="0"/>
              <a:t>большинство, </a:t>
            </a:r>
            <a:r>
              <a:rPr lang="ru-RU" dirty="0" smtClean="0"/>
              <a:t>наверное, замечали, что радуга, как правило, появляется после дождя. Я много раз видела радугу, и всегда это явление приводило меня в восторг. Этим  летом </a:t>
            </a:r>
            <a:r>
              <a:rPr lang="ru-RU" dirty="0" smtClean="0"/>
              <a:t>я с подругой гуляли </a:t>
            </a:r>
            <a:r>
              <a:rPr lang="ru-RU" dirty="0" smtClean="0"/>
              <a:t>по городу. Погода была солнечная, но вдруг неожиданно начался </a:t>
            </a:r>
            <a:r>
              <a:rPr lang="ru-RU" dirty="0" smtClean="0"/>
              <a:t>ливень. </a:t>
            </a:r>
            <a:r>
              <a:rPr lang="ru-RU" dirty="0" smtClean="0"/>
              <a:t>Он </a:t>
            </a:r>
            <a:r>
              <a:rPr lang="ru-RU" dirty="0" smtClean="0"/>
              <a:t>даже не успел закончиться, и ,взглянув на небо, буквально </a:t>
            </a:r>
            <a:r>
              <a:rPr lang="ru-RU" dirty="0" smtClean="0"/>
              <a:t>сразу </a:t>
            </a:r>
            <a:r>
              <a:rPr lang="ru-RU" dirty="0" smtClean="0"/>
              <a:t>же, мы </a:t>
            </a:r>
            <a:r>
              <a:rPr lang="ru-RU" dirty="0" smtClean="0"/>
              <a:t>увидели в небе радугу.  Эта тема стала мне интересна потому, что не многие знают, как образуется радуга. </a:t>
            </a:r>
            <a:r>
              <a:rPr lang="ru-RU" dirty="0" smtClean="0"/>
              <a:t>Мне захотелось </a:t>
            </a:r>
            <a:r>
              <a:rPr lang="ru-RU" dirty="0" smtClean="0"/>
              <a:t>узнать – что же такое радуга и как она </a:t>
            </a:r>
            <a:r>
              <a:rPr lang="ru-RU" dirty="0" smtClean="0"/>
              <a:t>появляется, поэтому я решила провести эту </a:t>
            </a:r>
            <a:r>
              <a:rPr lang="ru-RU" dirty="0" err="1" smtClean="0"/>
              <a:t>исследователькую</a:t>
            </a:r>
            <a:r>
              <a:rPr lang="ru-RU" dirty="0" smtClean="0"/>
              <a:t> работу</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a:t>
            </a:r>
            <a:endParaRPr lang="ru-RU" dirty="0"/>
          </a:p>
        </p:txBody>
      </p:sp>
      <p:sp>
        <p:nvSpPr>
          <p:cNvPr id="3" name="Содержимое 2"/>
          <p:cNvSpPr>
            <a:spLocks noGrp="1"/>
          </p:cNvSpPr>
          <p:nvPr>
            <p:ph sz="quarter" idx="1"/>
          </p:nvPr>
        </p:nvSpPr>
        <p:spPr/>
        <p:txBody>
          <a:bodyPr/>
          <a:lstStyle/>
          <a:p>
            <a:r>
              <a:rPr lang="ru-RU" dirty="0" smtClean="0"/>
              <a:t>узнать </a:t>
            </a:r>
            <a:r>
              <a:rPr lang="ru-RU" dirty="0" smtClean="0"/>
              <a:t>о природе оптического явления – радуга;</a:t>
            </a:r>
          </a:p>
          <a:p>
            <a:r>
              <a:rPr lang="ru-RU" dirty="0" smtClean="0"/>
              <a:t>определить, какая существует связь между дождём, солнцем и появлением радуги.</a:t>
            </a:r>
          </a:p>
          <a:p>
            <a:endParaRPr lang="ru-RU" dirty="0"/>
          </a:p>
        </p:txBody>
      </p:sp>
      <p:pic>
        <p:nvPicPr>
          <p:cNvPr id="27650" name="Picture 2" descr="ÐÐ°ÑÑÐ¸Ð½ÐºÐ¸ Ð¿Ð¾ Ð·Ð°Ð¿ÑÐ¾ÑÑ ÐºÐ°ÑÑÐ¸Ð½ÐºÐ° ÑÐ°Ð´ÑÐ³Ð¸"/>
          <p:cNvPicPr>
            <a:picLocks noChangeAspect="1" noChangeArrowheads="1"/>
          </p:cNvPicPr>
          <p:nvPr/>
        </p:nvPicPr>
        <p:blipFill>
          <a:blip r:embed="rId2" cstate="print"/>
          <a:srcRect/>
          <a:stretch>
            <a:fillRect/>
          </a:stretch>
        </p:blipFill>
        <p:spPr bwMode="auto">
          <a:xfrm>
            <a:off x="1907704" y="3068960"/>
            <a:ext cx="5328592" cy="355239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исследования радуги</a:t>
            </a:r>
            <a:endParaRPr lang="ru-RU" dirty="0"/>
          </a:p>
        </p:txBody>
      </p:sp>
      <p:sp>
        <p:nvSpPr>
          <p:cNvPr id="3" name="Содержимое 2"/>
          <p:cNvSpPr>
            <a:spLocks noGrp="1"/>
          </p:cNvSpPr>
          <p:nvPr>
            <p:ph sz="quarter" idx="1"/>
          </p:nvPr>
        </p:nvSpPr>
        <p:spPr>
          <a:xfrm>
            <a:off x="0" y="1484784"/>
            <a:ext cx="9144000" cy="2520280"/>
          </a:xfrm>
        </p:spPr>
        <p:txBody>
          <a:bodyPr>
            <a:noAutofit/>
          </a:bodyPr>
          <a:lstStyle/>
          <a:p>
            <a:r>
              <a:rPr lang="ru-RU" sz="2000" dirty="0" smtClean="0"/>
              <a:t>Пытались ли люди в древности узнать природу радуги? Конечно же пытались.</a:t>
            </a:r>
          </a:p>
          <a:p>
            <a:r>
              <a:rPr lang="ru-RU" sz="2000" dirty="0" smtClean="0"/>
              <a:t>Это красивое явление стали изучать уже в глубокой древности. </a:t>
            </a:r>
            <a:r>
              <a:rPr lang="ru-RU" sz="2000" b="1" i="1" dirty="0" smtClean="0"/>
              <a:t>Аристотель</a:t>
            </a:r>
            <a:r>
              <a:rPr lang="ru-RU" sz="2000" dirty="0" smtClean="0"/>
              <a:t>, древнегреческий философ, пытался объяснить причину радуги.</a:t>
            </a:r>
          </a:p>
          <a:p>
            <a:r>
              <a:rPr lang="ru-RU" sz="2000" dirty="0" smtClean="0"/>
              <a:t>Первым понял причину радуги немецкий монах </a:t>
            </a:r>
            <a:r>
              <a:rPr lang="ru-RU" sz="2000" b="1" i="1" dirty="0" err="1" smtClean="0"/>
              <a:t>Теодорик</a:t>
            </a:r>
            <a:r>
              <a:rPr lang="ru-RU" sz="2000" dirty="0" smtClean="0"/>
              <a:t>, в 1304 г. Воссоздавший ее на сферической колбе с водой. Однако Открытие </a:t>
            </a:r>
            <a:r>
              <a:rPr lang="ru-RU" sz="2000" dirty="0" err="1" smtClean="0"/>
              <a:t>Теодорика</a:t>
            </a:r>
            <a:r>
              <a:rPr lang="ru-RU" sz="2000" dirty="0" smtClean="0"/>
              <a:t> было забыто.</a:t>
            </a:r>
          </a:p>
          <a:p>
            <a:r>
              <a:rPr lang="ru-RU" sz="2000" dirty="0" smtClean="0"/>
              <a:t>Общая физическая картина радуги была уже четко описана архиепископом </a:t>
            </a:r>
            <a:r>
              <a:rPr lang="ru-RU" sz="2000" b="1" i="1" dirty="0" smtClean="0"/>
              <a:t>Марком Антонием де </a:t>
            </a:r>
            <a:r>
              <a:rPr lang="ru-RU" sz="2000" b="1" i="1" dirty="0" err="1" smtClean="0"/>
              <a:t>Доминисом</a:t>
            </a:r>
            <a:r>
              <a:rPr lang="ru-RU" sz="2000" dirty="0" smtClean="0"/>
              <a:t> в 1611 году. Он объяснил, что радуга появляется в результате отражения света от внутренней поверхности капли дождя и двукратного преломления – при входе в каплю и выходе из неё. Первая попытка закончилась плачевно. Автор рукописи был заточен в тюрьму, где и умер, дожидаясь смертной казни. Инквизиция приговорила любознательного священника к смерти за то, что его теория о возникновении радуги противоречила библейскому толкованию. Антонио </a:t>
            </a:r>
            <a:r>
              <a:rPr lang="ru-RU" sz="2000" dirty="0" err="1" smtClean="0"/>
              <a:t>Доминис</a:t>
            </a:r>
            <a:r>
              <a:rPr lang="ru-RU" sz="2000" dirty="0" smtClean="0"/>
              <a:t> умер в тюрьме, не дождавшись казни, но его тело и рукописи были сожжены.</a:t>
            </a:r>
          </a:p>
          <a:p>
            <a:endParaRPr lang="ru-RU"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0"/>
            <a:ext cx="8640960" cy="3754874"/>
          </a:xfrm>
          <a:prstGeom prst="rect">
            <a:avLst/>
          </a:prstGeom>
        </p:spPr>
        <p:txBody>
          <a:bodyPr wrap="square">
            <a:spAutoFit/>
          </a:bodyPr>
          <a:lstStyle/>
          <a:p>
            <a:r>
              <a:rPr lang="ru-RU" sz="1400" dirty="0" smtClean="0">
                <a:latin typeface="Comic Sans MS" pitchFamily="66" charset="0"/>
              </a:rPr>
              <a:t>Научное </a:t>
            </a:r>
            <a:r>
              <a:rPr lang="ru-RU" sz="1400" dirty="0">
                <a:latin typeface="Comic Sans MS" pitchFamily="66" charset="0"/>
              </a:rPr>
              <a:t>объяснение радуги впервые дал </a:t>
            </a:r>
            <a:r>
              <a:rPr lang="ru-RU" sz="1400" b="1" i="1" dirty="0">
                <a:latin typeface="Comic Sans MS" pitchFamily="66" charset="0"/>
              </a:rPr>
              <a:t>Рене Декарт</a:t>
            </a:r>
            <a:r>
              <a:rPr lang="ru-RU" sz="1400" dirty="0">
                <a:latin typeface="Comic Sans MS" pitchFamily="66" charset="0"/>
              </a:rPr>
              <a:t> в своем труде «Метеоры» в главе «О радуге» (1635г.). Он провёл первые исследования формы радуги. Для этого ученый использовал стеклянный шар, заполненный водой, что давало возможность представить, как отражается солнечный луч в капле дождя, преломляясь и тем самым становясь видимым. В то время еще не была открыта дисперсия, поэтому радуга Декарта была белой.</a:t>
            </a:r>
          </a:p>
          <a:p>
            <a:r>
              <a:rPr lang="ru-RU" sz="1400" dirty="0">
                <a:latin typeface="Comic Sans MS" pitchFamily="66" charset="0"/>
              </a:rPr>
              <a:t>В отношении цветов радуги теория дополнена Исааком Ньютоном. В 1672 году </a:t>
            </a:r>
            <a:r>
              <a:rPr lang="ru-RU" sz="1400" b="1" i="1" dirty="0">
                <a:latin typeface="Comic Sans MS" pitchFamily="66" charset="0"/>
              </a:rPr>
              <a:t>Исаак Ньютон</a:t>
            </a:r>
            <a:r>
              <a:rPr lang="ru-RU" sz="1400" dirty="0">
                <a:latin typeface="Comic Sans MS" pitchFamily="66" charset="0"/>
              </a:rPr>
              <a:t> доказал, что обычный белый цвет – это смесь лучей разного цвета. «Я затемнил мою комнату, - писал он, - и сделал очень маленькое отверстие в ставне для пропуска соответствующего количества солнечного света». На пути солнечного луча ученый поставил особое трехгранное стеклышко - призму (слово «призма» в переводе с греческого означает распиленное). На противоположной стене он увидел</a:t>
            </a:r>
            <a:r>
              <a:rPr lang="ru-RU" sz="1400" b="1" dirty="0">
                <a:latin typeface="Comic Sans MS" pitchFamily="66" charset="0"/>
              </a:rPr>
              <a:t> </a:t>
            </a:r>
            <a:r>
              <a:rPr lang="ru-RU" sz="1400" dirty="0">
                <a:latin typeface="Comic Sans MS" pitchFamily="66" charset="0"/>
              </a:rPr>
              <a:t>разноцветную полоску – спектр (от латинского «Спектрум» - видимое). Ньютон объяснил это тем, что призма разложила белый цвет на составляющие его цвета. Поставив на пути разноцветного пучка еще одну призму, ученый снова собрал все цвета в один обычный солнечный луч. Причём первоначально он различал только пять цветов — красный, жёлтый, зелёный, голубой и фиолетовый, о чём и написал в своей «</a:t>
            </a:r>
            <a:r>
              <a:rPr lang="ru-RU" sz="1400" dirty="0"/>
              <a:t>Оптике». Но</a:t>
            </a:r>
            <a:r>
              <a:rPr lang="ru-RU" sz="1400" b="1" dirty="0"/>
              <a:t> </a:t>
            </a:r>
            <a:r>
              <a:rPr lang="ru-RU" sz="1400" dirty="0"/>
              <a:t>впоследствии, стремясь создать соответствие между числом цветов спектра и числом основных тонов музыкальной гаммы,</a:t>
            </a:r>
            <a:r>
              <a:rPr lang="ru-RU" sz="1400" b="1" dirty="0"/>
              <a:t> </a:t>
            </a:r>
            <a:r>
              <a:rPr lang="ru-RU" sz="1400" dirty="0"/>
              <a:t>Ньютон</a:t>
            </a:r>
            <a:r>
              <a:rPr lang="ru-RU" sz="1400" b="1" dirty="0"/>
              <a:t> </a:t>
            </a:r>
            <a:r>
              <a:rPr lang="ru-RU" sz="1400" dirty="0"/>
              <a:t>добавил</a:t>
            </a:r>
            <a:r>
              <a:rPr lang="ru-RU" sz="1400" b="1" dirty="0"/>
              <a:t> </a:t>
            </a:r>
            <a:r>
              <a:rPr lang="ru-RU" sz="1400" dirty="0"/>
              <a:t>к</a:t>
            </a:r>
            <a:r>
              <a:rPr lang="ru-RU" sz="1400" b="1" dirty="0"/>
              <a:t> </a:t>
            </a:r>
            <a:r>
              <a:rPr lang="ru-RU" sz="1400" dirty="0"/>
              <a:t>пяти</a:t>
            </a:r>
            <a:r>
              <a:rPr lang="ru-RU" sz="1400" b="1" dirty="0"/>
              <a:t> </a:t>
            </a:r>
            <a:r>
              <a:rPr lang="ru-RU" sz="1400" dirty="0"/>
              <a:t>перечисленным цветам спектра ещё два.</a:t>
            </a:r>
          </a:p>
        </p:txBody>
      </p:sp>
      <p:pic>
        <p:nvPicPr>
          <p:cNvPr id="29698" name="Picture 2" descr="ÐÐ°ÑÑÐ¸Ð½ÐºÐ¸ Ð¿Ð¾ Ð·Ð°Ð¿ÑÐ¾ÑÑ ÑÐ°Ð´ÑÐ³Ð°"/>
          <p:cNvPicPr>
            <a:picLocks noChangeAspect="1" noChangeArrowheads="1"/>
          </p:cNvPicPr>
          <p:nvPr/>
        </p:nvPicPr>
        <p:blipFill>
          <a:blip r:embed="rId2" cstate="print"/>
          <a:srcRect/>
          <a:stretch>
            <a:fillRect/>
          </a:stretch>
        </p:blipFill>
        <p:spPr bwMode="auto">
          <a:xfrm>
            <a:off x="971600" y="3789040"/>
            <a:ext cx="6840760" cy="28803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Когда появляется радуга?</a:t>
            </a:r>
            <a:endParaRPr lang="ru-RU" dirty="0"/>
          </a:p>
        </p:txBody>
      </p:sp>
      <p:sp>
        <p:nvSpPr>
          <p:cNvPr id="3" name="Содержимое 2"/>
          <p:cNvSpPr>
            <a:spLocks noGrp="1"/>
          </p:cNvSpPr>
          <p:nvPr>
            <p:ph sz="quarter" idx="1"/>
          </p:nvPr>
        </p:nvSpPr>
        <p:spPr/>
        <p:txBody>
          <a:bodyPr>
            <a:normAutofit fontScale="85000" lnSpcReduction="10000"/>
          </a:bodyPr>
          <a:lstStyle/>
          <a:p>
            <a:pPr fontAlgn="base"/>
            <a:r>
              <a:rPr lang="ru-RU" dirty="0" smtClean="0"/>
              <a:t>Радуга </a:t>
            </a:r>
            <a:r>
              <a:rPr lang="ru-RU" dirty="0" smtClean="0"/>
              <a:t>появляется, только когда выглянуло из-за туч солнце и только в стороне, противоположной солнцу.</a:t>
            </a:r>
          </a:p>
          <a:p>
            <a:pPr fontAlgn="base"/>
            <a:r>
              <a:rPr lang="ru-RU" dirty="0" smtClean="0"/>
              <a:t>Радуга возникает, когда солнце освещает завесу дождя.</a:t>
            </a:r>
          </a:p>
          <a:p>
            <a:pPr fontAlgn="base"/>
            <a:r>
              <a:rPr lang="ru-RU" dirty="0" smtClean="0"/>
              <a:t>Находиться надо строго между солнцем (оно должно быть сзади) и дождём (он должен быть перед тобой). Иначе радугу не увидеть! Солнце, наши глаза и центр радуги должны находиться на одной линии!  Если солнце высоко в небе, то такую прямую линию провести невозможно. Вот почему радугу можно наблюдать только рано утром или ближе к вечеру. Радуга появляется при условии, что угловая высота солнца над горизонтом не превышает 42 градуса.</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7560840" cy="2862322"/>
          </a:xfrm>
          <a:prstGeom prst="rect">
            <a:avLst/>
          </a:prstGeom>
        </p:spPr>
        <p:txBody>
          <a:bodyPr wrap="square">
            <a:spAutoFit/>
          </a:bodyPr>
          <a:lstStyle/>
          <a:p>
            <a:pPr fontAlgn="base"/>
            <a:r>
              <a:rPr lang="ru-RU" b="1" dirty="0" smtClean="0"/>
              <a:t>Также бывает такое, что радуга появляется без дождя.</a:t>
            </a:r>
            <a:r>
              <a:rPr lang="ru-RU" dirty="0" smtClean="0"/>
              <a:t> </a:t>
            </a:r>
            <a:r>
              <a:rPr lang="ru-RU" dirty="0"/>
              <a:t>Зимой в воздухе «плавают» кристаллики льда. Они тоже могут разделить белый цвет на семь цветов радуги, поэтому радугу можно наблюдать даже зимой. Воздух, хоть и кажется абсолютно прозрачным, на самом деле тоже разлагает свет на составляющие цвета. Заметно - это бывает на восходе или закате солнца. Проходя сквозь толщу атмосферы земли, лучи его немного откланяются, а как мы помним, красный цвет откланяется слабее остальных. Именно по этой причине, солнце, находясь вблизи горизонта, приобретает красный оттенок. Лучи другого цвета откланяются сильнее и да нас уже не доходят.  </a:t>
            </a:r>
          </a:p>
        </p:txBody>
      </p:sp>
      <p:pic>
        <p:nvPicPr>
          <p:cNvPr id="38914" name="Picture 2" descr="ÐÐ°ÑÑÐ¸Ð½ÐºÐ¸ Ð¿Ð¾ Ð·Ð°Ð¿ÑÐ¾ÑÑ ÑÐ°Ð´ÑÐ³Ð° Ð·Ð¸Ð¼Ð¾Ð¹"/>
          <p:cNvPicPr>
            <a:picLocks noChangeAspect="1" noChangeArrowheads="1"/>
          </p:cNvPicPr>
          <p:nvPr/>
        </p:nvPicPr>
        <p:blipFill>
          <a:blip r:embed="rId2" cstate="print"/>
          <a:srcRect/>
          <a:stretch>
            <a:fillRect/>
          </a:stretch>
        </p:blipFill>
        <p:spPr bwMode="auto">
          <a:xfrm>
            <a:off x="2195736" y="3284984"/>
            <a:ext cx="4762500" cy="31718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Физика радуги</a:t>
            </a:r>
            <a:endParaRPr lang="ru-RU" dirty="0"/>
          </a:p>
        </p:txBody>
      </p:sp>
      <p:sp>
        <p:nvSpPr>
          <p:cNvPr id="3" name="Содержимое 2"/>
          <p:cNvSpPr>
            <a:spLocks noGrp="1"/>
          </p:cNvSpPr>
          <p:nvPr>
            <p:ph sz="quarter" idx="1"/>
          </p:nvPr>
        </p:nvSpPr>
        <p:spPr/>
        <p:txBody>
          <a:bodyPr>
            <a:normAutofit lnSpcReduction="10000"/>
          </a:bodyPr>
          <a:lstStyle/>
          <a:p>
            <a:r>
              <a:rPr lang="ru-RU" dirty="0" smtClean="0"/>
              <a:t>радуга </a:t>
            </a:r>
            <a:r>
              <a:rPr lang="ru-RU" dirty="0" smtClean="0"/>
              <a:t>и есть большой изогнутый спектр, или полоса цветных линий, образовавшихся в результате разложения луча света, проходящего через мельчайшие капельки дождя. В данном случае капли дождя выполняют роль призмы. Каждую такую каплю можно сравнить с круглым стеклянным аквариумом. Свет входит в каплю с одного ее конца, отражается от внутренней, противоположной поверхности под углом и выходит сквозь ту же поверхность, что и входил, но уже с другой точки.</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84</TotalTime>
  <Words>1294</Words>
  <Application>Microsoft Office PowerPoint</Application>
  <PresentationFormat>Экран (4:3)</PresentationFormat>
  <Paragraphs>75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Обычная</vt:lpstr>
      <vt:lpstr>Как появляется радуга?</vt:lpstr>
      <vt:lpstr>содержание</vt:lpstr>
      <vt:lpstr>введение</vt:lpstr>
      <vt:lpstr>цели</vt:lpstr>
      <vt:lpstr>История исследования радуги</vt:lpstr>
      <vt:lpstr>Слайд 6</vt:lpstr>
      <vt:lpstr>Когда появляется радуга?</vt:lpstr>
      <vt:lpstr>Слайд 8</vt:lpstr>
      <vt:lpstr>Физика радуги</vt:lpstr>
      <vt:lpstr>Слайд 10</vt:lpstr>
      <vt:lpstr>Слайд 11</vt:lpstr>
      <vt:lpstr>Слайд 12</vt:lpstr>
      <vt:lpstr>Слайд 13</vt:lpstr>
      <vt:lpstr>Необычные радуги </vt:lpstr>
      <vt:lpstr>Практическаская часть</vt:lpstr>
      <vt:lpstr>Опыт 2</vt:lpstr>
      <vt:lpstr>Опыт 3</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Вера</dc:creator>
  <cp:lastModifiedBy>Вера</cp:lastModifiedBy>
  <cp:revision>9</cp:revision>
  <dcterms:created xsi:type="dcterms:W3CDTF">2019-09-26T18:17:44Z</dcterms:created>
  <dcterms:modified xsi:type="dcterms:W3CDTF">2019-09-26T19:42:39Z</dcterms:modified>
</cp:coreProperties>
</file>