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BA9C9-F0CA-425D-B4B1-57F1C831D570}" v="1760" dt="2019-09-26T14:40:31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presProps" Target="presProps.xml" Id="rId18" /><Relationship Type="http://schemas.openxmlformats.org/officeDocument/2006/relationships/slide" Target="slides/slide2.xml" Id="rId3" /><Relationship Type="http://schemas.openxmlformats.org/officeDocument/2006/relationships/tableStyles" Target="tableStyle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theme" Target="theme/theme1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microsoft.com/office/2015/10/relationships/revisionInfo" Target="revisionInfo.xml" Id="rId23" /><Relationship Type="http://schemas.openxmlformats.org/officeDocument/2006/relationships/slide" Target="slides/slide9.xml" Id="rId10" /><Relationship Type="http://schemas.openxmlformats.org/officeDocument/2006/relationships/viewProps" Target="viewProp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5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1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8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3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5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1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6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8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2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4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697" r:id="rId5"/>
    <p:sldLayoutId id="2147483703" r:id="rId6"/>
    <p:sldLayoutId id="2147483704" r:id="rId7"/>
    <p:sldLayoutId id="2147483694" r:id="rId8"/>
    <p:sldLayoutId id="2147483695" r:id="rId9"/>
    <p:sldLayoutId id="2147483696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7F6C8-ED12-45B2-816C-3FA70EB1A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1068" r="-2" b="42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ru-RU" dirty="0">
                <a:cs typeface="Calibri Light"/>
              </a:rPr>
              <a:t>А прочное ли куриное яйцо?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-RU">
                <a:solidFill>
                  <a:schemeClr val="tx1"/>
                </a:solidFill>
                <a:cs typeface="Calibri"/>
              </a:rPr>
              <a:t>Работа Ковшова Ивана 9 Г класса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Рисунок 4" descr="Изображение выглядит как стол, внутренний, сидит, чаш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97A8B37-3419-4A5E-A5AD-53C525DAD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98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EEEB1-C0F3-41BC-8719-624E4E16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ru-RU"/>
              <a:t>Ударим яйцо сверху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E1789F-C122-48F6-94D9-60977AC87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Яйцо разбилось!</a:t>
            </a:r>
          </a:p>
        </p:txBody>
      </p:sp>
    </p:spTree>
    <p:extLst>
      <p:ext uri="{BB962C8B-B14F-4D97-AF65-F5344CB8AC3E}">
        <p14:creationId xmlns:p14="http://schemas.microsoft.com/office/powerpoint/2010/main" val="333509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9FA15-1303-474A-A8F0-1031BDD9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ru-RU"/>
              <a:t>Сожмем яйцо в кулак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CE0F8-9716-40A6-A9C4-1D16FE260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Яйцо не разбилось</a:t>
            </a:r>
          </a:p>
        </p:txBody>
      </p:sp>
      <p:pic>
        <p:nvPicPr>
          <p:cNvPr id="4" name="Рисунок 4" descr="Изображение выглядит как человек, рука, держит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00618F0-120A-437E-87C3-D8F762C29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38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яйцо, еда, оранжевы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9F7F117-28BD-44CC-B7C8-7D54FF439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7" r="21341" b="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CE62-FBD9-41E3-8A66-FCB2569C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ru-RU" sz="3400"/>
              <a:t>Почему мы не смогли раздавить яйцо рукой??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6EB7EA-DBD1-4C7D-A62A-BA7CA8344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Кальциевая кристаллическая структура яичной скорлупы является прочной конструкцией, в которой внутреннее содержимое распределено достаточно равномерно, что только добавляет прочности всей конструкции. Площадь соприкосновения ладони и скорлупы будет большой, а значит, давление в каждой точке невысокое.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53287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утренний, сидит, стол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505B8D6-D230-4480-B1FA-BFBEC3E9F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4" r="9427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0D872-22AD-4803-933E-6B805BF7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ru-RU" sz="4000"/>
              <a:t>Интересный факт!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387CB-0CEE-4D4C-A6BE-85E89090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А способность проявлять большую прочность при надавливании давно заметили наши предки. Многие древние народы применяли принцип </a:t>
            </a:r>
            <a:r>
              <a:rPr lang="ru-RU" dirty="0" err="1">
                <a:ea typeface="+mn-lt"/>
                <a:cs typeface="+mn-lt"/>
              </a:rPr>
              <a:t>яйцеобразности</a:t>
            </a:r>
            <a:r>
              <a:rPr lang="ru-RU" dirty="0">
                <a:ea typeface="+mn-lt"/>
                <a:cs typeface="+mn-lt"/>
              </a:rPr>
              <a:t> при строительстве кораблей, к примеру, северные поморы строили свои знаменитые лодки – </a:t>
            </a:r>
            <a:r>
              <a:rPr lang="ru-RU" dirty="0" err="1">
                <a:ea typeface="+mn-lt"/>
                <a:cs typeface="+mn-lt"/>
              </a:rPr>
              <a:t>кочи</a:t>
            </a:r>
            <a:r>
              <a:rPr lang="ru-RU" dirty="0">
                <a:ea typeface="+mn-lt"/>
                <a:cs typeface="+mn-lt"/>
              </a:rPr>
              <a:t> именно с яйцеобразными днищами. Такие корабли при попадании в ледяное сжатие просто выдавливались вверх, а не ломались под действием огромной толщи льда.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16754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апельсины, внутренний, сид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37DA7FC-93F7-488F-ACE9-CAA3AEACE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923" b="192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2CED1-2FA9-4405-969B-F0C30BEC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/>
              <a:t>Интересный факт!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84204-C99C-4F90-84ED-58029412E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Яйцо лежащее на боку не может выдержать массу 5 кг, а в вертикальном положении может </a:t>
            </a:r>
            <a:r>
              <a:rPr lang="ru-RU" dirty="0" err="1"/>
              <a:t>выжержать</a:t>
            </a:r>
            <a:r>
              <a:rPr lang="ru-RU" dirty="0"/>
              <a:t> эту массу! А значит оно довольно прочное! Не зря все яйца в магазине лежат вертикально!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668208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утренний, объект, сидит, легк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271E7A1-8706-4673-9CAA-4C517C00E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5642" b="1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01ED-415A-406D-81BF-6AD5E9B4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300" cap="all" spc="-100"/>
              <a:t>Большой национальный театр в Пекине тоже в форме яйца.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81DA8-C77E-41D2-A1CF-50358F1B5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spc="80"/>
              <a:t>Создание этого театра из титана и стеклка обошласт в 335 миллионов долларров!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19619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D6BC7-5C56-4A70-ADF1-D2606C8A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/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00C5B-BBD3-445A-A112-E8A72033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dirty="0"/>
              <a:t>В этой работе мы выяснили прочное ли яйцо?</a:t>
            </a:r>
          </a:p>
          <a:p>
            <a:pPr marL="0" indent="0">
              <a:buNone/>
            </a:pPr>
            <a:r>
              <a:rPr lang="ru-RU" dirty="0"/>
              <a:t>С какой то стороны - да, а с какой то - нет!</a:t>
            </a:r>
          </a:p>
          <a:p>
            <a:pPr marL="0" indent="0">
              <a:buNone/>
            </a:pPr>
            <a:r>
              <a:rPr lang="ru-RU" dirty="0"/>
              <a:t>Также мы узнали состав яйца и сколько может выдержать куриное яйцо!</a:t>
            </a:r>
          </a:p>
        </p:txBody>
      </p:sp>
      <p:pic>
        <p:nvPicPr>
          <p:cNvPr id="4" name="Рисунок 4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612A7B9-47D8-4EF7-99F7-0A319DE5E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4" r="3" b="3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75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внутренний, стол, человек,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C0C2A41-B7C1-4CFD-99DC-E2C3F53D8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8" r="15962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BA399-E6AC-4E12-9D87-870903F5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cap="all" spc="-100">
                <a:solidFill>
                  <a:schemeClr val="tx1"/>
                </a:solidFill>
              </a:rPr>
              <a:t>Цель работы:</a:t>
            </a:r>
            <a:br>
              <a:rPr lang="en-US" sz="3600" cap="all" spc="-100">
                <a:solidFill>
                  <a:schemeClr val="tx1"/>
                </a:solidFill>
              </a:rPr>
            </a:br>
            <a:endParaRPr lang="en-US" sz="3600" cap="all" spc="-10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35B43B-0025-4777-A54F-1933F9E49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284" y="4731476"/>
            <a:ext cx="3793642" cy="97090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/>
              <a:t>Доказать ,что куриное яйцо прочное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B0CC2-CE8A-4783-A07E-86E8EEAEE35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236207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утренний, тарелка, еда, верх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75CB5AB-1013-467C-8E0F-8473003A8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446" b="112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9872B-2BD8-460D-9BE7-1C090FBB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A99DBE-C1EE-412E-95F4-16E835208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 1. Выяснить, из чего состоит яйцо </a:t>
            </a:r>
            <a:endParaRPr lang="ru-RU">
              <a:ea typeface="+mn-lt"/>
              <a:cs typeface="+mn-lt"/>
            </a:endParaRPr>
          </a:p>
          <a:p>
            <a:r>
              <a:rPr lang="ru-RU" dirty="0"/>
              <a:t> 2. Проведение эксперимента с использованием яйца</a:t>
            </a:r>
          </a:p>
          <a:p>
            <a:r>
              <a:rPr lang="ru-RU" dirty="0"/>
              <a:t> 3. </a:t>
            </a:r>
            <a:r>
              <a:rPr lang="ru-RU" dirty="0">
                <a:ea typeface="+mn-lt"/>
                <a:cs typeface="+mn-lt"/>
              </a:rPr>
              <a:t>Вычислить среднюю массу , которую может выдержать яйцо. </a:t>
            </a:r>
          </a:p>
          <a:p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2905571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D88FE-48B5-4938-911A-09308058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ru-RU"/>
              <a:t>Что же такое куриное яйцо??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49AAD-4CDB-40E1-BB08-57BD8EE8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b="1" dirty="0">
                <a:ea typeface="+mn-lt"/>
                <a:cs typeface="+mn-lt"/>
              </a:rPr>
              <a:t>Куриное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b="1" dirty="0">
                <a:ea typeface="+mn-lt"/>
                <a:cs typeface="+mn-lt"/>
              </a:rPr>
              <a:t>яйцо</a:t>
            </a:r>
            <a:r>
              <a:rPr lang="ru-RU" dirty="0">
                <a:ea typeface="+mn-lt"/>
                <a:cs typeface="+mn-lt"/>
              </a:rPr>
              <a:t> - продукт питания. Покрыт скорлупой, внутри находится желток и белок. Получают от домашних кур вследствие их репродуктивной способности</a:t>
            </a:r>
            <a:endParaRPr lang="ru-RU" dirty="0"/>
          </a:p>
        </p:txBody>
      </p:sp>
      <p:pic>
        <p:nvPicPr>
          <p:cNvPr id="4" name="Рисунок 4" descr="Изображение выглядит как яйцо, стол, сидит,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FCCC676-5AC5-4EE8-BBA2-576658DD7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9" r="12020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9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CF8C570-EAFF-42BB-B76A-636A356AD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2BFEA67-58CF-4AA9-9630-C65D7E607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7" r="10244" b="-2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BDFE30F4-8284-432A-B7D0-0FAA2FDA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0879" y="237744"/>
            <a:ext cx="7711563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A223D-0F8C-43F9-8D4D-703A9E3E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ru-RU"/>
              <a:t>Из чего состоит куриное яйцо?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11F2E-FA22-4147-98DF-28EC14F9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b="1" dirty="0">
                <a:ea typeface="+mn-lt"/>
                <a:cs typeface="+mn-lt"/>
              </a:rPr>
              <a:t>Куриное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b="1" dirty="0">
                <a:ea typeface="+mn-lt"/>
                <a:cs typeface="+mn-lt"/>
              </a:rPr>
              <a:t>яйцо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b="1" dirty="0">
                <a:ea typeface="+mn-lt"/>
                <a:cs typeface="+mn-lt"/>
              </a:rPr>
              <a:t>состоит</a:t>
            </a:r>
            <a:r>
              <a:rPr lang="ru-RU" dirty="0">
                <a:ea typeface="+mn-lt"/>
                <a:cs typeface="+mn-lt"/>
              </a:rPr>
              <a:t> на 12% из скорлупы, на 56% - из белка и на 32% - из желтка.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08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Рисунок 4" descr="Изображение выглядит как яйцо, тарелка, ед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77D26D6-8152-4F1C-8B30-C0F1329ED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5" r="17430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5A49C-DE15-4A9A-A3C1-1E626FFC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ru-RU"/>
              <a:t>Состав куриного яйца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7A166-4FF8-405E-9621-B88719B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Пищевая ценность 100 г:</a:t>
            </a:r>
            <a:endParaRPr lang="ru-RU" u="sng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 Калорийность: 157 </a:t>
            </a:r>
            <a:r>
              <a:rPr lang="ru-RU" dirty="0" err="1">
                <a:ea typeface="+mn-lt"/>
                <a:cs typeface="+mn-lt"/>
              </a:rPr>
              <a:t>кКал</a:t>
            </a:r>
            <a:r>
              <a:rPr lang="ru-RU" dirty="0">
                <a:ea typeface="+mn-lt"/>
                <a:cs typeface="+mn-lt"/>
              </a:rPr>
              <a:t> </a:t>
            </a:r>
            <a:endParaRPr lang="ru-RU" u="sng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Белки: 12,7 </a:t>
            </a:r>
            <a:r>
              <a:rPr lang="ru-RU" dirty="0" err="1">
                <a:ea typeface="+mn-lt"/>
                <a:cs typeface="+mn-lt"/>
              </a:rPr>
              <a:t>гр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 u="sng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Жиры: 11,5 </a:t>
            </a:r>
            <a:r>
              <a:rPr lang="ru-RU" dirty="0" err="1">
                <a:ea typeface="+mn-lt"/>
                <a:cs typeface="+mn-lt"/>
              </a:rPr>
              <a:t>гр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 u="sng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Углеводы: 0,7 </a:t>
            </a:r>
            <a:r>
              <a:rPr lang="ru-RU" dirty="0" err="1">
                <a:ea typeface="+mn-lt"/>
                <a:cs typeface="+mn-lt"/>
              </a:rPr>
              <a:t>гр</a:t>
            </a:r>
            <a:br>
              <a:rPr lang="ru-RU" dirty="0">
                <a:ea typeface="+mn-lt"/>
                <a:cs typeface="+mn-lt"/>
              </a:rPr>
            </a:br>
            <a:br>
              <a:rPr lang="ru-RU" dirty="0">
                <a:ea typeface="+mn-lt"/>
                <a:cs typeface="+mn-lt"/>
              </a:rPr>
            </a:br>
            <a:endParaRPr lang="ru-RU" u="sng"/>
          </a:p>
        </p:txBody>
      </p:sp>
    </p:spTree>
    <p:extLst>
      <p:ext uri="{BB962C8B-B14F-4D97-AF65-F5344CB8AC3E}">
        <p14:creationId xmlns:p14="http://schemas.microsoft.com/office/powerpoint/2010/main" val="403237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рава, сено, внешний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D87D15C-D15D-4329-8567-336150F92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36" b="11764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1F9B3-8778-4FC3-B47B-CD8018203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ru-RU" sz="4400">
                <a:ea typeface="+mj-lt"/>
                <a:cs typeface="+mj-lt"/>
              </a:rPr>
              <a:t>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A01F9D-8645-4B72-94CB-475D3BA2F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Курица высиживает яйца 3 недели . Она весит почти 2 кг . Какую наибольшую массу может выдержать обычное яйцо и в каком месте у него наибольшая прочность ?</a:t>
            </a:r>
          </a:p>
        </p:txBody>
      </p:sp>
    </p:spTree>
    <p:extLst>
      <p:ext uri="{BB962C8B-B14F-4D97-AF65-F5344CB8AC3E}">
        <p14:creationId xmlns:p14="http://schemas.microsoft.com/office/powerpoint/2010/main" val="394209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утренний, еда, стол, тарел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F8EEC41-AB9E-4D19-8D42-3CD328C76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61" b="17607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7898B-1227-4C3A-AB00-05E2DB7E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err="1">
                <a:solidFill>
                  <a:schemeClr val="tx1"/>
                </a:solidFill>
              </a:rPr>
              <a:t>Проведём</a:t>
            </a:r>
            <a:r>
              <a:rPr lang="en-US" sz="4400" cap="all" spc="-100" dirty="0">
                <a:solidFill>
                  <a:schemeClr val="tx1"/>
                </a:solidFill>
              </a:rPr>
              <a:t> </a:t>
            </a:r>
            <a:r>
              <a:rPr lang="en-US" sz="4400" cap="all" spc="-100" dirty="0" err="1">
                <a:solidFill>
                  <a:schemeClr val="tx1"/>
                </a:solidFill>
              </a:rPr>
              <a:t>опыт</a:t>
            </a:r>
            <a:r>
              <a:rPr lang="en-US" sz="4400" cap="all" spc="-1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DDC241-53E7-47C9-8819-A516B5DE6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 dirty="0" err="1"/>
              <a:t>Мы</a:t>
            </a:r>
            <a:r>
              <a:rPr lang="en-US" spc="80" dirty="0"/>
              <a:t> </a:t>
            </a:r>
            <a:r>
              <a:rPr lang="en-US" spc="80" dirty="0" err="1"/>
              <a:t>ударим</a:t>
            </a:r>
            <a:r>
              <a:rPr lang="en-US" spc="80" dirty="0"/>
              <a:t> </a:t>
            </a:r>
            <a:r>
              <a:rPr lang="en-US" spc="80" dirty="0" err="1"/>
              <a:t>по</a:t>
            </a:r>
            <a:r>
              <a:rPr lang="en-US" spc="80" dirty="0"/>
              <a:t> </a:t>
            </a:r>
            <a:r>
              <a:rPr lang="en-US" spc="80" dirty="0" err="1"/>
              <a:t>яйцу</a:t>
            </a:r>
            <a:r>
              <a:rPr lang="en-US" spc="80" dirty="0"/>
              <a:t> </a:t>
            </a:r>
            <a:r>
              <a:rPr lang="en-US" spc="80" dirty="0" err="1"/>
              <a:t>сверху,сбоку</a:t>
            </a:r>
            <a:r>
              <a:rPr lang="en-US" spc="80" dirty="0"/>
              <a:t> и </a:t>
            </a:r>
            <a:r>
              <a:rPr lang="en-US" spc="80" dirty="0" err="1"/>
              <a:t>сожмём</a:t>
            </a:r>
            <a:r>
              <a:rPr lang="en-US" spc="80" dirty="0"/>
              <a:t> </a:t>
            </a:r>
            <a:r>
              <a:rPr lang="en-US" spc="80" dirty="0" err="1"/>
              <a:t>его</a:t>
            </a:r>
            <a:r>
              <a:rPr lang="en-US" spc="80" dirty="0"/>
              <a:t>. И </a:t>
            </a:r>
            <a:r>
              <a:rPr lang="en-US" spc="80" dirty="0" err="1"/>
              <a:t>увидим</a:t>
            </a:r>
            <a:r>
              <a:rPr lang="en-US" spc="80" dirty="0"/>
              <a:t> </a:t>
            </a:r>
            <a:r>
              <a:rPr lang="en-US" spc="80" dirty="0" err="1"/>
              <a:t>результат</a:t>
            </a:r>
            <a:endParaRPr lang="en-US" spc="80" dirty="0"/>
          </a:p>
        </p:txBody>
      </p:sp>
    </p:spTree>
    <p:extLst>
      <p:ext uri="{BB962C8B-B14F-4D97-AF65-F5344CB8AC3E}">
        <p14:creationId xmlns:p14="http://schemas.microsoft.com/office/powerpoint/2010/main" val="229773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Рисунок 4" descr="Изображение выглядит как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A2A0F8E-B872-4608-BF4E-2316BB7ED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98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AC806-C14A-47BF-993D-63D1E114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ru-RU"/>
              <a:t>Ударим яйцо сбоку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C1EC92-8EB1-4416-99D2-2C81005B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Яйцо  разбилось!</a:t>
            </a:r>
          </a:p>
        </p:txBody>
      </p:sp>
    </p:spTree>
    <p:extLst>
      <p:ext uri="{BB962C8B-B14F-4D97-AF65-F5344CB8AC3E}">
        <p14:creationId xmlns:p14="http://schemas.microsoft.com/office/powerpoint/2010/main" val="378326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02441"/>
      </a:dk2>
      <a:lt2>
        <a:srgbClr val="E8E2E4"/>
      </a:lt2>
      <a:accent1>
        <a:srgbClr val="20B690"/>
      </a:accent1>
      <a:accent2>
        <a:srgbClr val="14B94B"/>
      </a:accent2>
      <a:accent3>
        <a:srgbClr val="2EBA21"/>
      </a:accent3>
      <a:accent4>
        <a:srgbClr val="65B514"/>
      </a:accent4>
      <a:accent5>
        <a:srgbClr val="9CA71E"/>
      </a:accent5>
      <a:accent6>
        <a:srgbClr val="D59517"/>
      </a:accent6>
      <a:hlink>
        <a:srgbClr val="C24A68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SavonVTI</vt:lpstr>
      <vt:lpstr>А прочное ли куриное яйцо?</vt:lpstr>
      <vt:lpstr>Цель работы: </vt:lpstr>
      <vt:lpstr>Задачи:</vt:lpstr>
      <vt:lpstr>Что же такое куриное яйцо??</vt:lpstr>
      <vt:lpstr>Из чего состоит куриное яйцо?</vt:lpstr>
      <vt:lpstr>Состав куриного яйца</vt:lpstr>
      <vt:lpstr>Вопрос</vt:lpstr>
      <vt:lpstr>Проведём опыт!</vt:lpstr>
      <vt:lpstr>Ударим яйцо сбоку</vt:lpstr>
      <vt:lpstr>Ударим яйцо сверху</vt:lpstr>
      <vt:lpstr>Сожмем яйцо в кулак</vt:lpstr>
      <vt:lpstr>Почему мы не смогли раздавить яйцо рукой??</vt:lpstr>
      <vt:lpstr>Интересный факт!</vt:lpstr>
      <vt:lpstr>Интересный факт!</vt:lpstr>
      <vt:lpstr>Большой национальный театр в Пекине тоже в форме яйца.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323</cp:revision>
  <dcterms:created xsi:type="dcterms:W3CDTF">2012-07-30T23:42:41Z</dcterms:created>
  <dcterms:modified xsi:type="dcterms:W3CDTF">2019-09-26T14:40:31Z</dcterms:modified>
</cp:coreProperties>
</file>