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8" r:id="rId5"/>
    <p:sldId id="261" r:id="rId6"/>
    <p:sldId id="262" r:id="rId7"/>
    <p:sldId id="263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www.publicdomainpictures.net/pictures/130000/nahled/green-gradient-background-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34" name="Picture 10" descr="http://img0.liveinternet.ru/images/attach/c/4/83/808/83808190_large_0_4eb6e_62d9921e_XL.pn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94559" y="2207027"/>
            <a:ext cx="6857999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nplus.com/files/resources/mid/57c6f968b78ed156e13e4130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57" y="12468"/>
            <a:ext cx="1558901" cy="16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nplus.com/files/resources/mid/57c6f968b78ed156e13e4130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0995" y="4122505"/>
            <a:ext cx="2638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СТАРОСЛАВЯНИЗМЫ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 РУССКОМ ЯЗЫКЕ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3175">
                  <a:solidFill>
                    <a:schemeClr val="bg1"/>
                  </a:solidFill>
                </a:ln>
              </a:rPr>
              <a:t>ПРЕЗЕНТАЦИЮ – ПРОЕКТ</a:t>
            </a:r>
          </a:p>
          <a:p>
            <a:r>
              <a:rPr lang="ru-RU" sz="2400" b="1" dirty="0" smtClean="0">
                <a:ln w="3175">
                  <a:solidFill>
                    <a:schemeClr val="bg1"/>
                  </a:solidFill>
                </a:ln>
              </a:rPr>
              <a:t>ВЫПОЛНИЛ ЛУЦЕНКО ДМИТРИЙ</a:t>
            </a:r>
            <a:endParaRPr lang="ru-RU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641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</a:t>
            </a:r>
            <a:r>
              <a:rPr lang="en-US" dirty="0" smtClean="0"/>
              <a:t>.</a:t>
            </a:r>
            <a:r>
              <a:rPr lang="ru-RU" dirty="0" smtClean="0"/>
              <a:t>С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ПУШКИН И СТАРОСЛАВЯНИЗМЫ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43000"/>
            <a:ext cx="6552728" cy="53823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Употребление многих старославянизмов придаёт речи торжественность, создаёт исторический фон в литературном произведении. </a:t>
            </a:r>
            <a:endParaRPr lang="ru-RU" dirty="0" smtClean="0"/>
          </a:p>
          <a:p>
            <a:r>
              <a:rPr lang="ru-RU" dirty="0" smtClean="0"/>
              <a:t>Помимо </a:t>
            </a:r>
            <a:r>
              <a:rPr lang="ru-RU" dirty="0"/>
              <a:t>А.С. Пушкина старославянизмы широко использовали и другие русские писатели XIX-XX веков, но заслуга </a:t>
            </a:r>
            <a:r>
              <a:rPr lang="ru-RU" dirty="0" smtClean="0"/>
              <a:t>Пушкина </a:t>
            </a:r>
            <a:r>
              <a:rPr lang="ru-RU" dirty="0"/>
              <a:t>в том, что он создал систему одного стиля единого языка как общелитературной нормы, преодолев при этом стилистическое однообразие, условность литературной речи.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2683250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Благоприятное влияние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340768"/>
            <a:ext cx="63470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увеличилось количество приставок и суффиксов;</a:t>
            </a:r>
          </a:p>
          <a:p>
            <a:r>
              <a:rPr lang="ru-RU" b="1" dirty="0"/>
              <a:t>обогатился синтаксис русского языка, его стилистические средства</a:t>
            </a:r>
            <a:r>
              <a:rPr lang="ru-RU" b="1" dirty="0" smtClean="0"/>
              <a:t>.</a:t>
            </a:r>
          </a:p>
          <a:p>
            <a:r>
              <a:rPr lang="ru-RU" b="1" dirty="0"/>
              <a:t>русский язык обогатился новыми словами — для обозначения отвлечённых понятий, не имеющих своего названия, стали употребляться старославянизмы: </a:t>
            </a:r>
            <a:r>
              <a:rPr lang="ru-RU" dirty="0"/>
              <a:t>милосердие, великодушие, добродетель, внимание;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85" r="11952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Цели </a:t>
            </a:r>
            <a:r>
              <a:rPr lang="en-US" dirty="0" smtClean="0"/>
              <a:t>: </a:t>
            </a:r>
            <a:r>
              <a:rPr lang="ru-RU" dirty="0" smtClean="0"/>
              <a:t>изучить влияние старославянского языка на русский язык</a:t>
            </a:r>
            <a:r>
              <a:rPr lang="en-US" dirty="0" smtClean="0"/>
              <a:t>, </a:t>
            </a:r>
            <a:r>
              <a:rPr lang="ru-RU" dirty="0" smtClean="0"/>
              <a:t>изучить словообразование старославянизмов</a:t>
            </a:r>
          </a:p>
          <a:p>
            <a:r>
              <a:rPr lang="ru-RU" dirty="0" smtClean="0"/>
              <a:t>Задача</a:t>
            </a:r>
            <a:r>
              <a:rPr lang="en-US" dirty="0" smtClean="0"/>
              <a:t>: </a:t>
            </a:r>
            <a:r>
              <a:rPr lang="ru-RU" dirty="0" smtClean="0"/>
              <a:t>научиться отличать старославянизмы</a:t>
            </a:r>
          </a:p>
          <a:p>
            <a:r>
              <a:rPr lang="ru-RU" dirty="0" smtClean="0"/>
              <a:t>Гипотеза</a:t>
            </a:r>
            <a:r>
              <a:rPr lang="en-US" dirty="0" smtClean="0"/>
              <a:t>: </a:t>
            </a:r>
            <a:r>
              <a:rPr lang="ru-RU" dirty="0" smtClean="0"/>
              <a:t>Старославянский язык благоприятно воздействовал на русский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2762064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742" y="1124744"/>
            <a:ext cx="6563072" cy="4525963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тарославянизмами </a:t>
            </a:r>
            <a:r>
              <a:rPr lang="ru-RU" b="1" dirty="0">
                <a:ln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называют слова и части слов, пришедшие в русский литературный язык из старославянского.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813127"/>
            <a:ext cx="4061643" cy="30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611" y="1124744"/>
            <a:ext cx="634704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Старославянский язык был создан в IX веке для перевода с греческого языка церковно-религиозных книг. В период распространения христианства этот письменный язык стал языком церковных служб — на нём читались молитвы и произносились проповеди. </a:t>
            </a:r>
          </a:p>
        </p:txBody>
      </p:sp>
      <p:pic>
        <p:nvPicPr>
          <p:cNvPr id="1028" name="Picture 4" descr="https://avatars.mds.yandex.net/get-pdb/2022479/e0ff45d4-02ec-45d4-bbf8-907519470fc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11" y="5650707"/>
            <a:ext cx="3921822" cy="11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6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r>
              <a:rPr lang="ru-RU" dirty="0" smtClean="0"/>
              <a:t>Фонетические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196752"/>
            <a:ext cx="6491064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Неполногласные </a:t>
            </a:r>
            <a:r>
              <a:rPr lang="ru-RU" sz="2400" b="1" dirty="0"/>
              <a:t>сочетания -</a:t>
            </a:r>
            <a:r>
              <a:rPr lang="ru-RU" sz="2400" b="1" dirty="0" err="1"/>
              <a:t>ра</a:t>
            </a:r>
            <a:r>
              <a:rPr lang="ru-RU" sz="2400" b="1" dirty="0"/>
              <a:t>-, -ла-, -ре-, -</a:t>
            </a:r>
            <a:r>
              <a:rPr lang="ru-RU" sz="2400" b="1" dirty="0" err="1"/>
              <a:t>ле</a:t>
            </a:r>
            <a:r>
              <a:rPr lang="ru-RU" sz="2400" b="1" dirty="0"/>
              <a:t>- в корнях слов между двумя согласными на месте русских -</a:t>
            </a:r>
            <a:r>
              <a:rPr lang="ru-RU" sz="2400" b="1" dirty="0" err="1"/>
              <a:t>оро</a:t>
            </a:r>
            <a:r>
              <a:rPr lang="ru-RU" sz="2400" b="1" dirty="0"/>
              <a:t>-, -</a:t>
            </a:r>
            <a:r>
              <a:rPr lang="ru-RU" sz="2400" b="1" dirty="0" err="1"/>
              <a:t>оло</a:t>
            </a:r>
            <a:r>
              <a:rPr lang="ru-RU" sz="2400" b="1" dirty="0"/>
              <a:t>-, -ере-, -еле-, -ело-</a:t>
            </a:r>
            <a:r>
              <a:rPr lang="ru-RU" sz="2400" dirty="0"/>
              <a:t>: град — город, страж — сторож, страна — сторона, здравый — здоровый, глава — </a:t>
            </a:r>
            <a:r>
              <a:rPr lang="ru-RU" sz="2400" dirty="0" smtClean="0"/>
              <a:t>голова</a:t>
            </a:r>
          </a:p>
          <a:p>
            <a:r>
              <a:rPr lang="ru-RU" sz="2400" b="1" dirty="0"/>
              <a:t>Наличие сочетания -</a:t>
            </a:r>
            <a:r>
              <a:rPr lang="ru-RU" sz="2400" b="1" dirty="0" err="1"/>
              <a:t>ра</a:t>
            </a:r>
            <a:r>
              <a:rPr lang="ru-RU" sz="2400" b="1" dirty="0"/>
              <a:t>-, -ла- в начале слова перед согласными на месте русских -</a:t>
            </a:r>
            <a:r>
              <a:rPr lang="ru-RU" sz="2400" b="1" dirty="0" err="1"/>
              <a:t>ро</a:t>
            </a:r>
            <a:r>
              <a:rPr lang="ru-RU" sz="2400" b="1" dirty="0"/>
              <a:t>-, -</a:t>
            </a:r>
            <a:r>
              <a:rPr lang="ru-RU" sz="2400" b="1" dirty="0" err="1"/>
              <a:t>ло</a:t>
            </a:r>
            <a:r>
              <a:rPr lang="ru-RU" sz="2400" b="1" dirty="0"/>
              <a:t>-</a:t>
            </a:r>
            <a:r>
              <a:rPr lang="ru-RU" sz="2400" dirty="0"/>
              <a:t>: рало (плуг), работа, равный, ладья</a:t>
            </a:r>
          </a:p>
        </p:txBody>
      </p:sp>
    </p:spTree>
    <p:extLst>
      <p:ext uri="{BB962C8B-B14F-4D97-AF65-F5344CB8AC3E}">
        <p14:creationId xmlns:p14="http://schemas.microsoft.com/office/powerpoint/2010/main" val="41480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Словообразовательные </a:t>
            </a:r>
            <a:r>
              <a:rPr lang="ru-RU" dirty="0" err="1" smtClean="0"/>
              <a:t>признки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56937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Приставки воз-, из-, низ-, пре-, пред-, чрез-: </a:t>
            </a:r>
            <a:r>
              <a:rPr lang="ru-RU" dirty="0"/>
              <a:t>воздать, воспеть, изгнание, низвергать, ниспослать, </a:t>
            </a:r>
            <a:r>
              <a:rPr lang="ru-RU" dirty="0" smtClean="0"/>
              <a:t>презирать</a:t>
            </a:r>
            <a:endParaRPr lang="ru-RU" dirty="0"/>
          </a:p>
          <a:p>
            <a:r>
              <a:rPr lang="ru-RU" b="1" dirty="0"/>
              <a:t>Суффиксы прилагательных и причастий -</a:t>
            </a:r>
            <a:r>
              <a:rPr lang="ru-RU" b="1" dirty="0" err="1"/>
              <a:t>айш</a:t>
            </a:r>
            <a:r>
              <a:rPr lang="ru-RU" b="1" dirty="0"/>
              <a:t>-, -</a:t>
            </a:r>
            <a:r>
              <a:rPr lang="ru-RU" b="1" dirty="0" err="1"/>
              <a:t>ейш</a:t>
            </a:r>
            <a:r>
              <a:rPr lang="ru-RU" b="1" dirty="0"/>
              <a:t>-, -</a:t>
            </a:r>
            <a:r>
              <a:rPr lang="ru-RU" b="1" dirty="0" err="1"/>
              <a:t>ущ</a:t>
            </a:r>
            <a:r>
              <a:rPr lang="ru-RU" b="1" dirty="0"/>
              <a:t>-, -</a:t>
            </a:r>
            <a:r>
              <a:rPr lang="ru-RU" b="1" dirty="0" err="1"/>
              <a:t>ющ</a:t>
            </a:r>
            <a:r>
              <a:rPr lang="ru-RU" b="1" dirty="0"/>
              <a:t>-, -</a:t>
            </a:r>
            <a:r>
              <a:rPr lang="ru-RU" b="1" dirty="0" err="1"/>
              <a:t>ащ</a:t>
            </a:r>
            <a:r>
              <a:rPr lang="ru-RU" b="1" dirty="0"/>
              <a:t>-, -</a:t>
            </a:r>
            <a:r>
              <a:rPr lang="ru-RU" b="1" dirty="0" err="1"/>
              <a:t>ящ</a:t>
            </a:r>
            <a:r>
              <a:rPr lang="ru-RU" b="1" dirty="0"/>
              <a:t>-, -им-, -ом-, -</a:t>
            </a:r>
            <a:r>
              <a:rPr lang="ru-RU" b="1" dirty="0" err="1"/>
              <a:t>енн</a:t>
            </a:r>
            <a:r>
              <a:rPr lang="ru-RU" b="1" dirty="0"/>
              <a:t>-, -</a:t>
            </a:r>
            <a:r>
              <a:rPr lang="ru-RU" b="1" dirty="0" err="1"/>
              <a:t>есн</a:t>
            </a:r>
            <a:r>
              <a:rPr lang="ru-RU" b="1" dirty="0"/>
              <a:t>-: </a:t>
            </a:r>
            <a:r>
              <a:rPr lang="ru-RU" dirty="0"/>
              <a:t>добрейший, ведущий, грядущий, знающий, кричащий, </a:t>
            </a:r>
            <a:r>
              <a:rPr lang="ru-RU" dirty="0" smtClean="0"/>
              <a:t>разящий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0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Словообразовательные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415051"/>
            <a:ext cx="6203032" cy="4525963"/>
          </a:xfrm>
        </p:spPr>
        <p:txBody>
          <a:bodyPr>
            <a:normAutofit/>
          </a:bodyPr>
          <a:lstStyle/>
          <a:p>
            <a:r>
              <a:rPr lang="ru-RU" b="1" dirty="0"/>
              <a:t>Суффиксы существительных -</a:t>
            </a:r>
            <a:r>
              <a:rPr lang="ru-RU" b="1" dirty="0" err="1"/>
              <a:t>стви</a:t>
            </a:r>
            <a:r>
              <a:rPr lang="ru-RU" b="1" dirty="0"/>
              <a:t>(е), -</a:t>
            </a:r>
            <a:r>
              <a:rPr lang="ru-RU" b="1" dirty="0" err="1"/>
              <a:t>енств</a:t>
            </a:r>
            <a:r>
              <a:rPr lang="ru-RU" b="1" dirty="0"/>
              <a:t>-, -</a:t>
            </a:r>
            <a:r>
              <a:rPr lang="ru-RU" b="1" dirty="0" err="1"/>
              <a:t>ени</a:t>
            </a:r>
            <a:r>
              <a:rPr lang="ru-RU" b="1" dirty="0"/>
              <a:t>-, -</a:t>
            </a:r>
            <a:r>
              <a:rPr lang="ru-RU" b="1" dirty="0" err="1"/>
              <a:t>ани</a:t>
            </a:r>
            <a:r>
              <a:rPr lang="ru-RU" b="1" dirty="0"/>
              <a:t>-, -</a:t>
            </a:r>
            <a:r>
              <a:rPr lang="ru-RU" b="1" dirty="0" err="1"/>
              <a:t>знь</a:t>
            </a:r>
            <a:r>
              <a:rPr lang="ru-RU" b="1" dirty="0"/>
              <a:t>-, -</a:t>
            </a:r>
            <a:r>
              <a:rPr lang="ru-RU" b="1" dirty="0" err="1"/>
              <a:t>изн</a:t>
            </a:r>
            <a:r>
              <a:rPr lang="ru-RU" b="1" dirty="0"/>
              <a:t>-, -ни(е), -</a:t>
            </a:r>
            <a:r>
              <a:rPr lang="ru-RU" b="1" dirty="0" err="1"/>
              <a:t>тель</a:t>
            </a:r>
            <a:r>
              <a:rPr lang="ru-RU" b="1" dirty="0"/>
              <a:t>-, -</a:t>
            </a:r>
            <a:r>
              <a:rPr lang="ru-RU" b="1" dirty="0" err="1"/>
              <a:t>тв</a:t>
            </a:r>
            <a:r>
              <a:rPr lang="ru-RU" b="1" dirty="0"/>
              <a:t>(а), -ч(</a:t>
            </a:r>
            <a:r>
              <a:rPr lang="ru-RU" b="1" dirty="0" err="1"/>
              <a:t>ий</a:t>
            </a:r>
            <a:r>
              <a:rPr lang="ru-RU" b="1" dirty="0"/>
              <a:t>), -</a:t>
            </a:r>
            <a:r>
              <a:rPr lang="ru-RU" b="1" dirty="0" err="1"/>
              <a:t>ын</a:t>
            </a:r>
            <a:r>
              <a:rPr lang="ru-RU" b="1" dirty="0"/>
              <a:t>(я): </a:t>
            </a:r>
            <a:r>
              <a:rPr lang="ru-RU" dirty="0"/>
              <a:t>пришествие, благоденствие, бедствие, главенство, </a:t>
            </a:r>
            <a:r>
              <a:rPr lang="ru-RU" dirty="0" smtClean="0"/>
              <a:t>единение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 ИГРА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346" y="1417638"/>
            <a:ext cx="4145453" cy="2229817"/>
          </a:xfrm>
          <a:prstGeom prst="rect">
            <a:avLst/>
          </a:prstGeom>
        </p:spPr>
      </p:pic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35496" y="1417638"/>
            <a:ext cx="2880320" cy="445963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ФЛОТ</a:t>
            </a:r>
          </a:p>
          <a:p>
            <a:pPr algn="ctr"/>
            <a:r>
              <a:rPr lang="ru-RU" sz="2400" dirty="0" smtClean="0"/>
              <a:t>МИЛОСЕРДИЕ</a:t>
            </a:r>
          </a:p>
          <a:p>
            <a:pPr algn="ctr"/>
            <a:r>
              <a:rPr lang="ru-RU" sz="2400" dirty="0" smtClean="0"/>
              <a:t>ПОЭМА</a:t>
            </a:r>
          </a:p>
          <a:p>
            <a:pPr algn="ctr"/>
            <a:r>
              <a:rPr lang="ru-RU" sz="2400" dirty="0" smtClean="0"/>
              <a:t>ЛАДЬЯ</a:t>
            </a:r>
          </a:p>
          <a:p>
            <a:pPr algn="ctr"/>
            <a:r>
              <a:rPr lang="ru-RU" sz="2400" dirty="0" smtClean="0"/>
              <a:t>КАРАУЛ</a:t>
            </a:r>
          </a:p>
          <a:p>
            <a:pPr algn="ctr"/>
            <a:r>
              <a:rPr lang="ru-RU" sz="2400" dirty="0" smtClean="0"/>
              <a:t>РАБОТА</a:t>
            </a:r>
          </a:p>
          <a:p>
            <a:pPr algn="ctr"/>
            <a:r>
              <a:rPr lang="ru-RU" sz="2400" dirty="0" smtClean="0"/>
              <a:t>МОЩЬ</a:t>
            </a:r>
          </a:p>
          <a:p>
            <a:pPr algn="ctr"/>
            <a:r>
              <a:rPr lang="ru-RU" sz="2400" dirty="0" smtClean="0"/>
              <a:t>ДИЕТА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41345" y="4005064"/>
            <a:ext cx="4145453" cy="2227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94263" y="1417638"/>
            <a:ext cx="303961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МИЛОСЕРДИЕ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ЛАДЬЯ</a:t>
            </a:r>
          </a:p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РАБОТА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МОЩЬ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5485" y="4307612"/>
            <a:ext cx="30283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ФЛОТ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ПОЭМА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КАРАУЛ</a:t>
            </a:r>
          </a:p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ДИЕТА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15816" y="1988840"/>
            <a:ext cx="1584176" cy="10081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307612"/>
            <a:ext cx="184724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944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089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</a:t>
            </a:r>
            <a:r>
              <a:rPr lang="en-US" dirty="0" smtClean="0"/>
              <a:t>.</a:t>
            </a:r>
            <a:r>
              <a:rPr lang="ru-RU" dirty="0" smtClean="0"/>
              <a:t>С</a:t>
            </a:r>
            <a:r>
              <a:rPr lang="en-US" dirty="0" smtClean="0"/>
              <a:t>. </a:t>
            </a:r>
            <a:r>
              <a:rPr lang="ru-RU" dirty="0" smtClean="0"/>
              <a:t>ПУШКИН И СТАРОСЛАВЯНИЗМЫ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109" y="1417638"/>
            <a:ext cx="6275040" cy="470852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тарославянизмы </a:t>
            </a:r>
            <a:r>
              <a:rPr lang="ru-RU" dirty="0"/>
              <a:t>получили большую популярность в XIX веке благодаря А.С. Пушкину, который искусно ввел многие старославянизмы в художественную речь, особенно поэтическую.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smtClean="0"/>
              <a:t>1</a:t>
            </a:r>
            <a:r>
              <a:rPr lang="ru-RU" dirty="0"/>
              <a:t>. Вокруг лилейного чела ты косу дважды обвила...</a:t>
            </a:r>
          </a:p>
          <a:p>
            <a:pPr marL="0" indent="0">
              <a:buNone/>
            </a:pPr>
            <a:r>
              <a:rPr lang="ru-RU" dirty="0"/>
              <a:t>2. Ланиты жизни лишены, свинцовой бледностью покрыты</a:t>
            </a:r>
            <a:r>
              <a:rPr lang="ru-RU" dirty="0" smtClean="0"/>
              <a:t>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93" t="5083" r="8438" b="8742"/>
          <a:stretch/>
        </p:blipFill>
        <p:spPr>
          <a:xfrm>
            <a:off x="-9946" y="116632"/>
            <a:ext cx="2618055" cy="35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471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Century Gothic</vt:lpstr>
      <vt:lpstr>Тема Office</vt:lpstr>
      <vt:lpstr>СТАРОСЛАВЯНИЗМЫ В РУССКОМ ЯЗЫКЕ</vt:lpstr>
      <vt:lpstr>ВВЕДЕНИЕ</vt:lpstr>
      <vt:lpstr>Презентация PowerPoint</vt:lpstr>
      <vt:lpstr>ИСТОРИЯ</vt:lpstr>
      <vt:lpstr>Фонетические признаки</vt:lpstr>
      <vt:lpstr>Словообразовательные признки</vt:lpstr>
      <vt:lpstr>Словообразовательные признаки</vt:lpstr>
      <vt:lpstr>МИНИ ИГРА</vt:lpstr>
      <vt:lpstr>А.С. ПУШКИН И СТАРОСЛАВЯНИЗМЫ</vt:lpstr>
      <vt:lpstr>А.С. ПУШКИН И СТАРОСЛАВЯНИЗМЫ</vt:lpstr>
      <vt:lpstr>Благоприятное влияние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9</cp:revision>
  <dcterms:created xsi:type="dcterms:W3CDTF">2018-08-03T19:00:02Z</dcterms:created>
  <dcterms:modified xsi:type="dcterms:W3CDTF">2019-09-13T09:05:35Z</dcterms:modified>
</cp:coreProperties>
</file>