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3" r:id="rId3"/>
    <p:sldId id="256" r:id="rId4"/>
    <p:sldId id="257" r:id="rId5"/>
    <p:sldId id="259" r:id="rId6"/>
    <p:sldId id="286" r:id="rId7"/>
    <p:sldId id="268" r:id="rId8"/>
    <p:sldId id="291" r:id="rId9"/>
    <p:sldId id="292" r:id="rId10"/>
    <p:sldId id="293" r:id="rId11"/>
    <p:sldId id="294" r:id="rId12"/>
    <p:sldId id="287" r:id="rId13"/>
    <p:sldId id="288" r:id="rId14"/>
    <p:sldId id="289" r:id="rId15"/>
    <p:sldId id="290" r:id="rId16"/>
    <p:sldId id="282" r:id="rId17"/>
    <p:sldId id="26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3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4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70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31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083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23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37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8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81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7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51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093CC-1070-4DAE-AE69-F39AD78DE43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FF31-B561-4341-9DB0-A25D55D7F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0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cloud.mail.ru/public/2Tyv/53tW7KvPL" TargetMode="External"/><Relationship Id="rId3" Type="http://schemas.openxmlformats.org/officeDocument/2006/relationships/hyperlink" Target="https://www.youtube.com/watch?v=pncKpW271wA" TargetMode="External"/><Relationship Id="rId7" Type="http://schemas.openxmlformats.org/officeDocument/2006/relationships/hyperlink" Target="https://www.logaster.ru/blog/vector-and-raster-graphics/" TargetMode="External"/><Relationship Id="rId2" Type="http://schemas.openxmlformats.org/officeDocument/2006/relationships/hyperlink" Target="https://www.youtube.com/watch?v=hJAnJXI-h_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fourok.ru/prezentaciya_po_informatike_na_temu_vidy_grafiki_10_klass-292428.htm" TargetMode="External"/><Relationship Id="rId5" Type="http://schemas.openxmlformats.org/officeDocument/2006/relationships/hyperlink" Target="https://videouroki.net/razrabotki/proekt-vektornaya-i-rastrovaya-grafika.html" TargetMode="External"/><Relationship Id="rId4" Type="http://schemas.openxmlformats.org/officeDocument/2006/relationships/hyperlink" Target="https://resh.edu.ru/subject/lesson/5348/start/15186/" TargetMode="External"/><Relationship Id="rId9" Type="http://schemas.openxmlformats.org/officeDocument/2006/relationships/hyperlink" Target="https://www.youtube.com/watch?v=OipYFGAKpX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Что если я скажу, что мир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не </a:t>
            </a:r>
            <a:r>
              <a:rPr lang="ru-RU" sz="4000" dirty="0"/>
              <a:t>настоящий,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а </a:t>
            </a:r>
            <a:r>
              <a:rPr lang="ru-RU" sz="4000" dirty="0"/>
              <a:t>хорошо </a:t>
            </a:r>
            <a:r>
              <a:rPr lang="ru-RU" sz="4000" dirty="0" smtClean="0"/>
              <a:t>проработанная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компьютерная </a:t>
            </a:r>
            <a:r>
              <a:rPr lang="ru-RU" sz="4000" dirty="0">
                <a:solidFill>
                  <a:srgbClr val="FF0000"/>
                </a:solidFill>
                <a:latin typeface="Arial Black" pitchFamily="34" charset="0"/>
              </a:rPr>
              <a:t>графика</a:t>
            </a:r>
            <a:r>
              <a:rPr lang="ru-RU" sz="4000" dirty="0" smtClean="0"/>
              <a:t>,</a:t>
            </a:r>
          </a:p>
          <a:p>
            <a:pPr marL="0" indent="0" algn="ctr">
              <a:buNone/>
            </a:pPr>
            <a:r>
              <a:rPr lang="ru-RU" sz="4000" dirty="0" smtClean="0"/>
              <a:t> </a:t>
            </a:r>
            <a:r>
              <a:rPr lang="ru-RU" sz="4000" dirty="0"/>
              <a:t>помещенная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 </a:t>
            </a:r>
            <a:r>
              <a:rPr lang="ru-RU" sz="4000" dirty="0"/>
              <a:t>виртуальную реальность?</a:t>
            </a:r>
          </a:p>
        </p:txBody>
      </p:sp>
    </p:spTree>
    <p:extLst>
      <p:ext uri="{BB962C8B-B14F-4D97-AF65-F5344CB8AC3E}">
        <p14:creationId xmlns:p14="http://schemas.microsoft.com/office/powerpoint/2010/main" val="202917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87424"/>
            <a:ext cx="8229600" cy="1600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hlink"/>
                </a:solidFill>
              </a:rPr>
              <a:t>Характеристика векторной графики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ru-RU" altLang="ru-RU" sz="2800" smtClean="0"/>
              <a:t>Элементарный объект – геометрические примитивы</a:t>
            </a:r>
          </a:p>
          <a:p>
            <a:r>
              <a:rPr lang="ru-RU" altLang="ru-RU" sz="2800" smtClean="0"/>
              <a:t> Изображение – совокупность объектов</a:t>
            </a:r>
          </a:p>
          <a:p>
            <a:r>
              <a:rPr lang="ru-RU" altLang="ru-RU" sz="2800" smtClean="0"/>
              <a:t>Распечатка на принтере – иногда не печатается или выглядят не так</a:t>
            </a:r>
          </a:p>
          <a:p>
            <a:r>
              <a:rPr lang="ru-RU" altLang="ru-RU" sz="2800" smtClean="0"/>
              <a:t>Объем памяти – относительно небольшой</a:t>
            </a:r>
          </a:p>
          <a:p>
            <a:r>
              <a:rPr lang="ru-RU" altLang="ru-RU" sz="2800" smtClean="0"/>
              <a:t>Масштабирование – да</a:t>
            </a:r>
          </a:p>
          <a:p>
            <a:r>
              <a:rPr lang="ru-RU" altLang="ru-RU" sz="2800" smtClean="0"/>
              <a:t>Группировка –да</a:t>
            </a:r>
          </a:p>
          <a:p>
            <a:r>
              <a:rPr lang="ru-RU" altLang="ru-RU" sz="2800" smtClean="0"/>
              <a:t>Форматы –</a:t>
            </a:r>
            <a:r>
              <a:rPr lang="en-US" altLang="ru-RU" sz="2800" smtClean="0"/>
              <a:t>WMF </a:t>
            </a:r>
            <a:r>
              <a:rPr lang="ru-RU" altLang="ru-RU" sz="2800" smtClean="0"/>
              <a:t>и др.</a:t>
            </a:r>
            <a:endParaRPr lang="en-US" altLang="ru-RU" sz="2800" smtClean="0"/>
          </a:p>
          <a:p>
            <a:r>
              <a:rPr lang="ru-RU" altLang="ru-RU" sz="2800" smtClean="0"/>
              <a:t>Применение – рисование</a:t>
            </a:r>
          </a:p>
        </p:txBody>
      </p:sp>
    </p:spTree>
    <p:extLst>
      <p:ext uri="{BB962C8B-B14F-4D97-AF65-F5344CB8AC3E}">
        <p14:creationId xmlns:p14="http://schemas.microsoft.com/office/powerpoint/2010/main" val="316260401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smtClean="0">
                <a:solidFill>
                  <a:schemeClr val="hlink"/>
                </a:solidFill>
              </a:rPr>
              <a:t>Сравнительная характеристика растровой и векторной графики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8013" cy="4938712"/>
        </p:xfrm>
        <a:graphic>
          <a:graphicData uri="http://schemas.openxmlformats.org/drawingml/2006/table">
            <a:tbl>
              <a:tblPr/>
              <a:tblGrid>
                <a:gridCol w="310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0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06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3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Характеристики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Растровая графика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Векторная графика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Элементарный объект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пиксель (точка)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геометрические фигуры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Изображение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точек (матрица)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совокупность объектов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Распечатка на принтере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легко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иногда не печатаются или выглядят не так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памяти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очень большой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относительно небольшой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06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Масштабирование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нежелательно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320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Группировка 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разгруппировка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нет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</a:t>
                      </a: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Форматы</a:t>
                      </a:r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BMP, GIF, JPG, JPEG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WMF, EPS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25380"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Применение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5713" marB="4571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обработка изображений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рисование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717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2880320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Вывод: </a:t>
            </a:r>
            <a:r>
              <a:rPr lang="ru-RU" sz="3600" dirty="0"/>
              <a:t>Векторная и растровая графика. Что выбрать</a:t>
            </a:r>
            <a:r>
              <a:rPr lang="ru-RU" sz="3600" dirty="0" smtClean="0"/>
              <a:t>?</a:t>
            </a:r>
            <a:br>
              <a:rPr lang="ru-RU" sz="3600" dirty="0" smtClean="0"/>
            </a:br>
            <a:r>
              <a:rPr lang="ru-RU" sz="3600" dirty="0" smtClean="0"/>
              <a:t>Необходимо выбирать в зависимости</a:t>
            </a:r>
            <a:br>
              <a:rPr lang="ru-RU" sz="3600" dirty="0" smtClean="0"/>
            </a:br>
            <a:r>
              <a:rPr lang="ru-RU" sz="3600" dirty="0" smtClean="0"/>
              <a:t> от применения.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554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rast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31" y="918991"/>
            <a:ext cx="7867650" cy="3105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4005064"/>
            <a:ext cx="83884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/>
              <a:t>Плюсы</a:t>
            </a:r>
            <a:r>
              <a:rPr lang="ru-RU" sz="2000" dirty="0"/>
              <a:t>: очень четко и тонко передает изменение-перетекание цветов, оттенки, тени.</a:t>
            </a:r>
            <a:br>
              <a:rPr lang="ru-RU" sz="2000" dirty="0"/>
            </a:br>
            <a:r>
              <a:rPr lang="ru-RU" sz="2000" i="1" dirty="0"/>
              <a:t>Минусы</a:t>
            </a:r>
            <a:r>
              <a:rPr lang="ru-RU" sz="2000" dirty="0"/>
              <a:t>: потеря качества при увеличении: картинка рассыпается в цветные квадратики – пиксели; в большом разрешении занимает очень много места.</a:t>
            </a:r>
            <a:br>
              <a:rPr lang="ru-RU" sz="2000" dirty="0"/>
            </a:br>
            <a:r>
              <a:rPr lang="ru-RU" sz="2000" i="1" dirty="0"/>
              <a:t>Сфера применения</a:t>
            </a:r>
            <a:r>
              <a:rPr lang="ru-RU" sz="2000" dirty="0"/>
              <a:t>: обработка фотографий, создание макетов сайтов, создание графических объектов с большой цветовой гаммой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ru-RU" dirty="0" smtClean="0"/>
              <a:t>Растровая графика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57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Векторная графика</a:t>
            </a:r>
            <a:endParaRPr lang="ru-RU" dirty="0"/>
          </a:p>
        </p:txBody>
      </p:sp>
      <p:pic>
        <p:nvPicPr>
          <p:cNvPr id="4" name="Объект 3" descr="vecto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867650" cy="3105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95536" y="4437112"/>
            <a:ext cx="84249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Плюсы</a:t>
            </a:r>
            <a:r>
              <a:rPr lang="ru-RU" sz="2000" dirty="0"/>
              <a:t>: легко масштабировать — изображение не теряет качество даже при очень большом увеличении.</a:t>
            </a:r>
            <a:br>
              <a:rPr lang="ru-RU" sz="2000" dirty="0"/>
            </a:br>
            <a:r>
              <a:rPr lang="ru-RU" sz="2000" i="1" dirty="0"/>
              <a:t>Минусы</a:t>
            </a:r>
            <a:r>
              <a:rPr lang="ru-RU" sz="2000" dirty="0"/>
              <a:t>: невозможно передать плавные цветовые переходы, как в растре.</a:t>
            </a:r>
            <a:br>
              <a:rPr lang="ru-RU" sz="2000" dirty="0"/>
            </a:br>
            <a:r>
              <a:rPr lang="ru-RU" sz="2000" i="1" dirty="0"/>
              <a:t>Сфера применения</a:t>
            </a:r>
            <a:r>
              <a:rPr lang="ru-RU" sz="2000" dirty="0"/>
              <a:t>: полиграфия, дизайн листовок, буклетов, рекламных материалов, визиток, логотипов и пр.</a:t>
            </a:r>
          </a:p>
        </p:txBody>
      </p:sp>
    </p:spTree>
    <p:extLst>
      <p:ext uri="{BB962C8B-B14F-4D97-AF65-F5344CB8AC3E}">
        <p14:creationId xmlns:p14="http://schemas.microsoft.com/office/powerpoint/2010/main" val="347502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79"/>
            <a:ext cx="9084071" cy="512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485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Picture 4" descr="E:\фгос\смайлик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564904"/>
            <a:ext cx="1306545" cy="985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98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www.youtube.com/watch?v=hJAnJXI-h_Y</a:t>
            </a:r>
            <a:endParaRPr lang="ru-RU" sz="1200" dirty="0" smtClean="0"/>
          </a:p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www.youtube.com/watch?v=pncKpW271wA</a:t>
            </a:r>
            <a:endParaRPr lang="ru-RU" sz="1200" dirty="0" smtClean="0"/>
          </a:p>
          <a:p>
            <a:r>
              <a:rPr lang="en-US" sz="1200" dirty="0">
                <a:hlinkClick r:id="rId4"/>
              </a:rPr>
              <a:t>https://resh.edu.ru/subject/lesson/5348/start/15186</a:t>
            </a:r>
            <a:r>
              <a:rPr lang="en-US" sz="1200" dirty="0" smtClean="0">
                <a:hlinkClick r:id="rId4"/>
              </a:rPr>
              <a:t>/</a:t>
            </a:r>
            <a:endParaRPr lang="ru-RU" sz="1200" dirty="0" smtClean="0"/>
          </a:p>
          <a:p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videouroki.net/razrabotki/proekt-vektornaya-i-rastrovaya-grafika.html</a:t>
            </a:r>
            <a:endParaRPr lang="ru-RU" sz="1200" dirty="0" smtClean="0"/>
          </a:p>
          <a:p>
            <a:r>
              <a:rPr lang="en-US" sz="1200" dirty="0">
                <a:hlinkClick r:id="rId6"/>
              </a:rPr>
              <a:t>https://</a:t>
            </a:r>
            <a:r>
              <a:rPr lang="en-US" sz="1200" dirty="0" smtClean="0">
                <a:hlinkClick r:id="rId6"/>
              </a:rPr>
              <a:t>infourok.ru/prezentaciya_po_informatike_na_temu_vidy_grafiki_10_klass-292428.htm</a:t>
            </a:r>
            <a:endParaRPr lang="ru-RU" sz="1200" dirty="0" smtClean="0"/>
          </a:p>
          <a:p>
            <a:r>
              <a:rPr lang="en-US" sz="1200" dirty="0"/>
              <a:t>https://yandex.ru/video/preview/?text=</a:t>
            </a:r>
            <a:r>
              <a:rPr lang="ru-RU" sz="1200" dirty="0" err="1"/>
              <a:t>что+лучше+растровое+или+векторное+изображение</a:t>
            </a:r>
            <a:r>
              <a:rPr lang="ru-RU" sz="1200" dirty="0"/>
              <a:t>&amp;</a:t>
            </a:r>
            <a:r>
              <a:rPr lang="en-US" sz="1200" dirty="0" smtClean="0"/>
              <a:t>path=</a:t>
            </a:r>
            <a:r>
              <a:rPr lang="en-US" sz="1200" dirty="0" err="1" smtClean="0"/>
              <a:t>wizard&amp;parent-reqid</a:t>
            </a:r>
            <a:r>
              <a:rPr lang="en-US" sz="1200" dirty="0" smtClean="0"/>
              <a:t>=1621155040988150-690209705930408610300229-prestable-app-host-sas-web-yp-189&amp;wiz_type=</a:t>
            </a:r>
            <a:r>
              <a:rPr lang="en-US" sz="1200" dirty="0" err="1" smtClean="0"/>
              <a:t>vital&amp;filmId</a:t>
            </a:r>
            <a:r>
              <a:rPr lang="en-US" sz="1200" dirty="0" smtClean="0"/>
              <a:t>=4113219874313700380&amp;url=http%3A%2F%2Fwww.youtube.com%2Fwatch%3Fv%3DDnsQSFZWccE</a:t>
            </a:r>
            <a:endParaRPr lang="ru-RU" sz="1200" dirty="0" smtClean="0"/>
          </a:p>
          <a:p>
            <a:r>
              <a:rPr lang="en-US" sz="1200" dirty="0">
                <a:hlinkClick r:id="rId7"/>
              </a:rPr>
              <a:t>https://www.logaster.ru/blog/vector-and-raster-graphics</a:t>
            </a:r>
            <a:r>
              <a:rPr lang="en-US" sz="1200" dirty="0" smtClean="0">
                <a:hlinkClick r:id="rId7"/>
              </a:rPr>
              <a:t>/</a:t>
            </a:r>
            <a:endParaRPr lang="ru-RU" sz="1200" dirty="0" smtClean="0"/>
          </a:p>
          <a:p>
            <a:r>
              <a:rPr lang="en-US" sz="1200" dirty="0">
                <a:hlinkClick r:id="rId8"/>
              </a:rPr>
              <a:t>https://</a:t>
            </a:r>
            <a:r>
              <a:rPr lang="en-US" sz="1200" dirty="0" smtClean="0">
                <a:hlinkClick r:id="rId8"/>
              </a:rPr>
              <a:t>cloud.mail.ru/public/2Tyv/53tW7KvPL</a:t>
            </a:r>
            <a:endParaRPr lang="ru-RU" sz="1200" dirty="0" smtClean="0"/>
          </a:p>
          <a:p>
            <a:r>
              <a:rPr lang="en-US" sz="1200" dirty="0">
                <a:hlinkClick r:id="rId9"/>
              </a:rPr>
              <a:t>https://</a:t>
            </a:r>
            <a:r>
              <a:rPr lang="en-US" sz="1200" dirty="0" smtClean="0">
                <a:hlinkClick r:id="rId9"/>
              </a:rPr>
              <a:t>www.youtube.com/watch?v=OipYFGAKpXI</a:t>
            </a:r>
            <a:endParaRPr lang="ru-RU" sz="1200" smtClean="0"/>
          </a:p>
          <a:p>
            <a:pPr marL="0" indent="0">
              <a:buNone/>
            </a:pPr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2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Тогда </a:t>
            </a:r>
            <a:r>
              <a:rPr lang="ru-RU" dirty="0"/>
              <a:t>создатель этого мира по праву может </a:t>
            </a:r>
            <a:r>
              <a:rPr lang="ru-RU" dirty="0" smtClean="0"/>
              <a:t>считать себя великим</a:t>
            </a:r>
            <a:r>
              <a:rPr lang="ru-RU" dirty="0"/>
              <a:t>. Звучит как сюжет фантастического фильма? Дайте CG десяток лет, и фантазии превратятся в пугающую реальность. Однако, уже сейчас освоив компьютерную графику вы сможете использовать ее для веб-дизайна, 3D-игр, 3D-печати, анимации, виртуальной реальности, архитектурной визуализации, эффектов для кино и многого </a:t>
            </a:r>
            <a:r>
              <a:rPr lang="ru-RU" dirty="0" smtClean="0"/>
              <a:t>другого.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8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smtClean="0"/>
              <a:t>Тема проекта: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374441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Растр или Вектор. Что выбрать?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61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/>
              <a:t>сформировать </a:t>
            </a:r>
            <a:r>
              <a:rPr lang="ru-RU" sz="6000" b="1" dirty="0"/>
              <a:t>представление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о </a:t>
            </a:r>
            <a:r>
              <a:rPr lang="ru-RU" sz="6000" b="1" dirty="0"/>
              <a:t>графической информации</a:t>
            </a:r>
            <a:r>
              <a:rPr lang="ru-RU" sz="6000" dirty="0"/>
              <a:t> 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65896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6000" dirty="0" smtClean="0"/>
              <a:t>провести </a:t>
            </a:r>
            <a:r>
              <a:rPr lang="ru-RU" sz="6000" dirty="0"/>
              <a:t>сравнение между растровым и векторным </a:t>
            </a:r>
            <a:r>
              <a:rPr lang="ru-RU" sz="6000" dirty="0" smtClean="0"/>
              <a:t>изображениями;</a:t>
            </a:r>
            <a:endParaRPr lang="ru-RU" sz="6000" dirty="0"/>
          </a:p>
          <a:p>
            <a:r>
              <a:rPr lang="ru-RU" sz="6000" dirty="0" smtClean="0"/>
              <a:t>занести </a:t>
            </a:r>
            <a:r>
              <a:rPr lang="ru-RU" sz="6000" dirty="0"/>
              <a:t>данные в сводную </a:t>
            </a:r>
            <a:r>
              <a:rPr lang="ru-RU" sz="6000" dirty="0" smtClean="0"/>
              <a:t>таблицу;</a:t>
            </a:r>
            <a:endParaRPr lang="ru-RU" sz="6000" dirty="0"/>
          </a:p>
          <a:p>
            <a:r>
              <a:rPr lang="ru-RU" sz="6000" dirty="0" smtClean="0"/>
              <a:t>структурировать </a:t>
            </a:r>
            <a:r>
              <a:rPr lang="ru-RU" sz="6000" dirty="0"/>
              <a:t>знания о </a:t>
            </a:r>
            <a:r>
              <a:rPr lang="ru-RU" sz="6000" dirty="0" smtClean="0"/>
              <a:t>компьютерной графики.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93864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6000" dirty="0" smtClean="0"/>
              <a:t>Растр </a:t>
            </a:r>
            <a:r>
              <a:rPr lang="ru-RU" sz="6000" dirty="0"/>
              <a:t>или </a:t>
            </a:r>
            <a:r>
              <a:rPr lang="ru-RU" sz="6000" dirty="0" smtClean="0"/>
              <a:t>вектор,</a:t>
            </a:r>
          </a:p>
          <a:p>
            <a:pPr marL="0" indent="0" algn="ctr">
              <a:buNone/>
            </a:pPr>
            <a:r>
              <a:rPr lang="ru-RU" sz="6000" dirty="0" smtClean="0"/>
              <a:t>что выбрать?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6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/>
              <a:t>Предположим, что </a:t>
            </a:r>
            <a:r>
              <a:rPr lang="ru-RU" dirty="0">
                <a:solidFill>
                  <a:srgbClr val="FF0000"/>
                </a:solidFill>
              </a:rPr>
              <a:t>растровая</a:t>
            </a:r>
            <a:r>
              <a:rPr lang="ru-RU" dirty="0"/>
              <a:t> графика </a:t>
            </a:r>
            <a:r>
              <a:rPr lang="ru-RU" dirty="0" smtClean="0"/>
              <a:t>лучше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/>
              <a:t>Предположим, что </a:t>
            </a:r>
            <a:r>
              <a:rPr lang="ru-RU" dirty="0" smtClean="0">
                <a:solidFill>
                  <a:srgbClr val="FF0000"/>
                </a:solidFill>
              </a:rPr>
              <a:t>векторная</a:t>
            </a:r>
            <a:r>
              <a:rPr lang="ru-RU" dirty="0" smtClean="0"/>
              <a:t> </a:t>
            </a:r>
            <a:r>
              <a:rPr lang="ru-RU" dirty="0"/>
              <a:t>графика лучше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8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hlink"/>
                </a:solidFill>
              </a:rPr>
              <a:t>Сравнительная характеристика растровой и векторной графики</a:t>
            </a:r>
          </a:p>
        </p:txBody>
      </p:sp>
      <p:graphicFrame>
        <p:nvGraphicFramePr>
          <p:cNvPr id="18483" name="Group 51"/>
          <p:cNvGraphicFramePr>
            <a:graphicFrameLocks noGrp="1"/>
          </p:cNvGraphicFramePr>
          <p:nvPr>
            <p:ph idx="1"/>
          </p:nvPr>
        </p:nvGraphicFramePr>
        <p:xfrm>
          <a:off x="457200" y="1557338"/>
          <a:ext cx="8228013" cy="5065712"/>
        </p:xfrm>
        <a:graphic>
          <a:graphicData uri="http://schemas.openxmlformats.org/drawingml/2006/table">
            <a:tbl>
              <a:tblPr/>
              <a:tblGrid>
                <a:gridCol w="3106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606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06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334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Характеристики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Растровая графика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Векторная графика</a:t>
                      </a: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617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Элементарный объект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9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Изображение(совокупность точек, объектов)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Распечатка на принтере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памяти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Масштабирование (увеличение)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20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Группировка и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разгруппировка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Форматы</a:t>
                      </a:r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255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Применение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marT="45726" marB="4572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6238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387424"/>
            <a:ext cx="8229600" cy="160020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hlink"/>
                </a:solidFill>
              </a:rPr>
              <a:t>Характеристика растровой графики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r>
              <a:rPr lang="ru-RU" altLang="ru-RU" sz="3200" dirty="0" smtClean="0"/>
              <a:t>Элементарный объект – пиксель (точка)</a:t>
            </a:r>
          </a:p>
          <a:p>
            <a:r>
              <a:rPr lang="ru-RU" altLang="ru-RU" sz="3200" dirty="0" smtClean="0"/>
              <a:t> Изображение – совокупность точек (матрица)</a:t>
            </a:r>
          </a:p>
          <a:p>
            <a:r>
              <a:rPr lang="ru-RU" altLang="ru-RU" sz="3200" dirty="0" smtClean="0"/>
              <a:t>Распечатка на принтере – легко</a:t>
            </a:r>
          </a:p>
          <a:p>
            <a:r>
              <a:rPr lang="ru-RU" altLang="ru-RU" sz="3200" dirty="0" smtClean="0"/>
              <a:t>Объем памяти – очень большой</a:t>
            </a:r>
          </a:p>
          <a:p>
            <a:r>
              <a:rPr lang="ru-RU" altLang="ru-RU" sz="3200" dirty="0" smtClean="0"/>
              <a:t>Масштабирование – нежелательно</a:t>
            </a:r>
          </a:p>
          <a:p>
            <a:r>
              <a:rPr lang="ru-RU" altLang="ru-RU" sz="3200" dirty="0" smtClean="0"/>
              <a:t>Группировка – нет</a:t>
            </a:r>
          </a:p>
          <a:p>
            <a:r>
              <a:rPr lang="ru-RU" altLang="ru-RU" sz="3200" dirty="0" smtClean="0"/>
              <a:t>Форматы – </a:t>
            </a:r>
            <a:r>
              <a:rPr lang="en-US" altLang="ru-RU" sz="3200" dirty="0" smtClean="0"/>
              <a:t>BMP, GIF, JPG </a:t>
            </a:r>
            <a:r>
              <a:rPr lang="ru-RU" altLang="ru-RU" sz="3200" dirty="0" smtClean="0"/>
              <a:t>и т.д.</a:t>
            </a:r>
          </a:p>
          <a:p>
            <a:r>
              <a:rPr lang="ru-RU" altLang="ru-RU" sz="3200" dirty="0" smtClean="0"/>
              <a:t>Применение – обработка изображения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21304785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400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Тема проекта:</vt:lpstr>
      <vt:lpstr>Цель урока:</vt:lpstr>
      <vt:lpstr>Задачи урока:</vt:lpstr>
      <vt:lpstr>Проблема</vt:lpstr>
      <vt:lpstr>Гипотеза</vt:lpstr>
      <vt:lpstr>Сравнительная характеристика растровой и векторной графики</vt:lpstr>
      <vt:lpstr>Характеристика растровой графики</vt:lpstr>
      <vt:lpstr>Характеристика векторной графики</vt:lpstr>
      <vt:lpstr>Сравнительная характеристика растровой и векторной графики</vt:lpstr>
      <vt:lpstr>Вывод: Векторная и растровая графика. Что выбрать? Необходимо выбирать в зависимости  от применения. </vt:lpstr>
      <vt:lpstr>Растровая графика</vt:lpstr>
      <vt:lpstr>Векторная графика</vt:lpstr>
      <vt:lpstr>Презентация PowerPoint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55555</dc:creator>
  <cp:lastModifiedBy>55555</cp:lastModifiedBy>
  <cp:revision>76</cp:revision>
  <dcterms:created xsi:type="dcterms:W3CDTF">2021-01-31T14:36:08Z</dcterms:created>
  <dcterms:modified xsi:type="dcterms:W3CDTF">2021-05-19T12:52:23Z</dcterms:modified>
</cp:coreProperties>
</file>