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3" r:id="rId23"/>
    <p:sldId id="279" r:id="rId24"/>
    <p:sldId id="280" r:id="rId25"/>
    <p:sldId id="281" r:id="rId26"/>
    <p:sldId id="282" r:id="rId27"/>
    <p:sldId id="283" r:id="rId28"/>
    <p:sldId id="284" r:id="rId29"/>
    <p:sldId id="262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8967-1E6E-4C30-9519-42C1FF020400}" type="datetimeFigureOut">
              <a:rPr lang="en-GB" smtClean="0"/>
              <a:t>26/11/2018</a:t>
            </a:fld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raloved.ru/naturalist/redkosti/krasnaya-kniga-chelabinskoy-oblasti" TargetMode="External"/><Relationship Id="rId2" Type="http://schemas.openxmlformats.org/officeDocument/2006/relationships/hyperlink" Target="https://www.kommersant.ru/doc/3507962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igz.ilmeny.ac.ru/RED_BOOK/inde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" y="5687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62200"/>
            <a:ext cx="9144000" cy="1470025"/>
          </a:xfrm>
        </p:spPr>
        <p:txBody>
          <a:bodyPr>
            <a:no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Красная книга </a:t>
            </a:r>
            <a:b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Челябинской области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838200"/>
            <a:ext cx="4038600" cy="5334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Долговский филиал МБОУ «Коелгинская СОШ»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7155" y="4953000"/>
            <a:ext cx="371794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Выполнила: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учащаяся 2 класса Халимова Ульяна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Руководитель: Халимова Н.И.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2018 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19800"/>
            <a:ext cx="8001000" cy="566738"/>
          </a:xfrm>
        </p:spPr>
        <p:txBody>
          <a:bodyPr>
            <a:normAutofit fontScale="90000"/>
          </a:bodyPr>
          <a:lstStyle/>
          <a:p>
            <a:r>
              <a:rPr lang="ru-RU" sz="27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Из насекомых – 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водомерка сфагновая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0600" y="5867400"/>
            <a:ext cx="7620000" cy="8048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 descr="ÐÐ°ÑÑÐ¸Ð½ÐºÐ¸ Ð¿Ð¾ Ð·Ð°Ð¿ÑÐ¾ÑÑ Ð²Ð¾Ð´Ð¾Ð¼ÐµÑÐºÐ° ÑÑÐ°Ð³Ð½Ð¾Ð²Ð°Ñ Ð§ÐµÐ»ÑÐ±Ð¸Ð½ÑÐºÐ°Ñ ÐºÑÐ°ÑÐ½Ð°Ñ ÐºÐ½Ð¸Ð³Ð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5889"/>
          <a:stretch>
            <a:fillRect/>
          </a:stretch>
        </p:blipFill>
        <p:spPr bwMode="auto">
          <a:xfrm>
            <a:off x="838200" y="228600"/>
            <a:ext cx="7245879" cy="54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краснокрыла </a:t>
            </a:r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Келлера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56" name="Picture 12" descr="ÐÐ°ÑÑÐ¸Ð½ÐºÐ¸ Ð¿Ð¾ Ð·Ð°Ð¿ÑÐ¾ÑÑ ÐºÑÐ°ÑÐ½Ð¾ÐºÑÑÐ»Ð° ÐÐµÐ»Ð»ÐµÑÐ°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0" b="21840"/>
          <a:stretch>
            <a:fillRect/>
          </a:stretch>
        </p:blipFill>
        <p:spPr bwMode="auto">
          <a:xfrm>
            <a:off x="914400" y="152400"/>
            <a:ext cx="75184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943600"/>
            <a:ext cx="7086600" cy="7191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перламутровочка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err="1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фрейя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000"/>
          <a:stretch>
            <a:fillRect/>
          </a:stretch>
        </p:blipFill>
        <p:spPr bwMode="auto">
          <a:xfrm>
            <a:off x="533400" y="152400"/>
            <a:ext cx="7626879" cy="57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степной шмель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 descr="ÐÐ°ÑÑÐ¸Ð½ÐºÐ¸ Ð¿Ð¾ Ð·Ð°Ð¿ÑÐ¾ÑÑ ÑÑÐµÐ¿Ð½Ð¾Ð¹ ÑÐ¼ÐµÐ»Ñ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9677"/>
          <a:stretch>
            <a:fillRect/>
          </a:stretch>
        </p:blipFill>
        <p:spPr bwMode="auto">
          <a:xfrm>
            <a:off x="914400" y="244476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791200"/>
            <a:ext cx="8686800" cy="87153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Georgia"/>
              </a:rPr>
              <a:t>Редчайшие растения </a:t>
            </a:r>
            <a:r>
              <a:rPr lang="ru-RU" sz="3600" dirty="0">
                <a:solidFill>
                  <a:prstClr val="white"/>
                </a:solidFill>
                <a:latin typeface="Georgia"/>
              </a:rPr>
              <a:t>– </a:t>
            </a:r>
            <a:r>
              <a:rPr lang="ru-RU" sz="3600" dirty="0" smtClean="0">
                <a:solidFill>
                  <a:prstClr val="white"/>
                </a:solidFill>
                <a:latin typeface="Georgia"/>
              </a:rPr>
              <a:t>ирис </a:t>
            </a:r>
            <a:r>
              <a:rPr lang="ru-RU" sz="3600" dirty="0">
                <a:solidFill>
                  <a:prstClr val="white"/>
                </a:solidFill>
                <a:latin typeface="Georgia"/>
              </a:rPr>
              <a:t>сизоватый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295400" y="5486400"/>
            <a:ext cx="4154488" cy="576262"/>
          </a:xfrm>
        </p:spPr>
        <p:txBody>
          <a:bodyPr>
            <a:normAutofit/>
          </a:bodyPr>
          <a:lstStyle/>
          <a:p>
            <a:pPr lvl="0"/>
            <a:r>
              <a:rPr lang="ru-RU" sz="2700" dirty="0">
                <a:solidFill>
                  <a:prstClr val="white"/>
                </a:solidFill>
                <a:latin typeface="Georgia"/>
              </a:rPr>
              <a:t> </a:t>
            </a:r>
            <a:endParaRPr lang="ru-RU" dirty="0"/>
          </a:p>
        </p:txBody>
      </p:sp>
      <p:pic>
        <p:nvPicPr>
          <p:cNvPr id="9218" name="Picture 2" descr="ÐÐ°ÑÑÐ¸Ð½ÐºÐ¸ Ð¿Ð¾ Ð·Ð°Ð¿ÑÐ¾ÑÑ â Ð¸ÑÐ¸Ñ ÑÐ¸Ð·Ð¾Ð²Ð°ÑÑÐ¹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7000"/>
          <a:stretch>
            <a:fillRect/>
          </a:stretch>
        </p:blipFill>
        <p:spPr bwMode="auto">
          <a:xfrm>
            <a:off x="838200" y="282576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0"/>
            <a:ext cx="7239000" cy="566738"/>
          </a:xfrm>
        </p:spPr>
        <p:txBody>
          <a:bodyPr>
            <a:noAutofit/>
          </a:bodyPr>
          <a:lstStyle/>
          <a:p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кокушник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 </a:t>
            </a:r>
            <a:r>
              <a:rPr lang="ru-RU" sz="3600" b="0" dirty="0" err="1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ароматнейший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6" name="Picture 6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884054" cy="59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6172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липарис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Лезеля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ÐÐ°ÑÑÐ¸Ð½ÐºÐ¸ Ð¿Ð¾ Ð·Ð°Ð¿ÑÐ¾ÑÑ Ð»Ð¸Ð¿Ð°ÑÐ¸Ñ Ð»ÐµÐ·ÐµÐ»Ñ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>
            <a:fillRect/>
          </a:stretch>
        </p:blipFill>
        <p:spPr bwMode="auto">
          <a:xfrm>
            <a:off x="533400" y="152400"/>
            <a:ext cx="7931679" cy="59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172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скрученник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приятный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6172200"/>
            <a:ext cx="5449888" cy="4905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качим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скальный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>
            <a:fillRect/>
          </a:stretch>
        </p:blipFill>
        <p:spPr bwMode="auto">
          <a:xfrm>
            <a:off x="838200" y="228600"/>
            <a:ext cx="7757054" cy="581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057400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7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2600" y="6016744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п</a:t>
            </a:r>
            <a:r>
              <a:rPr lang="ru-RU" sz="3600" dirty="0" smtClean="0">
                <a:solidFill>
                  <a:schemeClr val="bg1"/>
                </a:solidFill>
              </a:rPr>
              <a:t>ион  уклоняющийся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57200"/>
            <a:ext cx="4038600" cy="61722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/>
              </a:rPr>
              <a:t>Впервые Красная книга Южного Урала появилась в 2005 году, </a:t>
            </a:r>
            <a:endParaRPr lang="ru-RU" dirty="0" smtClean="0">
              <a:solidFill>
                <a:schemeClr val="bg1"/>
              </a:solidFill>
              <a:latin typeface="Georgia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Georgia"/>
              </a:rPr>
              <a:t>тогда 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в перечень редких и исчезающих видов попали 368 представителей животного и растительного мира. </a:t>
            </a:r>
            <a:endParaRPr lang="ru-RU" dirty="0" smtClean="0">
              <a:solidFill>
                <a:schemeClr val="bg1"/>
              </a:solidFill>
              <a:latin typeface="Georgia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Georgia"/>
              </a:rPr>
              <a:t>Во 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второе издание занесено 442 вида.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16" y="973988"/>
            <a:ext cx="4008584" cy="5152175"/>
          </a:xfrm>
        </p:spPr>
      </p:pic>
    </p:spTree>
    <p:extLst>
      <p:ext uri="{BB962C8B-B14F-4D97-AF65-F5344CB8AC3E}">
        <p14:creationId xmlns:p14="http://schemas.microsoft.com/office/powerpoint/2010/main" val="14660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5312" y="6061881"/>
            <a:ext cx="5602288" cy="7620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камнеломка болотная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72438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81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3863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Georgia" panose="02040502050405020303" pitchFamily="18" charset="0"/>
              </a:rPr>
              <a:t>астрагал </a:t>
            </a:r>
            <a:r>
              <a:rPr lang="ru-RU" sz="3600" dirty="0" err="1">
                <a:solidFill>
                  <a:schemeClr val="bg1"/>
                </a:solidFill>
                <a:latin typeface="Georgia" panose="02040502050405020303" pitchFamily="18" charset="0"/>
              </a:rPr>
              <a:t>Горчаковского</a:t>
            </a:r>
            <a:endParaRPr lang="ru-RU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52400"/>
            <a:ext cx="48863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5943600"/>
            <a:ext cx="5257800" cy="762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Georgia"/>
                <a:ea typeface="+mn-ea"/>
                <a:cs typeface="+mn-cs"/>
              </a:rPr>
              <a:t>лён </a:t>
            </a:r>
            <a:r>
              <a:rPr lang="ru-RU" sz="3600" dirty="0">
                <a:solidFill>
                  <a:schemeClr val="bg1"/>
                </a:solidFill>
                <a:latin typeface="Georgia"/>
                <a:ea typeface="+mn-ea"/>
                <a:cs typeface="+mn-cs"/>
              </a:rPr>
              <a:t>уральский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8305800" cy="58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172200"/>
            <a:ext cx="8305800" cy="56673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Georgia" panose="02040502050405020303" pitchFamily="18" charset="0"/>
              </a:rPr>
              <a:t>подорожник Крашенинникова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7" name="Picture 5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990600" y="1524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жирянка обыкновенная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460" name="Picture 4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28600"/>
            <a:ext cx="7818967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172200"/>
            <a:ext cx="8001000" cy="566738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>
                <a:solidFill>
                  <a:prstClr val="white"/>
                </a:solidFill>
                <a:latin typeface="Georgia"/>
              </a:rPr>
              <a:t>Крайне редко встречаются </a:t>
            </a:r>
            <a:r>
              <a:rPr lang="ru-RU" sz="2800" b="0" dirty="0" smtClean="0">
                <a:solidFill>
                  <a:prstClr val="white"/>
                </a:solidFill>
                <a:latin typeface="Georgia"/>
              </a:rPr>
              <a:t> </a:t>
            </a:r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папоротники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8128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4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6096000"/>
            <a:ext cx="64770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err="1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гроздовник</a:t>
            </a:r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</a:t>
            </a:r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ланцетовидный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253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4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254868"/>
            <a:ext cx="59436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 ужовник обыкновенный</a:t>
            </a:r>
            <a:endParaRPr lang="ru-RU" sz="3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0" y="1524000"/>
            <a:ext cx="3048000" cy="205740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01169"/>
            <a:ext cx="5124772" cy="60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9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8630" y="4757382"/>
            <a:ext cx="7801970" cy="21336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Georgia"/>
              </a:rPr>
              <a:t>С января 2018 года с электронной версией обновленной Красной книги региона можно </a:t>
            </a:r>
            <a:r>
              <a:rPr lang="ru-RU" dirty="0" smtClean="0">
                <a:solidFill>
                  <a:schemeClr val="bg1"/>
                </a:solidFill>
                <a:latin typeface="Georgia"/>
              </a:rPr>
              <a:t>  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ознакомиться на сайте </a:t>
            </a:r>
            <a:r>
              <a:rPr lang="ru-RU" dirty="0" err="1">
                <a:solidFill>
                  <a:schemeClr val="bg1"/>
                </a:solidFill>
                <a:latin typeface="Georgia"/>
              </a:rPr>
              <a:t>минэкологии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 Челябинской области.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772401" cy="4599780"/>
          </a:xfrm>
        </p:spPr>
      </p:pic>
    </p:spTree>
    <p:extLst>
      <p:ext uri="{BB962C8B-B14F-4D97-AF65-F5344CB8AC3E}">
        <p14:creationId xmlns:p14="http://schemas.microsoft.com/office/powerpoint/2010/main" val="32237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0" y="5562600"/>
            <a:ext cx="8077200" cy="116205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БУДЬ ПРИРОДЕ ДРУГОМ!  БЕРЕГИ ЕЁ!</a:t>
            </a:r>
            <a:endParaRPr lang="ru-RU" sz="4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69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orgia"/>
              </a:rPr>
              <a:t>После 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издания первой Красной книги продолжалась работа по </a:t>
            </a:r>
            <a:r>
              <a:rPr lang="ru-RU" dirty="0" smtClean="0">
                <a:solidFill>
                  <a:schemeClr val="bg1"/>
                </a:solidFill>
                <a:latin typeface="Georgia"/>
              </a:rPr>
              <a:t>изучению 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охраняемых видов, поиску новых мест обитания редких растений и животных в рамках областной экологической программы. Входе многолетней работы выяснилось, что некоторые виды из первого издания уже не нуждаются в специальных мерах охраны или не встречаются на территории области. </a:t>
            </a:r>
            <a:endParaRPr lang="ru-RU" dirty="0" smtClean="0">
              <a:solidFill>
                <a:schemeClr val="bg1"/>
              </a:solidFill>
              <a:latin typeface="Georgia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Georgia"/>
              </a:rPr>
              <a:t>Так</a:t>
            </a:r>
            <a:r>
              <a:rPr lang="ru-RU" dirty="0">
                <a:solidFill>
                  <a:schemeClr val="bg1"/>
                </a:solidFill>
                <a:latin typeface="Georgia"/>
              </a:rPr>
              <a:t>, из нового издания Красной книги исключены один вид птиц, 14 насекомых, один вид сосудистых растений, шесть мхов, три вида лишайников и два вида грибов. Впервые в новом издании появились представители дождевых червей, пауков и водорослей.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54562"/>
          </a:xfrm>
        </p:spPr>
        <p:txBody>
          <a:bodyPr>
            <a:normAutofit/>
          </a:bodyPr>
          <a:lstStyle/>
          <a:p>
            <a:r>
              <a:rPr lang="ru-RU" dirty="0" smtClean="0"/>
              <a:t>Источники:</a:t>
            </a:r>
            <a:br>
              <a:rPr lang="ru-RU" dirty="0" smtClean="0"/>
            </a:b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www.kommersant.ru/doc/3507962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uraloved.ru/naturalist/redkosti/krasnaya-kniga-chelabinskoy-oblasti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igz.ilmeny.ac.ru/RED_BOOK/index.html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77728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Georgia"/>
              </a:rPr>
              <a:t>Красная книга области в настоящий момент включает в себя: 17 млекопитающих, 48 птиц, пять рептилий, три амфибии, пять рыб, 95 насекомых, четыре паука, четыре моллюска, один вид червей, 230 растений, 30 грибов. При этом часть видов одновременно находится и под защитой Красной книги РФ, а также входит в Международную Красную книгу.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3505200" cy="49069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/>
              </a:rPr>
              <a:t>Самыми редкими на территории Челябинской области </a:t>
            </a:r>
            <a:r>
              <a:rPr lang="ru-RU" dirty="0" smtClean="0">
                <a:solidFill>
                  <a:schemeClr val="bg1"/>
                </a:solidFill>
                <a:latin typeface="Georgia"/>
              </a:rPr>
              <a:t>являются: 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35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4005"/>
            <a:ext cx="4890163" cy="639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58674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норка европейская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ÑÐºÐ°ÑÐ°ÑÑ ÐºÐ°ÑÑÐ¸Ð½ÐºÑ Ð½Ð¾ÑÐºÐ° ÐµÐ²ÑÐ¾Ð¿ÐµÐ¹ÑÐºÐ°Ñ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xfrm>
            <a:off x="508000" y="171450"/>
            <a:ext cx="7493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утка савка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658"/>
          <a:stretch>
            <a:fillRect/>
          </a:stretch>
        </p:blipFill>
        <p:spPr bwMode="auto">
          <a:xfrm>
            <a:off x="808568" y="228600"/>
            <a:ext cx="77216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3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дрофа</a:t>
            </a:r>
            <a:endParaRPr lang="ru-RU" sz="36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" b="4940"/>
          <a:stretch>
            <a:fillRect/>
          </a:stretch>
        </p:blipFill>
        <p:spPr bwMode="auto">
          <a:xfrm>
            <a:off x="990600" y="152400"/>
            <a:ext cx="7514167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6172200"/>
            <a:ext cx="5486400" cy="566738"/>
          </a:xfrm>
        </p:spPr>
        <p:txBody>
          <a:bodyPr>
            <a:noAutofit/>
          </a:bodyPr>
          <a:lstStyle/>
          <a:p>
            <a:r>
              <a:rPr lang="ru-RU" sz="3600" b="0" dirty="0">
                <a:solidFill>
                  <a:prstClr val="white"/>
                </a:solidFill>
                <a:latin typeface="Georgia"/>
                <a:ea typeface="+mn-ea"/>
                <a:cs typeface="+mn-cs"/>
              </a:rPr>
              <a:t>средний кроншнеп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ÐÐ¾ÑÐ¾Ð¶ÐµÐµ Ð¸Ð·Ð¾Ð±ÑÐ°Ð¶ÐµÐ½Ð¸Ð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" b="62"/>
          <a:stretch>
            <a:fillRect/>
          </a:stretch>
        </p:blipFill>
        <p:spPr bwMode="auto">
          <a:xfrm>
            <a:off x="533400" y="152400"/>
            <a:ext cx="78994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nanio.ru.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znanio.ru.1</Template>
  <TotalTime>267</TotalTime>
  <Words>332</Words>
  <Application>Microsoft Office PowerPoint</Application>
  <PresentationFormat>Экран (4:3)</PresentationFormat>
  <Paragraphs>65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znanio.ru.1</vt:lpstr>
      <vt:lpstr>Специальное оформление</vt:lpstr>
      <vt:lpstr>Красная книга  Челябинской области</vt:lpstr>
      <vt:lpstr> </vt:lpstr>
      <vt:lpstr> </vt:lpstr>
      <vt:lpstr> </vt:lpstr>
      <vt:lpstr> </vt:lpstr>
      <vt:lpstr>норка европейская</vt:lpstr>
      <vt:lpstr>утка савка</vt:lpstr>
      <vt:lpstr>дрофа</vt:lpstr>
      <vt:lpstr>средний кроншнеп</vt:lpstr>
      <vt:lpstr>Из насекомых – водомерка сфагновая</vt:lpstr>
      <vt:lpstr>краснокрыла Келлера</vt:lpstr>
      <vt:lpstr>перламутровочка  фрейя</vt:lpstr>
      <vt:lpstr>степной шмель</vt:lpstr>
      <vt:lpstr>Редчайшие растения – ирис сизоватый</vt:lpstr>
      <vt:lpstr>кокушник   ароматнейший</vt:lpstr>
      <vt:lpstr>липарис Лезеля</vt:lpstr>
      <vt:lpstr>скрученник приятный</vt:lpstr>
      <vt:lpstr>качим скальный</vt:lpstr>
      <vt:lpstr> </vt:lpstr>
      <vt:lpstr>камнеломка болотная</vt:lpstr>
      <vt:lpstr>астрагал Горчаковского</vt:lpstr>
      <vt:lpstr>лён уральский</vt:lpstr>
      <vt:lpstr>подорожник Крашенинникова</vt:lpstr>
      <vt:lpstr>жирянка обыкновенная</vt:lpstr>
      <vt:lpstr>Крайне редко встречаются  папоротники</vt:lpstr>
      <vt:lpstr>гроздовник  ланцетовидный</vt:lpstr>
      <vt:lpstr> ужовник обыкновенный</vt:lpstr>
      <vt:lpstr> </vt:lpstr>
      <vt:lpstr>БУДЬ ПРИРОДЕ ДРУГОМ!  БЕРЕГИ ЕЁ!</vt:lpstr>
      <vt:lpstr>Источники: https://www.kommersant.ru/doc/3507962 https://uraloved.ru/naturalist/redkosti/krasnaya-kniga-chelabinskoy-oblasti http://igz.ilmeny.ac.ru/RED_BOOK/index.html    </vt:lpstr>
    </vt:vector>
  </TitlesOfParts>
  <Company>HYATT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Админ</cp:lastModifiedBy>
  <cp:revision>70</cp:revision>
  <dcterms:created xsi:type="dcterms:W3CDTF">2015-12-09T15:59:37Z</dcterms:created>
  <dcterms:modified xsi:type="dcterms:W3CDTF">2018-11-26T17:04:17Z</dcterms:modified>
</cp:coreProperties>
</file>