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02" r:id="rId3"/>
    <p:sldId id="257" r:id="rId4"/>
    <p:sldId id="291" r:id="rId5"/>
    <p:sldId id="292" r:id="rId6"/>
    <p:sldId id="293" r:id="rId7"/>
    <p:sldId id="296" r:id="rId8"/>
    <p:sldId id="295" r:id="rId9"/>
    <p:sldId id="294" r:id="rId10"/>
    <p:sldId id="297" r:id="rId11"/>
    <p:sldId id="298" r:id="rId12"/>
    <p:sldId id="299" r:id="rId13"/>
    <p:sldId id="300" r:id="rId14"/>
    <p:sldId id="301" r:id="rId1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80808"/>
    <a:srgbClr val="FFFFFF"/>
    <a:srgbClr val="B92D14"/>
    <a:srgbClr val="35759D"/>
    <a:srgbClr val="35B19D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6" autoAdjust="0"/>
    <p:restoredTop sz="94655" autoAdjust="0"/>
  </p:normalViewPr>
  <p:slideViewPr>
    <p:cSldViewPr>
      <p:cViewPr varScale="1">
        <p:scale>
          <a:sx n="88" d="100"/>
          <a:sy n="88" d="100"/>
        </p:scale>
        <p:origin x="111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F0C665-9431-4495-BDD2-6EC14574A4F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918454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944CBA-D5AC-42A7-8BAE-E150AD7C1E17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7753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5308-7BED-4EDA-8A15-5B7A270974D1}" type="slidenum">
              <a:rPr lang="en-US" altLang="ru-RU"/>
              <a:pPr/>
              <a:t>10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6876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5308-7BED-4EDA-8A15-5B7A270974D1}" type="slidenum">
              <a:rPr lang="en-US" altLang="ru-RU"/>
              <a:pPr/>
              <a:t>11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7862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5308-7BED-4EDA-8A15-5B7A270974D1}" type="slidenum">
              <a:rPr lang="en-US" altLang="ru-RU"/>
              <a:pPr/>
              <a:t>12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582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5308-7BED-4EDA-8A15-5B7A270974D1}" type="slidenum">
              <a:rPr lang="en-US" altLang="ru-RU"/>
              <a:pPr/>
              <a:t>13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4791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5308-7BED-4EDA-8A15-5B7A270974D1}" type="slidenum">
              <a:rPr lang="en-US" altLang="ru-RU"/>
              <a:pPr/>
              <a:t>14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5529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5308-7BED-4EDA-8A15-5B7A270974D1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478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5308-7BED-4EDA-8A15-5B7A270974D1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1640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5308-7BED-4EDA-8A15-5B7A270974D1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8436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5308-7BED-4EDA-8A15-5B7A270974D1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8083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5308-7BED-4EDA-8A15-5B7A270974D1}" type="slidenum">
              <a:rPr lang="en-US" altLang="ru-RU"/>
              <a:pPr/>
              <a:t>6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3099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5308-7BED-4EDA-8A15-5B7A270974D1}" type="slidenum">
              <a:rPr lang="en-US" altLang="ru-RU"/>
              <a:pPr/>
              <a:t>7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3719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5308-7BED-4EDA-8A15-5B7A270974D1}" type="slidenum">
              <a:rPr lang="en-US" altLang="ru-RU"/>
              <a:pPr/>
              <a:t>8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6875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15308-7BED-4EDA-8A15-5B7A270974D1}" type="slidenum">
              <a:rPr lang="en-US" altLang="ru-RU"/>
              <a:pPr/>
              <a:t>9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4641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838200"/>
            <a:ext cx="7772400" cy="704850"/>
          </a:xfrm>
          <a:effectLst>
            <a:outerShdw dist="17961" dir="2700000" algn="ctr" rotWithShape="0">
              <a:schemeClr val="tx1"/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400175"/>
            <a:ext cx="7772400" cy="685800"/>
          </a:xfrm>
          <a:effectLst>
            <a:outerShdw dist="17961" dir="2700000" algn="ctr" rotWithShape="0">
              <a:schemeClr val="tx1"/>
            </a:outerShdw>
          </a:effectLst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172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77000" y="1676400"/>
            <a:ext cx="182880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676400"/>
            <a:ext cx="53340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915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75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6193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2438400"/>
            <a:ext cx="35814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2438400"/>
            <a:ext cx="35814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463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195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34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03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8192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27137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676400"/>
            <a:ext cx="7315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4384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bestreferat.ru/referat-188771.html" TargetMode="External"/><Relationship Id="rId7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nfoprotect.net/note/problemyi_zasccityi_informacii_v_setyah" TargetMode="External"/><Relationship Id="rId11" Type="http://schemas.microsoft.com/office/2007/relationships/hdphoto" Target="../media/hdphoto10.wdp"/><Relationship Id="rId5" Type="http://schemas.openxmlformats.org/officeDocument/2006/relationships/hyperlink" Target="http://refleader.ru/jgeujgbewotrqas.html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://bezwindowsa.ru/internet-i-seti/bezopasnost-v-seti-internet.html" TargetMode="External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microsoft.com/office/2007/relationships/hdphoto" Target="../media/hdphoto1.wdp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80528" y="476672"/>
            <a:ext cx="91403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Проблемы обеспечения безопасности информации </a:t>
            </a:r>
            <a:endParaRPr lang="ru-RU" sz="4000" b="1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r>
              <a:rPr lang="ru-RU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в сети  </a:t>
            </a:r>
            <a:r>
              <a:rPr lang="ru-RU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Интернет</a:t>
            </a:r>
            <a:endParaRPr lang="ru-RU" sz="4000" cap="none" spc="0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28800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 indent="176213"/>
            <a:r>
              <a:rPr lang="en-US" altLang="ru-RU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URL-</a:t>
            </a:r>
            <a:r>
              <a:rPr lang="ru-RU" altLang="ru-RU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фильтрация</a:t>
            </a:r>
            <a:endParaRPr lang="en-US" altLang="ru-RU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427984" y="2276872"/>
            <a:ext cx="449999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44500" algn="just">
              <a:spcBef>
                <a:spcPts val="0"/>
              </a:spcBef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URL-</a:t>
            </a:r>
            <a:r>
              <a:rPr lang="ru-RU" sz="1800" dirty="0" smtClean="0">
                <a:solidFill>
                  <a:srgbClr val="000000"/>
                </a:solidFill>
              </a:rPr>
              <a:t>фильтрация – это возможность блокирования WEB-запросов по ключевому слову в адресе.</a:t>
            </a:r>
          </a:p>
          <a:p>
            <a:pPr marL="0" indent="444500" algn="just">
              <a:spcBef>
                <a:spcPts val="0"/>
              </a:spcBef>
              <a:buNone/>
            </a:pPr>
            <a:r>
              <a:rPr lang="ru-RU" altLang="ru-RU" sz="1800" dirty="0" smtClean="0">
                <a:solidFill>
                  <a:srgbClr val="000000"/>
                </a:solidFill>
              </a:rPr>
              <a:t>Каждый URL фильтр состоит из набора URL правил, количество которых неограниченно. URL правило определяет адрес или часть адреса при нахождении которого в адресе WEB-запроса, данный WEB-запрос будет блокироваться. Например</a:t>
            </a:r>
            <a:r>
              <a:rPr lang="en-US" altLang="ru-RU" sz="1800" dirty="0" smtClean="0">
                <a:solidFill>
                  <a:srgbClr val="000000"/>
                </a:solidFill>
              </a:rPr>
              <a:t>:</a:t>
            </a:r>
            <a:r>
              <a:rPr lang="ru-RU" altLang="ru-RU" sz="1800" dirty="0" smtClean="0">
                <a:solidFill>
                  <a:srgbClr val="000000"/>
                </a:solidFill>
              </a:rPr>
              <a:t> Например, URL фильтр c URL правилом: </a:t>
            </a:r>
            <a:r>
              <a:rPr lang="en-US" sz="1800" b="1" dirty="0" smtClean="0">
                <a:solidFill>
                  <a:srgbClr val="000000"/>
                </a:solidFill>
              </a:rPr>
              <a:t>vk.ru 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smtClean="0">
                <a:solidFill>
                  <a:srgbClr val="000000"/>
                </a:solidFill>
              </a:rPr>
              <a:t>будет блокировать доступ ко всем сайтам содержащим в своем имени строчку </a:t>
            </a:r>
            <a:r>
              <a:rPr lang="en-US" altLang="ru-RU" sz="1800" dirty="0" smtClean="0">
                <a:solidFill>
                  <a:srgbClr val="000000"/>
                </a:solidFill>
              </a:rPr>
              <a:t>vk.ru</a:t>
            </a:r>
            <a:r>
              <a:rPr lang="ru-RU" altLang="ru-RU" sz="1800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62819" name="Picture 3" descr="https://thumbs.dreamstime.com/b/anti-virus-1386554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25" y1="60117" x2="28125" y2="86433"/>
                        <a14:foregroundMark x1="13375" y1="81988" x2="30000" y2="56023"/>
                        <a14:foregroundMark x1="30750" y1="63626" x2="30750" y2="81988"/>
                        <a14:foregroundMark x1="17375" y1="83041" x2="26375" y2="84795"/>
                        <a14:foregroundMark x1="7500" y1="75789" x2="5250" y2="58129"/>
                        <a14:foregroundMark x1="10375" y1="58129" x2="24125" y2="56374"/>
                        <a14:foregroundMark x1="37000" y1="50058" x2="51500" y2="46316"/>
                        <a14:foregroundMark x1="63625" y1="12047" x2="83250" y2="33450"/>
                        <a14:foregroundMark x1="81875" y1="7836" x2="60000" y2="8538"/>
                        <a14:foregroundMark x1="59625" y1="19649" x2="59250" y2="31462"/>
                        <a14:foregroundMark x1="67375" y1="39766" x2="91750" y2="34503"/>
                        <a14:foregroundMark x1="92500" y1="34152" x2="88500" y2="9942"/>
                        <a14:foregroundMark x1="97375" y1="23509" x2="85875" y2="9240"/>
                        <a14:foregroundMark x1="92875" y1="21754" x2="94750" y2="22456"/>
                        <a14:foregroundMark x1="78875" y1="30058" x2="92500" y2="10292"/>
                        <a14:foregroundMark x1="57750" y1="35205" x2="85125" y2="6082"/>
                        <a14:foregroundMark x1="57000" y1="14503" x2="64000" y2="23158"/>
                        <a14:foregroundMark x1="65125" y1="23743" x2="65500" y2="20000"/>
                        <a14:foregroundMark x1="94750" y1="23158" x2="94375" y2="25146"/>
                        <a14:foregroundMark x1="33500" y1="47602" x2="52375" y2="41988"/>
                        <a14:foregroundMark x1="30250" y1="45614" x2="55125" y2="38129"/>
                        <a14:foregroundMark x1="56750" y1="28655" x2="57875" y2="15906"/>
                        <a14:foregroundMark x1="3250" y1="63392" x2="5000" y2="60468"/>
                        <a14:foregroundMark x1="66625" y1="82690" x2="23375" y2="94269"/>
                        <a14:foregroundMark x1="41125" y1="96725" x2="76000" y2="93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3480321" cy="3719593"/>
          </a:xfrm>
          <a:prstGeom prst="rect">
            <a:avLst/>
          </a:prstGeom>
          <a:noFill/>
          <a:effectLst>
            <a:reflection blurRad="6350" stA="52000" endA="300" endPos="1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18750" l="60645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21" t="3250" r="23853" b="81024"/>
          <a:stretch/>
        </p:blipFill>
        <p:spPr>
          <a:xfrm>
            <a:off x="8279904" y="6006783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00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28800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 indent="176213"/>
            <a:r>
              <a:rPr lang="ru-RU" altLang="ru-RU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П</a:t>
            </a:r>
            <a:r>
              <a:rPr lang="ru-RU" altLang="ru-RU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рокси-сервер</a:t>
            </a:r>
            <a:endParaRPr lang="en-US" altLang="ru-RU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276872"/>
            <a:ext cx="4499992" cy="4392488"/>
          </a:xfrm>
        </p:spPr>
        <p:txBody>
          <a:bodyPr/>
          <a:lstStyle/>
          <a:p>
            <a:pPr marL="0" indent="44450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prstClr val="black"/>
                </a:solidFill>
              </a:rPr>
              <a:t>Прокси-сервер – это комплекс программ в компьютерных сетях, выполняющий роль посредника между пользователем и целевым сервером, позволяющий клиентам как выполнять косвенные запросы к другим сетевым службам, так и получать ответы. Сначала клиент подключается к прокси-серверу и запрашивает какой-либо ресурс (например, e-</a:t>
            </a:r>
            <a:r>
              <a:rPr lang="ru-RU" sz="1800" dirty="0" err="1" smtClean="0">
                <a:solidFill>
                  <a:prstClr val="black"/>
                </a:solidFill>
              </a:rPr>
              <a:t>mail</a:t>
            </a:r>
            <a:r>
              <a:rPr lang="ru-RU" sz="1800" dirty="0" smtClean="0">
                <a:solidFill>
                  <a:prstClr val="black"/>
                </a:solidFill>
              </a:rPr>
              <a:t>), расположенный на другом сервере. Затем прокси-сервер либо подключается к указанному серверу и получает ресурс у него, либо возвращает ресурс из собственного кэша.</a:t>
            </a:r>
            <a:endParaRPr lang="en-US" altLang="ru-RU" sz="1800" dirty="0"/>
          </a:p>
        </p:txBody>
      </p:sp>
      <p:pic>
        <p:nvPicPr>
          <p:cNvPr id="160776" name="Picture 8" descr="https://ict-online.ru/files/lid_image1677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92896"/>
            <a:ext cx="2808312" cy="1872208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8" name="Picture 10" descr="https://im0-tub-ru.yandex.net/i?id=739878e1a7cf6bf0d18314e344c3e5b0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042" y1="35178" x2="33542" y2="32411"/>
                        <a14:foregroundMark x1="72500" y1="48221" x2="72708" y2="58498"/>
                        <a14:foregroundMark x1="21875" y1="20158" x2="82500" y2="19763"/>
                        <a14:foregroundMark x1="13542" y1="18972" x2="11458" y2="49802"/>
                        <a14:foregroundMark x1="7500" y1="36759" x2="16875" y2="38340"/>
                        <a14:foregroundMark x1="76875" y1="27273" x2="89375" y2="44269"/>
                        <a14:foregroundMark x1="79792" y1="14229" x2="90208" y2="40316"/>
                        <a14:foregroundMark x1="7500" y1="36364" x2="13542" y2="14229"/>
                        <a14:foregroundMark x1="85000" y1="20553" x2="84375" y2="14625"/>
                        <a14:foregroundMark x1="90417" y1="43478" x2="92917" y2="43478"/>
                        <a14:backgroundMark x1="20417" y1="1976" x2="72083" y2="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488" y="4653136"/>
            <a:ext cx="3367544" cy="1774977"/>
          </a:xfrm>
          <a:prstGeom prst="rect">
            <a:avLst/>
          </a:prstGeom>
          <a:noFill/>
          <a:effectLst>
            <a:outerShdw blurRad="63500" sx="104000" sy="104000" algn="ctr" rotWithShape="0">
              <a:prstClr val="black">
                <a:alpha val="40000"/>
              </a:prstClr>
            </a:outerShdw>
            <a:reflection stA="9300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6" b="18750" l="60645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21" t="3250" r="23853" b="81024"/>
          <a:stretch/>
        </p:blipFill>
        <p:spPr>
          <a:xfrm>
            <a:off x="8279904" y="6006783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688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28800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 indent="176213"/>
            <a:r>
              <a:rPr lang="ru-RU" altLang="ru-RU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Заключение</a:t>
            </a:r>
            <a:endParaRPr lang="en-US" altLang="ru-RU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284495" y="2276872"/>
            <a:ext cx="449999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0000" algn="just">
              <a:spcBef>
                <a:spcPts val="0"/>
              </a:spcBef>
              <a:buFontTx/>
              <a:buNone/>
            </a:pPr>
            <a:r>
              <a:rPr lang="ru-RU" sz="1800" dirty="0" smtClean="0">
                <a:solidFill>
                  <a:prstClr val="black"/>
                </a:solidFill>
              </a:rPr>
              <a:t>В нашем мире, на пике технологического развития, не может быть, что бы кто-то не пытался заполучить ту, или иную информацию, не используя для этого просторы интернета.</a:t>
            </a:r>
          </a:p>
          <a:p>
            <a:pPr marL="0" indent="450000" algn="just">
              <a:spcBef>
                <a:spcPts val="0"/>
              </a:spcBef>
              <a:buFontTx/>
              <a:buNone/>
            </a:pPr>
            <a:r>
              <a:rPr lang="ru-RU" sz="1800" dirty="0" smtClean="0">
                <a:solidFill>
                  <a:prstClr val="black"/>
                </a:solidFill>
              </a:rPr>
              <a:t>Вирусы всегда будут существовать, пока существует интернет, хоть мы не можем полностью защитить файловые системы, но соблюдая элементарные правила, можно обезопасить себя, что бы не попасть в ловушку к тем, кто стоит за  построением вирусных сетей.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4032975" cy="3212976"/>
          </a:xfrm>
          <a:prstGeom prst="rect">
            <a:avLst/>
          </a:prstGeom>
          <a:effectLst>
            <a:reflection blurRad="6350" stA="52000" endA="300" endPos="25000" dir="5400000" sy="-100000" algn="bl" rotWithShape="0"/>
          </a:effectLst>
        </p:spPr>
      </p:pic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6" b="18750" l="60645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21" t="3250" r="23853" b="81024"/>
          <a:stretch/>
        </p:blipFill>
        <p:spPr>
          <a:xfrm>
            <a:off x="8279904" y="6006783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68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8"/>
            <a:ext cx="9144000" cy="1628582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 indent="176213"/>
            <a:r>
              <a:rPr lang="ru-RU" altLang="ru-RU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Список литературы</a:t>
            </a:r>
            <a:endParaRPr lang="en-US" altLang="ru-RU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276872"/>
            <a:ext cx="4608512" cy="4581128"/>
          </a:xfrm>
        </p:spPr>
        <p:txBody>
          <a:bodyPr/>
          <a:lstStyle/>
          <a:p>
            <a:pPr marL="0" indent="450850" algn="just">
              <a:spcBef>
                <a:spcPts val="0"/>
              </a:spcBef>
              <a:buFont typeface="+mj-lt"/>
              <a:buAutoNum type="arabicPeriod"/>
            </a:pPr>
            <a:r>
              <a:rPr lang="en-US" altLang="ru-RU" sz="1800" dirty="0" smtClean="0">
                <a:hlinkClick r:id="rId3"/>
              </a:rPr>
              <a:t>https://www.bestreferat.ru/referat-188771.html</a:t>
            </a:r>
            <a:r>
              <a:rPr lang="ru-RU" altLang="ru-RU" sz="1800" dirty="0" smtClean="0"/>
              <a:t> </a:t>
            </a:r>
            <a:r>
              <a:rPr lang="ru-RU" altLang="ru-RU" sz="1800" dirty="0" smtClean="0">
                <a:solidFill>
                  <a:srgbClr val="080808"/>
                </a:solidFill>
              </a:rPr>
              <a:t>- проблемы обеспечения безопасности информации в сети интернет.</a:t>
            </a:r>
          </a:p>
          <a:p>
            <a:pPr marL="0" indent="450850" algn="just">
              <a:spcBef>
                <a:spcPts val="0"/>
              </a:spcBef>
              <a:buFont typeface="+mj-lt"/>
              <a:buAutoNum type="arabicPeriod"/>
            </a:pPr>
            <a:r>
              <a:rPr lang="en-US" altLang="ru-RU" sz="1800" dirty="0" smtClean="0">
                <a:hlinkClick r:id="rId4"/>
              </a:rPr>
              <a:t>http://bezwindowsa.ru/internet-i-seti/bezopasnost-v-seti-internet.html</a:t>
            </a:r>
            <a:r>
              <a:rPr lang="ru-RU" altLang="ru-RU" sz="1800" dirty="0" smtClean="0"/>
              <a:t> </a:t>
            </a:r>
            <a:r>
              <a:rPr lang="ru-RU" altLang="ru-RU" sz="1800" dirty="0" smtClean="0">
                <a:solidFill>
                  <a:srgbClr val="000000"/>
                </a:solidFill>
              </a:rPr>
              <a:t>-</a:t>
            </a:r>
            <a:r>
              <a:rPr lang="ru-RU" altLang="ru-RU" sz="1800" dirty="0" smtClean="0"/>
              <a:t> </a:t>
            </a:r>
            <a:r>
              <a:rPr lang="ru-RU" altLang="ru-RU" sz="1800" dirty="0" smtClean="0">
                <a:solidFill>
                  <a:srgbClr val="000000"/>
                </a:solidFill>
              </a:rPr>
              <a:t>безопасность в сети интернет.</a:t>
            </a:r>
          </a:p>
          <a:p>
            <a:pPr marL="0" indent="450850" algn="just">
              <a:spcBef>
                <a:spcPts val="0"/>
              </a:spcBef>
              <a:buFont typeface="+mj-lt"/>
              <a:buAutoNum type="arabicPeriod"/>
            </a:pPr>
            <a:r>
              <a:rPr lang="en-US" altLang="ru-RU" sz="1800" dirty="0" smtClean="0">
                <a:hlinkClick r:id="rId5"/>
              </a:rPr>
              <a:t>http://refleader.ru/jgeujgbewotrqas.html</a:t>
            </a:r>
            <a:r>
              <a:rPr lang="ru-RU" altLang="ru-RU" sz="1800" dirty="0" smtClean="0"/>
              <a:t> </a:t>
            </a:r>
            <a:r>
              <a:rPr lang="ru-RU" altLang="ru-RU" sz="1800" dirty="0" smtClean="0">
                <a:solidFill>
                  <a:srgbClr val="000000"/>
                </a:solidFill>
              </a:rPr>
              <a:t>- интернет угрозы.</a:t>
            </a:r>
          </a:p>
          <a:p>
            <a:pPr marL="0" indent="450850" algn="just">
              <a:spcBef>
                <a:spcPts val="0"/>
              </a:spcBef>
              <a:buFont typeface="+mj-lt"/>
              <a:buAutoNum type="arabicPeriod"/>
            </a:pPr>
            <a:r>
              <a:rPr lang="en-US" altLang="ru-RU" sz="1800" dirty="0" smtClean="0">
                <a:hlinkClick r:id="rId6"/>
              </a:rPr>
              <a:t>http://infoprotect.net/note/problemyi_zasccityi_informacii_v_setyah</a:t>
            </a:r>
            <a:r>
              <a:rPr lang="ru-RU" altLang="ru-RU" sz="1800" dirty="0" smtClean="0"/>
              <a:t> </a:t>
            </a:r>
            <a:r>
              <a:rPr lang="ru-RU" altLang="ru-RU" sz="1800" dirty="0" smtClean="0">
                <a:solidFill>
                  <a:srgbClr val="000000"/>
                </a:solidFill>
              </a:rPr>
              <a:t>- защита информации.</a:t>
            </a:r>
          </a:p>
        </p:txBody>
      </p:sp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16" b="18750" l="60645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21" t="3250" r="23853" b="81024"/>
          <a:stretch/>
        </p:blipFill>
        <p:spPr>
          <a:xfrm>
            <a:off x="8279904" y="6006783"/>
            <a:ext cx="864096" cy="8640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6" b="95778" l="1200" r="96000">
                        <a14:foregroundMark x1="13400" y1="49778" x2="16200" y2="83778"/>
                        <a14:foregroundMark x1="13000" y1="64444" x2="13000" y2="56000"/>
                        <a14:foregroundMark x1="40600" y1="88889" x2="58600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62386"/>
            <a:ext cx="4109442" cy="36984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11732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835696" y="3573016"/>
            <a:ext cx="5508104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alt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594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28800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 indent="176213"/>
            <a:r>
              <a:rPr lang="ru-RU" altLang="ru-RU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Содержание</a:t>
            </a:r>
            <a:endParaRPr lang="en-US" altLang="ru-RU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844824"/>
            <a:ext cx="4499992" cy="4581128"/>
          </a:xfrm>
        </p:spPr>
        <p:txBody>
          <a:bodyPr/>
          <a:lstStyle/>
          <a:p>
            <a:pPr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2400" dirty="0" smtClean="0">
                <a:solidFill>
                  <a:srgbClr val="000000"/>
                </a:solidFill>
                <a:hlinkClick r:id="rId3" action="ppaction://hlinksldjump"/>
              </a:rPr>
              <a:t>Введение</a:t>
            </a:r>
            <a:endParaRPr lang="ru-RU" altLang="ru-RU" sz="2400" dirty="0" smtClean="0">
              <a:solidFill>
                <a:srgbClr val="000000"/>
              </a:solidFill>
            </a:endParaRPr>
          </a:p>
          <a:p>
            <a:pPr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2400" dirty="0" smtClean="0">
                <a:solidFill>
                  <a:srgbClr val="000000"/>
                </a:solidFill>
                <a:hlinkClick r:id="rId4" action="ppaction://hlinksldjump"/>
              </a:rPr>
              <a:t>Источники угроз</a:t>
            </a:r>
            <a:endParaRPr lang="ru-RU" altLang="ru-RU" sz="2400" dirty="0" smtClean="0">
              <a:solidFill>
                <a:srgbClr val="000000"/>
              </a:solidFill>
            </a:endParaRPr>
          </a:p>
          <a:p>
            <a:pPr lvl="1" algn="just">
              <a:lnSpc>
                <a:spcPct val="80000"/>
              </a:lnSpc>
              <a:buFont typeface="Webdings" panose="05030102010509060703" pitchFamily="18" charset="2"/>
              <a:buChar char=""/>
            </a:pPr>
            <a:r>
              <a:rPr lang="ru-RU" sz="2200" dirty="0" smtClean="0">
                <a:solidFill>
                  <a:srgbClr val="000000"/>
                </a:solidFill>
                <a:hlinkClick r:id="rId5" action="ppaction://hlinksldjump"/>
              </a:rPr>
              <a:t>Перехват информации</a:t>
            </a:r>
            <a:endParaRPr lang="ru-RU" altLang="ru-RU" sz="2200" dirty="0" smtClean="0">
              <a:solidFill>
                <a:srgbClr val="000000"/>
              </a:solidFill>
            </a:endParaRPr>
          </a:p>
          <a:p>
            <a:pPr lvl="1" algn="just">
              <a:lnSpc>
                <a:spcPct val="80000"/>
              </a:lnSpc>
              <a:buFont typeface="Webdings" panose="05030102010509060703" pitchFamily="18" charset="2"/>
              <a:buChar char=""/>
            </a:pPr>
            <a:r>
              <a:rPr lang="ru-RU" sz="2200" dirty="0" smtClean="0">
                <a:solidFill>
                  <a:srgbClr val="000000"/>
                </a:solidFill>
                <a:hlinkClick r:id="rId6" action="ppaction://hlinksldjump"/>
              </a:rPr>
              <a:t>Модификация информации и подмена авторства</a:t>
            </a:r>
            <a:endParaRPr lang="ru-RU" altLang="ru-RU" sz="2200" dirty="0" smtClean="0">
              <a:solidFill>
                <a:srgbClr val="000000"/>
              </a:solidFill>
            </a:endParaRPr>
          </a:p>
          <a:p>
            <a:pPr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2400" dirty="0" smtClean="0">
                <a:solidFill>
                  <a:srgbClr val="000000"/>
                </a:solidFill>
                <a:hlinkClick r:id="rId7" action="ppaction://hlinksldjump"/>
              </a:rPr>
              <a:t>Способы защиты</a:t>
            </a:r>
            <a:endParaRPr lang="ru-RU" altLang="ru-RU" sz="2400" dirty="0" smtClean="0">
              <a:solidFill>
                <a:srgbClr val="000000"/>
              </a:solidFill>
            </a:endParaRPr>
          </a:p>
          <a:p>
            <a:pPr lvl="1" algn="just">
              <a:lnSpc>
                <a:spcPct val="80000"/>
              </a:lnSpc>
              <a:buFont typeface="Webdings" panose="05030102010509060703" pitchFamily="18" charset="2"/>
              <a:buChar char=""/>
            </a:pPr>
            <a:r>
              <a:rPr lang="ru-RU" altLang="ru-RU" sz="2200" dirty="0" smtClean="0">
                <a:solidFill>
                  <a:srgbClr val="000000"/>
                </a:solidFill>
                <a:hlinkClick r:id="rId8" action="ppaction://hlinksldjump"/>
              </a:rPr>
              <a:t>Межсетевой экран</a:t>
            </a:r>
            <a:endParaRPr lang="ru-RU" altLang="ru-RU" sz="2200" dirty="0" smtClean="0">
              <a:solidFill>
                <a:srgbClr val="000000"/>
              </a:solidFill>
            </a:endParaRPr>
          </a:p>
          <a:p>
            <a:pPr lvl="1" algn="just">
              <a:lnSpc>
                <a:spcPct val="80000"/>
              </a:lnSpc>
              <a:buFont typeface="Webdings" panose="05030102010509060703" pitchFamily="18" charset="2"/>
              <a:buChar char=""/>
            </a:pPr>
            <a:r>
              <a:rPr lang="ru-RU" altLang="ru-RU" sz="2200" dirty="0" smtClean="0">
                <a:solidFill>
                  <a:srgbClr val="000000"/>
                </a:solidFill>
                <a:hlinkClick r:id="rId9" action="ppaction://hlinksldjump"/>
              </a:rPr>
              <a:t>Антивирусная защита</a:t>
            </a:r>
            <a:endParaRPr lang="ru-RU" altLang="ru-RU" sz="2200" dirty="0" smtClean="0">
              <a:solidFill>
                <a:srgbClr val="000000"/>
              </a:solidFill>
            </a:endParaRPr>
          </a:p>
          <a:p>
            <a:pPr lvl="1" algn="just">
              <a:lnSpc>
                <a:spcPct val="80000"/>
              </a:lnSpc>
              <a:buFont typeface="Webdings" panose="05030102010509060703" pitchFamily="18" charset="2"/>
              <a:buChar char=""/>
            </a:pPr>
            <a:r>
              <a:rPr lang="ru-RU" altLang="ru-RU" sz="2200" dirty="0" smtClean="0">
                <a:solidFill>
                  <a:srgbClr val="000000"/>
                </a:solidFill>
                <a:hlinkClick r:id="rId10" action="ppaction://hlinksldjump"/>
              </a:rPr>
              <a:t>URL-фильтрация</a:t>
            </a:r>
            <a:endParaRPr lang="ru-RU" altLang="ru-RU" sz="2200" dirty="0" smtClean="0">
              <a:solidFill>
                <a:srgbClr val="000000"/>
              </a:solidFill>
            </a:endParaRPr>
          </a:p>
          <a:p>
            <a:pPr lvl="1" algn="just">
              <a:lnSpc>
                <a:spcPct val="80000"/>
              </a:lnSpc>
              <a:buFont typeface="Webdings" panose="05030102010509060703" pitchFamily="18" charset="2"/>
              <a:buChar char=""/>
            </a:pPr>
            <a:r>
              <a:rPr lang="ru-RU" altLang="ru-RU" sz="2200" dirty="0" smtClean="0">
                <a:solidFill>
                  <a:srgbClr val="000000"/>
                </a:solidFill>
                <a:hlinkClick r:id="rId11" action="ppaction://hlinksldjump"/>
              </a:rPr>
              <a:t>Прокси-сервер</a:t>
            </a:r>
            <a:endParaRPr lang="ru-RU" altLang="ru-RU" sz="2200" dirty="0" smtClean="0">
              <a:solidFill>
                <a:srgbClr val="000000"/>
              </a:solidFill>
            </a:endParaRPr>
          </a:p>
          <a:p>
            <a:pPr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2400" dirty="0" smtClean="0">
                <a:solidFill>
                  <a:srgbClr val="000000"/>
                </a:solidFill>
                <a:hlinkClick r:id="rId12" action="ppaction://hlinksldjump"/>
              </a:rPr>
              <a:t>Заключение</a:t>
            </a:r>
            <a:endParaRPr lang="ru-RU" altLang="ru-RU" sz="2400" dirty="0" smtClean="0">
              <a:solidFill>
                <a:srgbClr val="000000"/>
              </a:solidFill>
            </a:endParaRPr>
          </a:p>
          <a:p>
            <a:pPr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2400" dirty="0" smtClean="0">
                <a:solidFill>
                  <a:srgbClr val="000000"/>
                </a:solidFill>
                <a:hlinkClick r:id="rId13" action="ppaction://hlinksldjump"/>
              </a:rPr>
              <a:t>Список литературы</a:t>
            </a:r>
            <a:endParaRPr lang="ru-RU" altLang="ru-RU" sz="2400" dirty="0" smtClean="0">
              <a:solidFill>
                <a:srgbClr val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82" b="97878" l="8073" r="96615">
                        <a14:foregroundMark x1="38932" y1="22207" x2="49740" y2="33663"/>
                        <a14:foregroundMark x1="51953" y1="24187" x2="46875" y2="31966"/>
                        <a14:foregroundMark x1="67969" y1="48091" x2="72656" y2="47383"/>
                        <a14:foregroundMark x1="25260" y1="52475" x2="31120" y2="63225"/>
                        <a14:foregroundMark x1="30990" y1="51909" x2="28646" y2="48373"/>
                        <a14:foregroundMark x1="70703" y1="54455" x2="67188" y2="42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2" t="5799" r="2693" b="3295"/>
          <a:stretch/>
        </p:blipFill>
        <p:spPr>
          <a:xfrm rot="1000279">
            <a:off x="4573189" y="2397923"/>
            <a:ext cx="4467957" cy="41769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01926905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28800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 indent="176213"/>
            <a:r>
              <a:rPr lang="ru-RU" altLang="ru-RU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Введение</a:t>
            </a:r>
            <a:endParaRPr lang="en-US" altLang="ru-RU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060848"/>
            <a:ext cx="4499992" cy="4581128"/>
          </a:xfrm>
        </p:spPr>
        <p:txBody>
          <a:bodyPr/>
          <a:lstStyle/>
          <a:p>
            <a:pPr marL="0" indent="44450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0000"/>
                </a:solidFill>
              </a:rPr>
              <a:t>Сегодня одной из самых актуальных проблем в сфере информационно-вычислительных систем является защита информации в интернете. Действительно, мало кто мыслит свою жизнь без электронной глобальной сети. </a:t>
            </a:r>
          </a:p>
          <a:p>
            <a:pPr marL="0" indent="44450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0000"/>
                </a:solidFill>
              </a:rPr>
              <a:t>Люди ведут различные финансовые операции в интернете, заказывают товары, услуги, пользуются кредитными карточками, проводят платежи, разговаривают и переписываются, совершают много других действий, требующих обеспечения конфиденциальности и защиты.</a:t>
            </a:r>
          </a:p>
        </p:txBody>
      </p:sp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6" b="18750" l="60645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21" t="3250" r="23853" b="81024"/>
          <a:stretch/>
        </p:blipFill>
        <p:spPr>
          <a:xfrm>
            <a:off x="8279904" y="6006783"/>
            <a:ext cx="864096" cy="8640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8753" y1="14272" x2="48753" y2="14272"/>
                        <a14:foregroundMark x1="75964" y1="7136" x2="90703" y2="24438"/>
                        <a14:foregroundMark x1="71202" y1="50538" x2="71202" y2="50538"/>
                        <a14:foregroundMark x1="83107" y1="48485" x2="73583" y2="51026"/>
                        <a14:foregroundMark x1="84807" y1="45943" x2="90703" y2="35679"/>
                        <a14:foregroundMark x1="97846" y1="26491" x2="91950" y2="12219"/>
                        <a14:foregroundMark x1="91383" y1="10655" x2="81293" y2="4497"/>
                        <a14:foregroundMark x1="67234" y1="14956" x2="80839" y2="14272"/>
                        <a14:foregroundMark x1="48413" y1="13587" x2="50000" y2="19453"/>
                        <a14:foregroundMark x1="66780" y1="37439" x2="86395" y2="37048"/>
                        <a14:foregroundMark x1="68821" y1="33627" x2="73583" y2="32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42" y="2288282"/>
            <a:ext cx="3215818" cy="3729911"/>
          </a:xfrm>
          <a:prstGeom prst="rect">
            <a:avLst/>
          </a:prstGeom>
          <a:effectLst>
            <a:outerShdw blurRad="457200" dist="38100" dir="18900000" sx="102000" sy="102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28800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 indent="176213"/>
            <a:r>
              <a:rPr lang="ru-RU" altLang="ru-RU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Источники угроз</a:t>
            </a:r>
            <a:endParaRPr lang="en-US" altLang="ru-RU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34768" y="2276872"/>
            <a:ext cx="4499992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44500" algn="just">
              <a:spcBef>
                <a:spcPts val="0"/>
              </a:spcBef>
              <a:buFontTx/>
              <a:buNone/>
            </a:pPr>
            <a:r>
              <a:rPr lang="ru-RU" sz="1800" dirty="0" smtClean="0">
                <a:solidFill>
                  <a:srgbClr val="000000"/>
                </a:solidFill>
              </a:rPr>
              <a:t>Основные проблемы защиты информации при работе в компьютерных сетях, можно условно разделить на три типа:</a:t>
            </a:r>
          </a:p>
          <a:p>
            <a:pPr algn="just">
              <a:spcBef>
                <a:spcPts val="0"/>
              </a:spcBef>
              <a:buFont typeface="Webdings" panose="05030102010509060703" pitchFamily="18" charset="2"/>
              <a:buChar char="¿"/>
            </a:pPr>
            <a:r>
              <a:rPr lang="ru-RU" sz="1800" dirty="0" smtClean="0">
                <a:solidFill>
                  <a:srgbClr val="000000"/>
                </a:solidFill>
              </a:rPr>
              <a:t>перехват информации;</a:t>
            </a:r>
          </a:p>
          <a:p>
            <a:pPr algn="just">
              <a:spcBef>
                <a:spcPts val="0"/>
              </a:spcBef>
              <a:buFont typeface="Webdings" panose="05030102010509060703" pitchFamily="18" charset="2"/>
              <a:buChar char="¿"/>
            </a:pPr>
            <a:r>
              <a:rPr lang="ru-RU" sz="1800" dirty="0" smtClean="0">
                <a:solidFill>
                  <a:srgbClr val="000000"/>
                </a:solidFill>
              </a:rPr>
              <a:t>модификация информации и подмена авторства.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76872"/>
            <a:ext cx="3744901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6" b="18750" l="60645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21" t="3250" r="23853" b="81024"/>
          <a:stretch/>
        </p:blipFill>
        <p:spPr>
          <a:xfrm>
            <a:off x="8279904" y="6006783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6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28800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 indent="176213"/>
            <a:r>
              <a:rPr lang="ru-RU" altLang="ru-RU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Перехват информации</a:t>
            </a:r>
            <a:endParaRPr lang="en-US" altLang="ru-RU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8494" y="2276872"/>
            <a:ext cx="4499992" cy="4581128"/>
          </a:xfrm>
        </p:spPr>
        <p:txBody>
          <a:bodyPr/>
          <a:lstStyle/>
          <a:p>
            <a:pPr marL="0" indent="44450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0000"/>
                </a:solidFill>
              </a:rPr>
              <a:t>Перехват информации – это неправомерное получение информации с использованием технического средства, осуществляющего обнаружение, прием и обработку информативных сигналов</a:t>
            </a:r>
          </a:p>
          <a:p>
            <a:pPr marL="0" indent="44450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0000"/>
                </a:solidFill>
              </a:rPr>
              <a:t>Информация может быть перехвачена при передаче путем подключения или за счет наводок или излучения. Подключение может быть физическим или программным в зависимости от места расположения пункта перехвата. Информация может быть перехвачена не только на узлах связи, но и на кабелях</a:t>
            </a:r>
            <a:endParaRPr lang="en-US" altLang="ru-RU" sz="1800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07" y1="25163" x2="17597" y2="7843"/>
                        <a14:foregroundMark x1="36041" y1="75163" x2="80541" y2="91830"/>
                        <a14:foregroundMark x1="11506" y1="92974" x2="78680" y2="72222"/>
                        <a14:foregroundMark x1="49746" y1="89379" x2="62606" y2="92974"/>
                        <a14:foregroundMark x1="87817" y1="53105" x2="96447" y2="49020"/>
                        <a14:foregroundMark x1="66328" y1="38889" x2="29272" y2="56046"/>
                        <a14:foregroundMark x1="62606" y1="54248" x2="57699" y2="37092"/>
                        <a14:foregroundMark x1="13875" y1="4902" x2="18274" y2="7843"/>
                        <a14:foregroundMark x1="11506" y1="6046" x2="18951" y2="1307"/>
                        <a14:foregroundMark x1="3723" y1="24673" x2="5922" y2="13235"/>
                        <a14:foregroundMark x1="60914" y1="57353" x2="56684" y2="58660"/>
                        <a14:foregroundMark x1="14552" y1="88562" x2="29611" y2="65686"/>
                        <a14:foregroundMark x1="39932" y1="70588" x2="79357" y2="69118"/>
                        <a14:foregroundMark x1="78511" y1="69935" x2="54822" y2="70588"/>
                        <a14:foregroundMark x1="40102" y1="98693" x2="61760" y2="98203"/>
                        <a14:foregroundMark x1="40778" y1="99183" x2="5753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966095"/>
            <a:ext cx="3092786" cy="3202682"/>
          </a:xfrm>
          <a:prstGeom prst="rect">
            <a:avLst/>
          </a:prstGeom>
          <a:effectLst>
            <a:glow rad="101600">
              <a:schemeClr val="tx1">
                <a:lumMod val="75000"/>
                <a:alpha val="60000"/>
              </a:schemeClr>
            </a:glow>
          </a:effectLst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18750" l="60645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21" t="3250" r="23853" b="81024"/>
          <a:stretch/>
        </p:blipFill>
        <p:spPr>
          <a:xfrm>
            <a:off x="8279904" y="6006783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550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28800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 marL="176213"/>
            <a:r>
              <a:rPr lang="ru-RU" altLang="ru-RU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Модификация и подмена информации</a:t>
            </a:r>
            <a:endParaRPr lang="en-US" altLang="ru-RU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499992" y="2276872"/>
            <a:ext cx="453476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44500" algn="just">
              <a:spcBef>
                <a:spcPts val="0"/>
              </a:spcBef>
              <a:buFontTx/>
              <a:buNone/>
            </a:pPr>
            <a:r>
              <a:rPr lang="ru-RU" sz="1800" dirty="0" smtClean="0">
                <a:solidFill>
                  <a:srgbClr val="000000"/>
                </a:solidFill>
              </a:rPr>
              <a:t>Модификация информации — это частичное ее преобразование; подмена — полное изменение. Непосредственной целью применения этого механизма в программных атаках является нарушения целостности или аутентичности информации, которая, соответственно, модифицируется или подменяется.</a:t>
            </a:r>
          </a:p>
          <a:p>
            <a:pPr marL="0" indent="444500" algn="just">
              <a:spcBef>
                <a:spcPts val="0"/>
              </a:spcBef>
              <a:buFontTx/>
              <a:buNone/>
            </a:pPr>
            <a:r>
              <a:rPr lang="ru-RU" sz="1800" dirty="0" smtClean="0">
                <a:solidFill>
                  <a:srgbClr val="000000"/>
                </a:solidFill>
              </a:rPr>
              <a:t>Широко применяется модификация (подмена) как  данных, так  и программного кода.</a:t>
            </a:r>
          </a:p>
          <a:p>
            <a:pPr marL="0" indent="444500" algn="just">
              <a:spcBef>
                <a:spcPts val="0"/>
              </a:spcBef>
              <a:buFontTx/>
              <a:buNone/>
            </a:pPr>
            <a:endParaRPr lang="ru-RU" sz="1800" dirty="0" smtClean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>
                        <a14:foregroundMark x1="70222" y1="30536" x2="72333" y2="33036"/>
                        <a14:foregroundMark x1="71444" y1="30357" x2="74111" y2="2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34" r="20184" b="16203"/>
          <a:stretch/>
        </p:blipFill>
        <p:spPr>
          <a:xfrm>
            <a:off x="539552" y="2564904"/>
            <a:ext cx="3528392" cy="3087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18750" l="60645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21" t="3250" r="23853" b="81024"/>
          <a:stretch/>
        </p:blipFill>
        <p:spPr>
          <a:xfrm>
            <a:off x="8279904" y="6006783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24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28800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 indent="176213"/>
            <a:r>
              <a:rPr lang="ru-RU" altLang="ru-RU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Способы защиты</a:t>
            </a:r>
            <a:endParaRPr lang="en-US" altLang="ru-RU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263993"/>
            <a:ext cx="4499992" cy="4594007"/>
          </a:xfrm>
        </p:spPr>
        <p:txBody>
          <a:bodyPr/>
          <a:lstStyle/>
          <a:p>
            <a:pPr marL="0" indent="444500" algn="just">
              <a:lnSpc>
                <a:spcPct val="80000"/>
              </a:lnSpc>
              <a:spcBef>
                <a:spcPts val="0"/>
              </a:spcBef>
              <a:buNone/>
            </a:pPr>
            <a:r>
              <a:rPr lang="ru-RU" altLang="ru-RU" sz="1800" dirty="0" smtClean="0">
                <a:solidFill>
                  <a:srgbClr val="000000"/>
                </a:solidFill>
              </a:rPr>
              <a:t>Для защиты компьютера и различных файлов, хранящихся в нем, нужно использовать некоторую профилактику. Она может снизить вероятность проникновения вируса в компьютер. Основные аспекты фильтрации это</a:t>
            </a:r>
            <a:r>
              <a:rPr lang="en-US" altLang="ru-RU" sz="1800" dirty="0" smtClean="0">
                <a:solidFill>
                  <a:srgbClr val="000000"/>
                </a:solidFill>
              </a:rPr>
              <a:t>:</a:t>
            </a:r>
            <a:endParaRPr lang="ru-RU" altLang="ru-RU" sz="1800" dirty="0" smtClean="0">
              <a:solidFill>
                <a:srgbClr val="000000"/>
              </a:solidFill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buFont typeface="Webdings" panose="05030102010509060703" pitchFamily="18" charset="2"/>
              <a:buChar char="¿"/>
            </a:pPr>
            <a:r>
              <a:rPr lang="ru-RU" altLang="ru-RU" sz="1800" dirty="0" smtClean="0">
                <a:solidFill>
                  <a:srgbClr val="000000"/>
                </a:solidFill>
              </a:rPr>
              <a:t>межсетевой экран;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buFont typeface="Webdings" panose="05030102010509060703" pitchFamily="18" charset="2"/>
              <a:buChar char="¿"/>
            </a:pPr>
            <a:r>
              <a:rPr lang="ru-RU" altLang="ru-RU" sz="1800" dirty="0">
                <a:solidFill>
                  <a:srgbClr val="000000"/>
                </a:solidFill>
              </a:rPr>
              <a:t>а</a:t>
            </a:r>
            <a:r>
              <a:rPr lang="ru-RU" altLang="ru-RU" sz="1800" dirty="0" smtClean="0">
                <a:solidFill>
                  <a:srgbClr val="000000"/>
                </a:solidFill>
              </a:rPr>
              <a:t>нтивирусная защита;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buFont typeface="Webdings" panose="05030102010509060703" pitchFamily="18" charset="2"/>
              <a:buChar char="¿"/>
            </a:pPr>
            <a:r>
              <a:rPr lang="ru-RU" altLang="ru-RU" sz="1800" dirty="0" smtClean="0">
                <a:solidFill>
                  <a:srgbClr val="000000"/>
                </a:solidFill>
              </a:rPr>
              <a:t>URL-фильтрация;</a:t>
            </a:r>
            <a:endParaRPr lang="en-US" altLang="ru-RU" sz="1800" dirty="0" smtClean="0">
              <a:solidFill>
                <a:srgbClr val="000000"/>
              </a:solidFill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buFont typeface="Webdings" panose="05030102010509060703" pitchFamily="18" charset="2"/>
              <a:buChar char="¿"/>
            </a:pPr>
            <a:r>
              <a:rPr lang="ru-RU" altLang="ru-RU" sz="1800" dirty="0" smtClean="0">
                <a:solidFill>
                  <a:srgbClr val="000000"/>
                </a:solidFill>
              </a:rPr>
              <a:t>прокси-сервер.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8064" y="2263993"/>
            <a:ext cx="2943636" cy="4001058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6" b="18750" l="60645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21" t="3250" r="23853" b="81024"/>
          <a:stretch/>
        </p:blipFill>
        <p:spPr>
          <a:xfrm>
            <a:off x="8279904" y="6006783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954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28800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 indent="176213"/>
            <a:r>
              <a:rPr lang="ru-RU" altLang="ru-RU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Межсетевой экран</a:t>
            </a:r>
            <a:endParaRPr lang="en-US" altLang="ru-RU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427984" y="2269414"/>
            <a:ext cx="449999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44500" algn="just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1800" dirty="0" smtClean="0">
                <a:solidFill>
                  <a:srgbClr val="000000"/>
                </a:solidFill>
              </a:rPr>
              <a:t>Межсетевой экран (файрвол) - это  программный или программно-аппаратный элемент компьютерной сети, осуществляющий контроль и фильтрацию проходящего через него сетевого трафика в соответствии с заданными правилами.</a:t>
            </a:r>
          </a:p>
          <a:p>
            <a:pPr marL="0" indent="444500" algn="just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altLang="ru-RU" sz="1800" dirty="0" smtClean="0">
                <a:solidFill>
                  <a:srgbClr val="000000"/>
                </a:solidFill>
              </a:rPr>
              <a:t>Удобно представлять межсетевой экран как последовательность фильтров, обрабатывающих информационный поток. Каждый из фильтров предназначен для интерпретации отдельного правила.</a:t>
            </a:r>
            <a:endParaRPr lang="en-US" altLang="ru-RU" sz="1800" dirty="0">
              <a:solidFill>
                <a:srgbClr val="000000"/>
              </a:solidFill>
            </a:endParaRPr>
          </a:p>
        </p:txBody>
      </p:sp>
      <p:pic>
        <p:nvPicPr>
          <p:cNvPr id="166914" name="Picture 2" descr="https://upload.wikimedia.org/wikipedia/commons/thumb/5/5b/Firewall.png/400px-Firew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69414"/>
            <a:ext cx="3600400" cy="1980221"/>
          </a:xfrm>
          <a:prstGeom prst="rect">
            <a:avLst/>
          </a:prstGeom>
          <a:noFill/>
          <a:effectLst>
            <a:glow rad="114300">
              <a:schemeClr val="bg1">
                <a:lumMod val="85000"/>
                <a:alpha val="7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6" name="Picture 4" descr="https://cdn4.iconfinder.com/data/icons/web-kalorcon/142/firewall-51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8" b="83008" l="0" r="957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28" b="16310"/>
          <a:stretch/>
        </p:blipFill>
        <p:spPr bwMode="auto">
          <a:xfrm>
            <a:off x="940440" y="4293096"/>
            <a:ext cx="2798623" cy="220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6" b="18750" l="60645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21" t="3250" r="23853" b="81024"/>
          <a:stretch/>
        </p:blipFill>
        <p:spPr>
          <a:xfrm>
            <a:off x="8279904" y="6006783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67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28800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 indent="176213"/>
            <a:r>
              <a:rPr lang="ru-RU" altLang="ru-RU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Антивирусная защита</a:t>
            </a:r>
            <a:endParaRPr lang="en-US" altLang="ru-RU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263993"/>
            <a:ext cx="4499992" cy="4594007"/>
          </a:xfrm>
        </p:spPr>
        <p:txBody>
          <a:bodyPr/>
          <a:lstStyle/>
          <a:p>
            <a:pPr marL="0" indent="44450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prstClr val="black"/>
                </a:solidFill>
              </a:rPr>
              <a:t>Широкое распространение компьютерных вирусов привело к разработке антивирусных программ, которые позволяют обнаруживать и уничтожать, «лечить» пораженные ресурсы.</a:t>
            </a:r>
          </a:p>
          <a:p>
            <a:pPr marL="0" indent="44450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prstClr val="black"/>
                </a:solidFill>
              </a:rPr>
              <a:t>Основой работы большинства антивирусных программ является принцип поиска сигнатуры вирусов. Вирусной сигнатурой называют некоторую уникальную характеристику вирусной программы, выдающую присутствие вируса в компьютерной системе.</a:t>
            </a:r>
          </a:p>
        </p:txBody>
      </p:sp>
      <p:pic>
        <p:nvPicPr>
          <p:cNvPr id="168964" name="Picture 4" descr="https://www.rspectr.com/files/news/0_zpd-2f8f1730f32f628f5efe4f72708d63a9-3c09c22a43fc8ee5a606e314676385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756" y="4625753"/>
            <a:ext cx="3591968" cy="22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6" name="Picture 6" descr="https://vcgmedia.objects.frb.io/vcg/Photo.BlueLaptop_Shield.Fotolo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9" b="96064" l="2819" r="95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88840"/>
            <a:ext cx="3672408" cy="2754306"/>
          </a:xfrm>
          <a:prstGeom prst="rect">
            <a:avLst/>
          </a:prstGeom>
          <a:noFill/>
          <a:effectLst>
            <a:glow rad="38100">
              <a:srgbClr val="00B0F0">
                <a:alpha val="39000"/>
              </a:srgb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6" b="18750" l="60645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21" t="3250" r="23853" b="81024"/>
          <a:stretch/>
        </p:blipFill>
        <p:spPr>
          <a:xfrm>
            <a:off x="8279904" y="6006783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001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/>
    </p:bldLst>
  </p:timing>
</p:sld>
</file>

<file path=ppt/theme/theme1.xml><?xml version="1.0" encoding="utf-8"?>
<a:theme xmlns:a="http://schemas.openxmlformats.org/drawingml/2006/main" name="powerpoint-template-24">
  <a:themeElements>
    <a:clrScheme name="powerpoint-template-24 8">
      <a:dk1>
        <a:srgbClr val="4D4D4D"/>
      </a:dk1>
      <a:lt1>
        <a:srgbClr val="FFFFFF"/>
      </a:lt1>
      <a:dk2>
        <a:srgbClr val="4D4D4D"/>
      </a:dk2>
      <a:lt2>
        <a:srgbClr val="D05104"/>
      </a:lt2>
      <a:accent1>
        <a:srgbClr val="E26D04"/>
      </a:accent1>
      <a:accent2>
        <a:srgbClr val="F29D02"/>
      </a:accent2>
      <a:accent3>
        <a:srgbClr val="FFFFFF"/>
      </a:accent3>
      <a:accent4>
        <a:srgbClr val="404040"/>
      </a:accent4>
      <a:accent5>
        <a:srgbClr val="EEBAAA"/>
      </a:accent5>
      <a:accent6>
        <a:srgbClr val="DB8E02"/>
      </a:accent6>
      <a:hlink>
        <a:srgbClr val="F7A803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D05104"/>
        </a:lt2>
        <a:accent1>
          <a:srgbClr val="E26D04"/>
        </a:accent1>
        <a:accent2>
          <a:srgbClr val="F29D02"/>
        </a:accent2>
        <a:accent3>
          <a:srgbClr val="FFFFFF"/>
        </a:accent3>
        <a:accent4>
          <a:srgbClr val="404040"/>
        </a:accent4>
        <a:accent5>
          <a:srgbClr val="EEBAAA"/>
        </a:accent5>
        <a:accent6>
          <a:srgbClr val="DB8E02"/>
        </a:accent6>
        <a:hlink>
          <a:srgbClr val="F7A80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</TotalTime>
  <Words>660</Words>
  <Application>Microsoft Office PowerPoint</Application>
  <PresentationFormat>Экран (4:3)</PresentationFormat>
  <Paragraphs>67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Microsoft Sans Serif</vt:lpstr>
      <vt:lpstr>Webdings</vt:lpstr>
      <vt:lpstr>powerpoint-template-24</vt:lpstr>
      <vt:lpstr>Презентация PowerPoint</vt:lpstr>
      <vt:lpstr>Содержание</vt:lpstr>
      <vt:lpstr>Введение</vt:lpstr>
      <vt:lpstr>Источники угроз</vt:lpstr>
      <vt:lpstr>Перехват информации</vt:lpstr>
      <vt:lpstr>Модификация и подмена информации</vt:lpstr>
      <vt:lpstr>Способы защиты</vt:lpstr>
      <vt:lpstr>Межсетевой экран</vt:lpstr>
      <vt:lpstr>Антивирусная защита</vt:lpstr>
      <vt:lpstr>URL-фильтрация</vt:lpstr>
      <vt:lpstr>Прокси-сервер</vt:lpstr>
      <vt:lpstr>Заключение</vt:lpstr>
      <vt:lpstr>Список литературы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Проблемы обеспечения безопасности информации в Интернет</dc:title>
  <cp:lastModifiedBy>Teacher</cp:lastModifiedBy>
  <dcterms:created xsi:type="dcterms:W3CDTF">2019-04-12T18:50:45Z</dcterms:created>
  <dcterms:modified xsi:type="dcterms:W3CDTF">2019-05-15T12:08:24Z</dcterms:modified>
</cp:coreProperties>
</file>