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75" r:id="rId3"/>
    <p:sldId id="276" r:id="rId4"/>
    <p:sldId id="277" r:id="rId5"/>
    <p:sldId id="278" r:id="rId6"/>
    <p:sldId id="258" r:id="rId7"/>
    <p:sldId id="262" r:id="rId8"/>
    <p:sldId id="273" r:id="rId9"/>
    <p:sldId id="261" r:id="rId10"/>
    <p:sldId id="263" r:id="rId11"/>
    <p:sldId id="271" r:id="rId12"/>
    <p:sldId id="270" r:id="rId13"/>
    <p:sldId id="264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CDAC"/>
    <a:srgbClr val="FBF86C"/>
    <a:srgbClr val="FCFA96"/>
    <a:srgbClr val="66FF33"/>
    <a:srgbClr val="A2A531"/>
    <a:srgbClr val="1FB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ABA1-976E-4C7C-A385-D2BE58204954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E07EC-3455-4C0D-B33A-CC999ACF42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450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E07EC-3455-4C0D-B33A-CC999ACF425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E07EC-3455-4C0D-B33A-CC999ACF425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B3DB114-7778-4904-93D1-3FD29FBB3944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9BE8EC8-6359-45CD-9ADF-7388FC0879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B114-7778-4904-93D1-3FD29FBB3944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EC8-6359-45CD-9ADF-7388FC0879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B114-7778-4904-93D1-3FD29FBB3944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EC8-6359-45CD-9ADF-7388FC0879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B114-7778-4904-93D1-3FD29FBB3944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EC8-6359-45CD-9ADF-7388FC0879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B114-7778-4904-93D1-3FD29FBB3944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EC8-6359-45CD-9ADF-7388FC0879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B114-7778-4904-93D1-3FD29FBB3944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EC8-6359-45CD-9ADF-7388FC08790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B114-7778-4904-93D1-3FD29FBB3944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EC8-6359-45CD-9ADF-7388FC08790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B114-7778-4904-93D1-3FD29FBB3944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EC8-6359-45CD-9ADF-7388FC0879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B114-7778-4904-93D1-3FD29FBB3944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EC8-6359-45CD-9ADF-7388FC0879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B3DB114-7778-4904-93D1-3FD29FBB3944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9BE8EC8-6359-45CD-9ADF-7388FC0879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B3DB114-7778-4904-93D1-3FD29FBB3944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9BE8EC8-6359-45CD-9ADF-7388FC0879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B3DB114-7778-4904-93D1-3FD29FBB3944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BE8EC8-6359-45CD-9ADF-7388FC0879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268760"/>
            <a:ext cx="273630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49939" y="1052736"/>
            <a:ext cx="3456384" cy="3139321"/>
          </a:xfrm>
          <a:prstGeom prst="rect">
            <a:avLst/>
          </a:prstGeom>
          <a:noFill/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Проблема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хамелеонства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рассказе               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А.П.Чехова </a:t>
            </a:r>
          </a:p>
          <a:p>
            <a:pPr algn="ctr"/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« Хамелеон»</a:t>
            </a:r>
            <a:endParaRPr lang="ru-RU" sz="36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99592" y="1031154"/>
            <a:ext cx="7416824" cy="4832092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Деталь художественная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 франц. – подробность, мелочь, частность) – выразительная подробность в произведении, несущая значительную смысловую и эмоциональную нагрузку. Деталь художественная может воспроизводить подробности обстановки, внешности, пейзажа, портрета, интерьера, но в любом случае она используется, чтобы наглядно представить и охарактеризовать героев и их среду обитания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285720" y="785794"/>
            <a:ext cx="1428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Узелок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571612"/>
            <a:ext cx="3571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Конфискованный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smtClean="0"/>
              <a:t>крыжовник</a:t>
            </a:r>
            <a:endParaRPr lang="ru-RU" sz="2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500298" y="2428868"/>
            <a:ext cx="2357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Шинель.</a:t>
            </a:r>
          </a:p>
        </p:txBody>
      </p:sp>
      <p:sp>
        <p:nvSpPr>
          <p:cNvPr id="30" name="Прямоугольник 29"/>
          <p:cNvSpPr/>
          <p:nvPr/>
        </p:nvSpPr>
        <p:spPr>
          <a:xfrm rot="10800000" flipV="1">
            <a:off x="6072198" y="1572953"/>
            <a:ext cx="30718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Окровавленный палец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29256" y="2500306"/>
            <a:ext cx="42148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Открытые двери лавок,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сонные физиономии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000892" y="785794"/>
            <a:ext cx="2786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Глаза  собаки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1785918" y="214290"/>
            <a:ext cx="5000660" cy="128588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ХУДОЖЕСТВЕННАЯ ДЕТАЛЬ.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6" name="Выгнутая вверх стрелка 65"/>
          <p:cNvSpPr/>
          <p:nvPr/>
        </p:nvSpPr>
        <p:spPr>
          <a:xfrm flipH="1">
            <a:off x="571472" y="0"/>
            <a:ext cx="1714512" cy="714356"/>
          </a:xfrm>
          <a:prstGeom prst="curvedDownArrow">
            <a:avLst>
              <a:gd name="adj1" fmla="val 25000"/>
              <a:gd name="adj2" fmla="val 3620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Выгнутая вверх стрелка 71"/>
          <p:cNvSpPr/>
          <p:nvPr/>
        </p:nvSpPr>
        <p:spPr>
          <a:xfrm>
            <a:off x="6500826" y="0"/>
            <a:ext cx="1643074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6" name="Выгнутая вверх стрелка 75"/>
          <p:cNvSpPr/>
          <p:nvPr/>
        </p:nvSpPr>
        <p:spPr>
          <a:xfrm rot="849642">
            <a:off x="6249053" y="999272"/>
            <a:ext cx="1214446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4" name="Выгнутая вверх стрелка 83"/>
          <p:cNvSpPr/>
          <p:nvPr/>
        </p:nvSpPr>
        <p:spPr>
          <a:xfrm flipH="1">
            <a:off x="1285852" y="1000108"/>
            <a:ext cx="1571636" cy="571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5" name="Стрелка вниз 84"/>
          <p:cNvSpPr/>
          <p:nvPr/>
        </p:nvSpPr>
        <p:spPr>
          <a:xfrm rot="1606142">
            <a:off x="3396958" y="1433470"/>
            <a:ext cx="306451" cy="1199561"/>
          </a:xfrm>
          <a:prstGeom prst="downArrow">
            <a:avLst>
              <a:gd name="adj1" fmla="val 5786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 вниз 85"/>
          <p:cNvSpPr/>
          <p:nvPr/>
        </p:nvSpPr>
        <p:spPr>
          <a:xfrm rot="20030561">
            <a:off x="5032632" y="1428345"/>
            <a:ext cx="352136" cy="15234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7" name="Рисунок 8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000372"/>
            <a:ext cx="385765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Содержимое 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286124"/>
            <a:ext cx="335758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  <p:bldP spid="31" grpId="0"/>
      <p:bldP spid="32" grpId="0"/>
      <p:bldP spid="43" grpId="0" animBg="1"/>
      <p:bldP spid="66" grpId="0" animBg="1"/>
      <p:bldP spid="72" grpId="0" animBg="1"/>
      <p:bldP spid="76" grpId="0" animBg="1"/>
      <p:bldP spid="84" grpId="0" animBg="1"/>
      <p:bldP spid="85" grpId="0" animBg="1"/>
      <p:bldP spid="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1096257" y="620688"/>
            <a:ext cx="6750891" cy="18722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" name="Молния 4"/>
          <p:cNvSpPr/>
          <p:nvPr/>
        </p:nvSpPr>
        <p:spPr>
          <a:xfrm>
            <a:off x="6590101" y="2024965"/>
            <a:ext cx="678661" cy="1816539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олния 5"/>
          <p:cNvSpPr/>
          <p:nvPr/>
        </p:nvSpPr>
        <p:spPr>
          <a:xfrm flipH="1">
            <a:off x="1442729" y="2167231"/>
            <a:ext cx="670302" cy="129671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олния 8"/>
          <p:cNvSpPr/>
          <p:nvPr/>
        </p:nvSpPr>
        <p:spPr>
          <a:xfrm>
            <a:off x="3337376" y="2239619"/>
            <a:ext cx="571504" cy="128588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575005"/>
            <a:ext cx="24458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Исследование проблемы 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80371" y="1202849"/>
            <a:ext cx="3909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Хамелеонство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48102" y="3504239"/>
            <a:ext cx="23674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Выявление положительных и отрицательных сторон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42637" y="4175169"/>
            <a:ext cx="1376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Вывод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995" y="2218354"/>
            <a:ext cx="695325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19309" y="3759670"/>
            <a:ext cx="1669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Пути решения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/>
      <p:bldP spid="2" grpId="0"/>
      <p:bldP spid="3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1600" y="1844824"/>
            <a:ext cx="69847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Вывод:</a:t>
            </a:r>
          </a:p>
          <a:p>
            <a:r>
              <a:rPr lang="ru-RU" sz="4000" b="1" dirty="0" smtClean="0">
                <a:solidFill>
                  <a:schemeClr val="accent2"/>
                </a:solidFill>
              </a:rPr>
              <a:t>Хамелеонство- серьезная проблема общества.</a:t>
            </a:r>
          </a:p>
          <a:p>
            <a:endParaRPr lang="ru-RU" sz="4000" b="1" dirty="0">
              <a:solidFill>
                <a:schemeClr val="accent2"/>
              </a:solidFill>
            </a:endParaRPr>
          </a:p>
          <a:p>
            <a:endParaRPr lang="ru-RU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819554">
            <a:off x="1767560" y="2137394"/>
            <a:ext cx="56043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Спасибо за участие и  внимание!</a:t>
            </a:r>
            <a:endParaRPr lang="ru-RU" sz="54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7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560749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Цель урока</a:t>
            </a:r>
            <a:r>
              <a:rPr lang="ru-RU" sz="2000" dirty="0" smtClean="0"/>
              <a:t>: формировать </a:t>
            </a:r>
            <a:r>
              <a:rPr lang="ru-RU" sz="2000" dirty="0"/>
              <a:t>навыки </a:t>
            </a:r>
            <a:r>
              <a:rPr lang="ru-RU" sz="2000" dirty="0" smtClean="0"/>
              <a:t>исследовательской деятельности учащихся на основе анализа художественного произведения ;</a:t>
            </a:r>
            <a:br>
              <a:rPr lang="ru-RU" sz="2000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Задачи урока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 smtClean="0"/>
              <a:t>-</a:t>
            </a:r>
            <a:r>
              <a:rPr lang="ru-RU" sz="2000" dirty="0" smtClean="0">
                <a:solidFill>
                  <a:srgbClr val="002060"/>
                </a:solidFill>
              </a:rPr>
              <a:t>обучающие</a:t>
            </a:r>
            <a:r>
              <a:rPr lang="ru-RU" sz="2000" dirty="0" smtClean="0"/>
              <a:t> : формировать умения осознанного восприятия текста, понимания и решения представленных в нем проблем.</a:t>
            </a:r>
            <a:br>
              <a:rPr lang="ru-RU" sz="2000" dirty="0" smtClean="0"/>
            </a:br>
            <a:r>
              <a:rPr lang="ru-RU" sz="2000" dirty="0" smtClean="0"/>
              <a:t>-</a:t>
            </a:r>
            <a:r>
              <a:rPr lang="ru-RU" sz="2000" dirty="0" smtClean="0">
                <a:solidFill>
                  <a:srgbClr val="002060"/>
                </a:solidFill>
              </a:rPr>
              <a:t>развивающие</a:t>
            </a:r>
            <a:r>
              <a:rPr lang="ru-RU" sz="2000" dirty="0" smtClean="0"/>
              <a:t>: способствовать развитию навыка анализа художественного произведения, в том числе и сопоставительного; развивать умение строить суждение на конкретном материале; </a:t>
            </a:r>
            <a:br>
              <a:rPr lang="ru-RU" sz="2000" dirty="0" smtClean="0"/>
            </a:br>
            <a:r>
              <a:rPr lang="ru-RU" sz="2000" dirty="0" smtClean="0"/>
              <a:t>-</a:t>
            </a:r>
            <a:r>
              <a:rPr lang="ru-RU" sz="2000" dirty="0" smtClean="0">
                <a:solidFill>
                  <a:srgbClr val="002060"/>
                </a:solidFill>
              </a:rPr>
              <a:t>воспитательные</a:t>
            </a:r>
            <a:r>
              <a:rPr lang="ru-RU" sz="2000" dirty="0" smtClean="0"/>
              <a:t>: способствовать воспитанию интереса к литературе через исследовательскую работу; воспитывать собственную информационную культуру; воспитывать сознательную дисциплину в решении поисковых задач при сотрудничестве в коллективе со сверстниками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223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/>
          </a:p>
          <a:p>
            <a:r>
              <a:rPr lang="ru-RU" sz="4400" b="1" dirty="0" err="1" smtClean="0"/>
              <a:t>Метапредметные</a:t>
            </a:r>
            <a:r>
              <a:rPr lang="ru-RU" sz="4400" b="1" dirty="0" smtClean="0"/>
              <a:t> связи: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литература, русский язык, биология, математика.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44824"/>
            <a:ext cx="7488832" cy="272717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Формы работы  учащихся: фронтальные, групповые, взаимопроверка,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анализ самооценка ответов. Дифференциация.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05800" cy="5463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Этап мотивации.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/>
              <a:t>   Учитель-пища, ученик- еда, жевать.</a:t>
            </a:r>
            <a:br>
              <a:rPr lang="ru-RU" sz="4400" dirty="0" smtClean="0"/>
            </a:br>
            <a:r>
              <a:rPr lang="ru-RU" sz="4400" dirty="0" smtClean="0"/>
              <a:t>   Я дам вам муку и воду, а хлеб из него вы испечете сами.</a:t>
            </a:r>
            <a:br>
              <a:rPr lang="ru-RU" sz="4400" dirty="0" smtClean="0"/>
            </a:br>
            <a:r>
              <a:rPr lang="ru-RU" sz="4400" dirty="0"/>
              <a:t> </a:t>
            </a:r>
            <a:r>
              <a:rPr lang="ru-RU" sz="4400" dirty="0" smtClean="0"/>
              <a:t>  Я дам вам ручку, но писать ею будете вы сами.</a:t>
            </a:r>
            <a:br>
              <a:rPr lang="ru-RU" sz="4400" dirty="0" smtClean="0"/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Как бы вы объяснили следующие выражения?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52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1860" y="620688"/>
            <a:ext cx="67374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rgbClr val="FF0000"/>
                </a:solidFill>
              </a:rPr>
              <a:t>Сатира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7030A0"/>
                </a:solidFill>
              </a:rPr>
              <a:t>-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гневное осуждение и беспощадное высмеивание пороков общественной и личной жизни. Это слово пришло к нам из латинского языка.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1860" y="4578226"/>
            <a:ext cx="68082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0070C0"/>
                </a:solidFill>
              </a:rPr>
              <a:t>Сфера сатиры - </a:t>
            </a:r>
            <a:r>
              <a:rPr lang="ru-RU" sz="3200" dirty="0" smtClean="0">
                <a:solidFill>
                  <a:srgbClr val="0070C0"/>
                </a:solidFill>
              </a:rPr>
              <a:t>преимущественно явления общественной жизни.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03845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Юмор </a:t>
            </a:r>
            <a:r>
              <a:rPr lang="ru-RU" sz="3200" dirty="0" smtClean="0">
                <a:solidFill>
                  <a:srgbClr val="7030A0"/>
                </a:solidFill>
              </a:rPr>
              <a:t>– художественный приём в произведениях литературы или </a:t>
            </a:r>
          </a:p>
          <a:p>
            <a:r>
              <a:rPr lang="ru-RU" sz="3200" dirty="0">
                <a:solidFill>
                  <a:srgbClr val="7030A0"/>
                </a:solidFill>
              </a:rPr>
              <a:t>и</a:t>
            </a:r>
            <a:r>
              <a:rPr lang="ru-RU" sz="3200" dirty="0" smtClean="0">
                <a:solidFill>
                  <a:srgbClr val="7030A0"/>
                </a:solidFill>
              </a:rPr>
              <a:t>скусства, основанный на изображении чего – либо в комическом, смешном виде, а  также произведение литературы или искусства, использующее этот приём.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1821" y="4509120"/>
            <a:ext cx="75283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00B050"/>
                </a:solidFill>
              </a:rPr>
              <a:t>Сфера юмора </a:t>
            </a:r>
            <a:r>
              <a:rPr lang="ru-RU" sz="3200" dirty="0" smtClean="0">
                <a:solidFill>
                  <a:srgbClr val="00B050"/>
                </a:solidFill>
              </a:rPr>
              <a:t>– частный  человек,  особенности его поведения, привычки.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7-конечная звезда 15"/>
          <p:cNvSpPr/>
          <p:nvPr/>
        </p:nvSpPr>
        <p:spPr>
          <a:xfrm>
            <a:off x="428596" y="0"/>
            <a:ext cx="8072494" cy="200024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4282" y="2143116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Очумелов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86644" y="2000240"/>
            <a:ext cx="1857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7030A0"/>
                </a:solidFill>
              </a:rPr>
              <a:t>Хрюкин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418968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Елдырин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418968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</a:rPr>
              <a:t>Жигалов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571480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Говорящие фамилии.</a:t>
            </a:r>
            <a:endParaRPr lang="ru-RU" sz="3600" b="1" i="1" dirty="0"/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 rot="16200000" flipH="1">
            <a:off x="7858148" y="1428736"/>
            <a:ext cx="785818" cy="500066"/>
          </a:xfrm>
          <a:prstGeom prst="bentConnector3">
            <a:avLst>
              <a:gd name="adj1" fmla="val 50000"/>
            </a:avLst>
          </a:prstGeom>
          <a:ln w="76200">
            <a:solidFill>
              <a:srgbClr val="09CDA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 rot="5400000">
            <a:off x="500034" y="1428736"/>
            <a:ext cx="785818" cy="642942"/>
          </a:xfrm>
          <a:prstGeom prst="bentConnector3">
            <a:avLst>
              <a:gd name="adj1" fmla="val 50000"/>
            </a:avLst>
          </a:prstGeom>
          <a:ln w="76200">
            <a:solidFill>
              <a:srgbClr val="09CDA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3714744" y="2571744"/>
            <a:ext cx="2357454" cy="928694"/>
          </a:xfrm>
          <a:prstGeom prst="straightConnector1">
            <a:avLst/>
          </a:prstGeom>
          <a:ln w="76200">
            <a:solidFill>
              <a:srgbClr val="09CDA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2893207" y="2678901"/>
            <a:ext cx="2428892" cy="785818"/>
          </a:xfrm>
          <a:prstGeom prst="straightConnector1">
            <a:avLst/>
          </a:prstGeom>
          <a:ln w="76200">
            <a:solidFill>
              <a:srgbClr val="09CDA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0" y="2571744"/>
            <a:ext cx="3500430" cy="150019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Очуметь, одуреть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285720" y="4643446"/>
            <a:ext cx="3929090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Сварливый, корыстный человек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4929190" y="4643446"/>
            <a:ext cx="3786214" cy="16430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Пройдоха</a:t>
            </a:r>
            <a:r>
              <a:rPr lang="ru-RU" sz="3200" b="1" dirty="0" smtClean="0">
                <a:solidFill>
                  <a:schemeClr val="tx1"/>
                </a:solidFill>
              </a:rPr>
              <a:t>, плут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5286380" y="2428868"/>
            <a:ext cx="3857620" cy="150019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Грязнуля</a:t>
            </a:r>
            <a:r>
              <a:rPr lang="ru-RU" sz="2400" b="1" dirty="0" smtClean="0">
                <a:solidFill>
                  <a:schemeClr val="tx1"/>
                </a:solidFill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</a:rPr>
              <a:t>кричащй</a:t>
            </a:r>
            <a:r>
              <a:rPr lang="ru-RU" sz="2400" b="1" dirty="0" smtClean="0">
                <a:solidFill>
                  <a:schemeClr val="tx1"/>
                </a:solidFill>
              </a:rPr>
              <a:t> отрывисто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0398" y="6286520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(Словарь В. И. Даля.)</a:t>
            </a:r>
            <a:endParaRPr lang="ru-RU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41" grpId="0" animBg="1"/>
      <p:bldP spid="42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763688" y="927942"/>
            <a:ext cx="6143668" cy="206633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ХАМЕЛЕОН</a:t>
            </a:r>
            <a:endParaRPr lang="ru-RU" sz="44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6707204" y="2912733"/>
            <a:ext cx="1200152" cy="1200152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1889962" y="2666398"/>
            <a:ext cx="1143008" cy="1143008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5292080" y="2994275"/>
            <a:ext cx="794" cy="2018901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15388" y="3805579"/>
            <a:ext cx="2892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Очумелов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46167" y="5057208"/>
            <a:ext cx="31610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>
                <a:solidFill>
                  <a:srgbClr val="7030A0"/>
                </a:solidFill>
              </a:rPr>
              <a:t>Елдырин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13601" y="3956596"/>
            <a:ext cx="1502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Толпа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419" y="2994275"/>
            <a:ext cx="71278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103" y="4853759"/>
            <a:ext cx="29940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797</TotalTime>
  <Words>258</Words>
  <Application>Microsoft Office PowerPoint</Application>
  <PresentationFormat>Экран (4:3)</PresentationFormat>
  <Paragraphs>46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Кнопка</vt:lpstr>
      <vt:lpstr>Презентация PowerPoint</vt:lpstr>
      <vt:lpstr>Цель урока: формировать навыки исследовательской деятельности учащихся на основе анализа художественного произведения ; Задачи урока: -обучающие : формировать умения осознанного восприятия текста, понимания и решения представленных в нем проблем. -развивающие: способствовать развитию навыка анализа художественного произведения, в том числе и сопоставительного; развивать умение строить суждение на конкретном материале;  -воспитательные: способствовать воспитанию интереса к литературе через исследовательскую работу; воспитывать собственную информационную культуру; воспитывать сознательную дисциплину в решении поисковых задач при сотрудничестве в коллективе со сверстниками</vt:lpstr>
      <vt:lpstr>Презентация PowerPoint</vt:lpstr>
      <vt:lpstr>Формы работы  учащихся: фронтальные, групповые, взаимопроверка, анализ самооценка ответов. Дифференциация.</vt:lpstr>
      <vt:lpstr>  Этап мотивации.    Учитель-пища, ученик- еда, жевать.    Я дам вам муку и воду, а хлеб из него вы испечете сами.    Я дам вам ручку, но писать ею будете вы сами. Как бы вы объяснили следующие выражения?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74</cp:revision>
  <dcterms:created xsi:type="dcterms:W3CDTF">2010-11-22T17:34:52Z</dcterms:created>
  <dcterms:modified xsi:type="dcterms:W3CDTF">2018-12-13T12:34:24Z</dcterms:modified>
</cp:coreProperties>
</file>