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9" r:id="rId3"/>
    <p:sldId id="270" r:id="rId4"/>
    <p:sldId id="271" r:id="rId5"/>
    <p:sldId id="278" r:id="rId6"/>
    <p:sldId id="273" r:id="rId7"/>
    <p:sldId id="274" r:id="rId8"/>
    <p:sldId id="275" r:id="rId9"/>
    <p:sldId id="276" r:id="rId10"/>
    <p:sldId id="279" r:id="rId11"/>
    <p:sldId id="280" r:id="rId12"/>
    <p:sldId id="281" r:id="rId13"/>
    <p:sldId id="282" r:id="rId14"/>
    <p:sldId id="284" r:id="rId15"/>
    <p:sldId id="283" r:id="rId16"/>
    <p:sldId id="285" r:id="rId17"/>
    <p:sldId id="286" r:id="rId18"/>
    <p:sldId id="287" r:id="rId19"/>
    <p:sldId id="288" r:id="rId20"/>
    <p:sldId id="293" r:id="rId21"/>
    <p:sldId id="290" r:id="rId22"/>
    <p:sldId id="291" r:id="rId23"/>
    <p:sldId id="294" r:id="rId24"/>
    <p:sldId id="298" r:id="rId25"/>
    <p:sldId id="299" r:id="rId26"/>
    <p:sldId id="303" r:id="rId27"/>
    <p:sldId id="304" r:id="rId28"/>
    <p:sldId id="307" r:id="rId29"/>
    <p:sldId id="305" r:id="rId30"/>
    <p:sldId id="308" r:id="rId31"/>
    <p:sldId id="312" r:id="rId32"/>
    <p:sldId id="313" r:id="rId33"/>
    <p:sldId id="314" r:id="rId34"/>
    <p:sldId id="311" r:id="rId35"/>
    <p:sldId id="315" r:id="rId36"/>
    <p:sldId id="316" r:id="rId37"/>
    <p:sldId id="317" r:id="rId38"/>
    <p:sldId id="302" r:id="rId39"/>
    <p:sldId id="318" r:id="rId40"/>
    <p:sldId id="319" r:id="rId41"/>
    <p:sldId id="321" r:id="rId42"/>
    <p:sldId id="322" r:id="rId43"/>
    <p:sldId id="320" r:id="rId44"/>
    <p:sldId id="324" r:id="rId45"/>
    <p:sldId id="325" r:id="rId46"/>
    <p:sldId id="323" r:id="rId47"/>
    <p:sldId id="266" r:id="rId48"/>
    <p:sldId id="26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FC076F7-5100-4BB5-8B8F-6D6579381E44}">
          <p14:sldIdLst>
            <p14:sldId id="256"/>
            <p14:sldId id="269"/>
            <p14:sldId id="270"/>
            <p14:sldId id="271"/>
            <p14:sldId id="278"/>
            <p14:sldId id="273"/>
            <p14:sldId id="274"/>
            <p14:sldId id="275"/>
            <p14:sldId id="276"/>
            <p14:sldId id="279"/>
            <p14:sldId id="280"/>
            <p14:sldId id="281"/>
            <p14:sldId id="282"/>
            <p14:sldId id="284"/>
            <p14:sldId id="283"/>
            <p14:sldId id="285"/>
            <p14:sldId id="286"/>
            <p14:sldId id="287"/>
            <p14:sldId id="288"/>
            <p14:sldId id="293"/>
            <p14:sldId id="290"/>
            <p14:sldId id="291"/>
            <p14:sldId id="294"/>
            <p14:sldId id="298"/>
            <p14:sldId id="299"/>
            <p14:sldId id="303"/>
            <p14:sldId id="304"/>
            <p14:sldId id="307"/>
            <p14:sldId id="305"/>
            <p14:sldId id="308"/>
            <p14:sldId id="312"/>
            <p14:sldId id="313"/>
            <p14:sldId id="314"/>
            <p14:sldId id="311"/>
            <p14:sldId id="315"/>
            <p14:sldId id="316"/>
            <p14:sldId id="317"/>
            <p14:sldId id="302"/>
            <p14:sldId id="318"/>
            <p14:sldId id="319"/>
            <p14:sldId id="321"/>
            <p14:sldId id="322"/>
            <p14:sldId id="320"/>
            <p14:sldId id="324"/>
            <p14:sldId id="325"/>
            <p14:sldId id="323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logg College" initials="O" lastIdx="0" clrIdx="0"/>
  <p:cmAuthor id="1" name="navar" initials="n" lastIdx="3" clrIdx="1"/>
  <p:cmAuthor id="2" name="Work" initials="W" lastIdx="1" clrIdx="2"/>
  <p:cmAuthor id="3" name="Alex" initials="A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0F77"/>
    <a:srgbClr val="FFFFFF"/>
    <a:srgbClr val="F222BC"/>
    <a:srgbClr val="F5F2AD"/>
    <a:srgbClr val="D0B700"/>
    <a:srgbClr val="D6BD00"/>
    <a:srgbClr val="EADF00"/>
    <a:srgbClr val="D2AA00"/>
    <a:srgbClr val="B8AF00"/>
    <a:srgbClr val="F2E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0" autoAdjust="0"/>
    <p:restoredTop sz="95337" autoAdjust="0"/>
  </p:normalViewPr>
  <p:slideViewPr>
    <p:cSldViewPr>
      <p:cViewPr varScale="1">
        <p:scale>
          <a:sx n="107" d="100"/>
          <a:sy n="107" d="100"/>
        </p:scale>
        <p:origin x="16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8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9B225-5EFA-48B1-8FB3-6D60A59A3036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61E2C-2AD3-4BB1-988E-BEFFAD97D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4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1E2C-2AD3-4BB1-988E-BEFFAD97DA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3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1E2C-2AD3-4BB1-988E-BEFFAD97DA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1E2C-2AD3-4BB1-988E-BEFFAD97DA8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3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EC1E-233B-47AF-B297-C44C993EC026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02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2241-4D0A-4847-B416-0190A9836A3A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5DEC-AC5D-4BD1-9A2F-E96CF10575BE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6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1271-ECDF-4E0D-95AF-26F723CAA663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3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90C-14BE-41C9-B29E-632C3B157209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4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A7F4-768C-4595-A5CA-58F49532CDEF}" type="datetime1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5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DAC11-2776-4FC9-AA95-DA4718CBE983}" type="datetime1">
              <a:rPr lang="ru-RU" smtClean="0"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5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9B46-D5E9-47EE-B0C0-0DAC3F8D8D5D}" type="datetime1">
              <a:rPr lang="ru-RU" smtClean="0"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3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B1BB-70BE-4F78-ACC8-D4E5E9933E3A}" type="datetime1">
              <a:rPr lang="ru-RU" smtClean="0"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319D-59BD-4ECC-9689-71417CCB5EBC}" type="datetime1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0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1365-2641-4DFE-BFEF-9F1183A6CFB3}" type="datetime1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2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A45B-9E6E-47DA-96E6-9BD72F886D5F}" type="datetime1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8631F-C964-47B5-B9E2-AC2B6FDB9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2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3.jpe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7767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Изменение имён существительных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по падежам </a:t>
            </a:r>
            <a:r>
              <a:rPr lang="ru-RU" sz="3600" dirty="0" smtClean="0">
                <a:solidFill>
                  <a:schemeClr val="bg1"/>
                </a:solidFill>
              </a:rPr>
              <a:t>(</a:t>
            </a:r>
            <a:r>
              <a:rPr lang="ru-RU" sz="3600" dirty="0">
                <a:solidFill>
                  <a:schemeClr val="bg1"/>
                </a:solidFill>
              </a:rPr>
              <a:t>склонение</a:t>
            </a:r>
            <a:r>
              <a:rPr lang="ru-RU" sz="3600" dirty="0" smtClean="0">
                <a:solidFill>
                  <a:schemeClr val="bg1"/>
                </a:solidFill>
              </a:rPr>
              <a:t>)</a:t>
            </a:r>
            <a:endParaRPr lang="ru-RU" sz="3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5800" y="45811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PF Din Text Cond Pro" pitchFamily="2" charset="0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© </a:t>
            </a:r>
            <a:r>
              <a:rPr lang="sk-SK" dirty="0" smtClean="0">
                <a:solidFill>
                  <a:schemeClr val="bg1"/>
                </a:solidFill>
              </a:rPr>
              <a:t>InfoUrok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err="1" smtClean="0">
                <a:solidFill>
                  <a:schemeClr val="bg1"/>
                </a:solidFill>
              </a:rPr>
              <a:t>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7"/>
        <p14:stopEvt time="8379" objId="2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Лента лицом вниз 9"/>
          <p:cNvSpPr/>
          <p:nvPr/>
        </p:nvSpPr>
        <p:spPr>
          <a:xfrm>
            <a:off x="1476734" y="238291"/>
            <a:ext cx="6624736" cy="1800200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90018" y="2204863"/>
            <a:ext cx="3798168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i="1" dirty="0" smtClean="0">
                <a:sym typeface="Symbol"/>
              </a:rPr>
              <a:t> </a:t>
            </a:r>
            <a:r>
              <a:rPr lang="ru-RU" sz="3200" i="1" dirty="0" smtClean="0"/>
              <a:t>Именительный </a:t>
            </a:r>
            <a:r>
              <a:rPr lang="ru-RU" sz="3200" i="1" dirty="0">
                <a:sym typeface="Symbol"/>
              </a:rPr>
              <a:t></a:t>
            </a:r>
            <a:endParaRPr lang="ru-RU" sz="3200" i="1" dirty="0"/>
          </a:p>
          <a:p>
            <a:pPr algn="ctr">
              <a:lnSpc>
                <a:spcPct val="120000"/>
              </a:lnSpc>
            </a:pPr>
            <a:r>
              <a:rPr lang="ru-RU" sz="3200" i="1" dirty="0">
                <a:sym typeface="Symbol"/>
              </a:rPr>
              <a:t> </a:t>
            </a:r>
            <a:r>
              <a:rPr lang="ru-RU" sz="3200" i="1" dirty="0" smtClean="0"/>
              <a:t>Родительный</a:t>
            </a:r>
            <a:r>
              <a:rPr lang="ru-RU" sz="3200" i="1" dirty="0"/>
              <a:t> </a:t>
            </a:r>
            <a:r>
              <a:rPr lang="ru-RU" sz="3200" i="1" dirty="0" smtClean="0">
                <a:sym typeface="Symbol"/>
              </a:rPr>
              <a:t></a:t>
            </a:r>
            <a:endParaRPr lang="ru-RU" sz="3200" i="1" dirty="0"/>
          </a:p>
          <a:p>
            <a:pPr algn="ctr">
              <a:lnSpc>
                <a:spcPct val="120000"/>
              </a:lnSpc>
            </a:pPr>
            <a:r>
              <a:rPr lang="ru-RU" sz="3200" i="1" dirty="0">
                <a:sym typeface="Symbol"/>
              </a:rPr>
              <a:t> </a:t>
            </a:r>
            <a:r>
              <a:rPr lang="ru-RU" sz="3200" i="1" dirty="0" smtClean="0"/>
              <a:t>Дательный</a:t>
            </a:r>
            <a:r>
              <a:rPr lang="ru-RU" sz="3200" i="1" dirty="0"/>
              <a:t> </a:t>
            </a:r>
            <a:r>
              <a:rPr lang="ru-RU" sz="3200" i="1" dirty="0" smtClean="0">
                <a:sym typeface="Symbol"/>
              </a:rPr>
              <a:t></a:t>
            </a:r>
            <a:endParaRPr lang="ru-RU" sz="3200" i="1" dirty="0"/>
          </a:p>
          <a:p>
            <a:pPr algn="ctr">
              <a:lnSpc>
                <a:spcPct val="120000"/>
              </a:lnSpc>
            </a:pPr>
            <a:r>
              <a:rPr lang="ru-RU" sz="3200" i="1" dirty="0">
                <a:sym typeface="Symbol"/>
              </a:rPr>
              <a:t> </a:t>
            </a:r>
            <a:r>
              <a:rPr lang="ru-RU" sz="3200" i="1" dirty="0" smtClean="0"/>
              <a:t>Винительный</a:t>
            </a:r>
            <a:r>
              <a:rPr lang="ru-RU" sz="3200" i="1" dirty="0"/>
              <a:t> </a:t>
            </a:r>
            <a:r>
              <a:rPr lang="ru-RU" sz="3200" i="1" dirty="0" smtClean="0">
                <a:sym typeface="Symbol"/>
              </a:rPr>
              <a:t></a:t>
            </a:r>
            <a:endParaRPr lang="ru-RU" sz="3200" i="1" dirty="0"/>
          </a:p>
          <a:p>
            <a:pPr algn="ctr">
              <a:lnSpc>
                <a:spcPct val="120000"/>
              </a:lnSpc>
            </a:pPr>
            <a:r>
              <a:rPr lang="ru-RU" sz="3200" i="1" dirty="0">
                <a:sym typeface="Symbol"/>
              </a:rPr>
              <a:t> </a:t>
            </a:r>
            <a:r>
              <a:rPr lang="ru-RU" sz="3200" i="1" dirty="0" smtClean="0"/>
              <a:t>Творительный</a:t>
            </a:r>
            <a:r>
              <a:rPr lang="ru-RU" sz="3200" i="1" dirty="0"/>
              <a:t> </a:t>
            </a:r>
            <a:r>
              <a:rPr lang="ru-RU" sz="3200" i="1" dirty="0" smtClean="0">
                <a:sym typeface="Symbol"/>
              </a:rPr>
              <a:t></a:t>
            </a:r>
            <a:endParaRPr lang="ru-RU" sz="3200" i="1" dirty="0"/>
          </a:p>
          <a:p>
            <a:pPr algn="ctr">
              <a:lnSpc>
                <a:spcPct val="120000"/>
              </a:lnSpc>
            </a:pPr>
            <a:r>
              <a:rPr lang="ru-RU" sz="3200" i="1" dirty="0">
                <a:sym typeface="Symbol"/>
              </a:rPr>
              <a:t> </a:t>
            </a:r>
            <a:r>
              <a:rPr lang="ru-RU" sz="3200" i="1" dirty="0" smtClean="0"/>
              <a:t>Предложный</a:t>
            </a:r>
            <a:r>
              <a:rPr lang="ru-RU" sz="3200" i="1" dirty="0"/>
              <a:t> </a:t>
            </a:r>
            <a:r>
              <a:rPr lang="ru-RU" sz="3200" i="1" dirty="0" smtClean="0">
                <a:sym typeface="Symbol"/>
              </a:rPr>
              <a:t></a:t>
            </a:r>
            <a:endParaRPr lang="ru-RU" sz="3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47472" y="548680"/>
            <a:ext cx="48832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Падежи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имён </a:t>
            </a:r>
            <a:r>
              <a:rPr lang="ru-RU" sz="3600" b="1" dirty="0">
                <a:solidFill>
                  <a:srgbClr val="0070C0"/>
                </a:solidFill>
              </a:rPr>
              <a:t>существительных</a:t>
            </a:r>
          </a:p>
        </p:txBody>
      </p:sp>
    </p:spTree>
    <p:extLst>
      <p:ext uri="{BB962C8B-B14F-4D97-AF65-F5344CB8AC3E}">
        <p14:creationId xmlns:p14="http://schemas.microsoft.com/office/powerpoint/2010/main" val="21929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83968" y="1628800"/>
            <a:ext cx="3024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– Иван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98020" y="2420888"/>
            <a:ext cx="2877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– Рубит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336669" y="3220525"/>
            <a:ext cx="273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Дрова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36669" y="4026822"/>
            <a:ext cx="27171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Варвара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350758" y="4895953"/>
            <a:ext cx="24316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Топит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394714" y="5717235"/>
            <a:ext cx="26177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 b="1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4000" b="1" i="1" dirty="0" smtClean="0">
                <a:solidFill>
                  <a:srgbClr val="002060"/>
                </a:solidFill>
                <a:latin typeface="+mn-lt"/>
              </a:rPr>
              <a:t>Печку</a:t>
            </a:r>
            <a:endParaRPr lang="ru-RU" sz="4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4504" y="420317"/>
            <a:ext cx="2648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/>
              <a:t>Запомните!</a:t>
            </a:r>
            <a:endParaRPr lang="ru-RU" sz="36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r="7301"/>
          <a:stretch/>
        </p:blipFill>
        <p:spPr>
          <a:xfrm flipH="1">
            <a:off x="191910" y="424793"/>
            <a:ext cx="2235201" cy="31159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498619" y="280616"/>
            <a:ext cx="3600252" cy="934363"/>
          </a:xfrm>
          <a:prstGeom prst="wedgeRoundRectCallout">
            <a:avLst>
              <a:gd name="adj1" fmla="val -75392"/>
              <a:gd name="adj2" fmla="val 81831"/>
              <a:gd name="adj3" fmla="val 1666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94745" y="1405225"/>
            <a:ext cx="891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И.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5074" y="2204862"/>
            <a:ext cx="72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Р.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0047" y="2977207"/>
            <a:ext cx="907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Д.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9375" y="4701572"/>
            <a:ext cx="721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Т.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0010" y="5559575"/>
            <a:ext cx="873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П.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0010" y="3872934"/>
            <a:ext cx="821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</a:rPr>
              <a:t>В.</a:t>
            </a:r>
            <a:endParaRPr lang="ru-RU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80726" y="196658"/>
            <a:ext cx="669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Падежи имен существительных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716" y="1289291"/>
            <a:ext cx="1656184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Падеж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59832" y="1268760"/>
            <a:ext cx="3312368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Слово-помощник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4248" y="1268760"/>
            <a:ext cx="1656184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Вопросы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5457" y="2060848"/>
            <a:ext cx="2582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Именительный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4740" y="2826514"/>
            <a:ext cx="2294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Родительный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1166" y="3546594"/>
            <a:ext cx="1933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Дательный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33903" y="4266148"/>
            <a:ext cx="2313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Винительный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5457" y="4986754"/>
            <a:ext cx="2437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Творительный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1120" y="5706834"/>
            <a:ext cx="2279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Предложный</a:t>
            </a:r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17844" y="2060486"/>
            <a:ext cx="95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есть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17843" y="2826514"/>
            <a:ext cx="829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нет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27556" y="3546594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даю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6223" y="4266148"/>
            <a:ext cx="982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вижу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24975" y="4986754"/>
            <a:ext cx="145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горжусь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28207" y="5706834"/>
            <a:ext cx="12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думаю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78392" y="2060486"/>
            <a:ext cx="1610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кто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что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78391" y="2826514"/>
            <a:ext cx="1951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кого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чего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36329" y="3546594"/>
            <a:ext cx="2158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кому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чему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80856" y="4266148"/>
            <a:ext cx="1783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кого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что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89383" y="4986754"/>
            <a:ext cx="1766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кем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чем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520316" y="5700674"/>
            <a:ext cx="2378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 ком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 чем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33903" y="2708920"/>
            <a:ext cx="80265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120" y="3489196"/>
            <a:ext cx="80265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51120" y="4149080"/>
            <a:ext cx="80265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83201" y="4869160"/>
            <a:ext cx="80265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83201" y="5589240"/>
            <a:ext cx="80265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7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0" grpId="1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2228" y="2484185"/>
            <a:ext cx="6590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i="1" dirty="0">
                <a:latin typeface="+mn-lt"/>
              </a:rPr>
              <a:t>И. п.</a:t>
            </a:r>
            <a:r>
              <a:rPr lang="ru-RU" sz="3200" i="1" dirty="0">
                <a:latin typeface="+mn-lt"/>
              </a:rPr>
              <a:t>  </a:t>
            </a:r>
            <a:r>
              <a:rPr lang="ru-RU" sz="3200" i="1" dirty="0" smtClean="0">
                <a:latin typeface="+mn-lt"/>
              </a:rPr>
              <a:t>	сестр</a:t>
            </a:r>
            <a:r>
              <a:rPr lang="ru-RU" sz="3200" i="1" dirty="0" smtClean="0">
                <a:solidFill>
                  <a:srgbClr val="FF0000"/>
                </a:solidFill>
                <a:latin typeface="+mn-lt"/>
              </a:rPr>
              <a:t>а</a:t>
            </a:r>
            <a:r>
              <a:rPr lang="ru-RU" sz="3200" i="1" dirty="0">
                <a:solidFill>
                  <a:srgbClr val="FF0000"/>
                </a:solidFill>
                <a:latin typeface="+mn-lt"/>
              </a:rPr>
              <a:t>,</a:t>
            </a:r>
            <a:r>
              <a:rPr lang="ru-RU" sz="3200" i="1" dirty="0">
                <a:latin typeface="+mn-lt"/>
              </a:rPr>
              <a:t> </a:t>
            </a:r>
            <a:r>
              <a:rPr lang="ru-RU" sz="3200" i="1" dirty="0" smtClean="0">
                <a:latin typeface="+mn-lt"/>
              </a:rPr>
              <a:t>земл</a:t>
            </a:r>
            <a:r>
              <a:rPr lang="ru-RU" sz="3200" i="1" dirty="0" smtClean="0">
                <a:solidFill>
                  <a:srgbClr val="FF0000"/>
                </a:solidFill>
                <a:latin typeface="+mn-lt"/>
              </a:rPr>
              <a:t>я</a:t>
            </a:r>
            <a:endParaRPr lang="ru-RU" sz="32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580063" y="2346389"/>
            <a:ext cx="3168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3945" y="3326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Просклоняйте </a:t>
            </a:r>
            <a:r>
              <a:rPr lang="ru-RU" sz="3200" b="1" dirty="0">
                <a:solidFill>
                  <a:srgbClr val="00B050"/>
                </a:solidFill>
              </a:rPr>
              <a:t>существительные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10064" y="1697990"/>
            <a:ext cx="1373970" cy="5788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сестра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0479" y="3060249"/>
            <a:ext cx="5549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Р.  п. </a:t>
            </a:r>
            <a:r>
              <a:rPr lang="ru-RU" sz="3200" b="1" i="1" dirty="0" smtClean="0"/>
              <a:t>		</a:t>
            </a:r>
            <a:r>
              <a:rPr lang="ru-RU" sz="3200" i="1" dirty="0" smtClean="0"/>
              <a:t>сестр</a:t>
            </a:r>
            <a:r>
              <a:rPr lang="ru-RU" sz="3200" i="1" dirty="0" smtClean="0">
                <a:solidFill>
                  <a:srgbClr val="FF0000"/>
                </a:solidFill>
              </a:rPr>
              <a:t>ы</a:t>
            </a:r>
            <a:r>
              <a:rPr lang="ru-RU" sz="3200" i="1" dirty="0">
                <a:solidFill>
                  <a:srgbClr val="FF0000"/>
                </a:solidFill>
              </a:rPr>
              <a:t>,</a:t>
            </a:r>
            <a:r>
              <a:rPr lang="ru-RU" sz="3200" i="1" dirty="0"/>
              <a:t> </a:t>
            </a:r>
            <a:r>
              <a:rPr lang="ru-RU" sz="3200" i="1" dirty="0" smtClean="0"/>
              <a:t>земл</a:t>
            </a:r>
            <a:r>
              <a:rPr lang="ru-RU" sz="3200" i="1" dirty="0" smtClean="0">
                <a:solidFill>
                  <a:srgbClr val="FF0000"/>
                </a:solidFill>
              </a:rPr>
              <a:t>и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2228" y="4221088"/>
            <a:ext cx="613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В. п.  </a:t>
            </a:r>
            <a:r>
              <a:rPr lang="ru-RU" sz="3200" b="1" i="1" dirty="0" smtClean="0"/>
              <a:t>	</a:t>
            </a:r>
            <a:r>
              <a:rPr lang="ru-RU" sz="3200" i="1" dirty="0" smtClean="0"/>
              <a:t>сестр</a:t>
            </a:r>
            <a:r>
              <a:rPr lang="ru-RU" sz="3200" i="1" dirty="0" smtClean="0">
                <a:solidFill>
                  <a:srgbClr val="FF0000"/>
                </a:solidFill>
              </a:rPr>
              <a:t>у</a:t>
            </a:r>
            <a:r>
              <a:rPr lang="ru-RU" sz="3200" i="1" dirty="0">
                <a:solidFill>
                  <a:srgbClr val="FF0000"/>
                </a:solidFill>
              </a:rPr>
              <a:t>,</a:t>
            </a:r>
            <a:r>
              <a:rPr lang="ru-RU" sz="3200" i="1" dirty="0"/>
              <a:t> </a:t>
            </a:r>
            <a:r>
              <a:rPr lang="ru-RU" sz="3200" i="1" dirty="0" smtClean="0"/>
              <a:t>земл</a:t>
            </a:r>
            <a:r>
              <a:rPr lang="ru-RU" sz="3200" i="1" dirty="0" smtClean="0">
                <a:solidFill>
                  <a:srgbClr val="FF0000"/>
                </a:solidFill>
              </a:rPr>
              <a:t>ю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0479" y="4797152"/>
            <a:ext cx="6118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Т. п.   </a:t>
            </a:r>
            <a:r>
              <a:rPr lang="ru-RU" sz="3200" b="1" i="1" dirty="0" smtClean="0"/>
              <a:t>	</a:t>
            </a:r>
            <a:r>
              <a:rPr lang="ru-RU" sz="3200" i="1" dirty="0" smtClean="0"/>
              <a:t>сестр</a:t>
            </a:r>
            <a:r>
              <a:rPr lang="ru-RU" sz="3200" i="1" dirty="0" smtClean="0">
                <a:solidFill>
                  <a:srgbClr val="FF0000"/>
                </a:solidFill>
              </a:rPr>
              <a:t>ой</a:t>
            </a:r>
            <a:r>
              <a:rPr lang="ru-RU" sz="3200" i="1" dirty="0">
                <a:solidFill>
                  <a:srgbClr val="FF0000"/>
                </a:solidFill>
              </a:rPr>
              <a:t>,</a:t>
            </a:r>
            <a:r>
              <a:rPr lang="ru-RU" sz="3200" i="1" dirty="0"/>
              <a:t> </a:t>
            </a:r>
            <a:r>
              <a:rPr lang="ru-RU" sz="3200" i="1" dirty="0" smtClean="0"/>
              <a:t>земл</a:t>
            </a:r>
            <a:r>
              <a:rPr lang="ru-RU" sz="3200" i="1" dirty="0" smtClean="0">
                <a:solidFill>
                  <a:srgbClr val="FF0000"/>
                </a:solidFill>
              </a:rPr>
              <a:t>ёй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0480" y="5373216"/>
            <a:ext cx="5155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П. п. </a:t>
            </a:r>
            <a:r>
              <a:rPr lang="ru-RU" sz="3200" b="1" i="1" dirty="0" smtClean="0"/>
              <a:t>		</a:t>
            </a:r>
            <a:r>
              <a:rPr lang="ru-RU" sz="3200" i="1" dirty="0" smtClean="0"/>
              <a:t>о </a:t>
            </a:r>
            <a:r>
              <a:rPr lang="ru-RU" sz="3200" i="1" dirty="0"/>
              <a:t>сестр</a:t>
            </a:r>
            <a:r>
              <a:rPr lang="ru-RU" sz="3200" i="1" dirty="0">
                <a:solidFill>
                  <a:srgbClr val="FF0000"/>
                </a:solidFill>
              </a:rPr>
              <a:t>е,</a:t>
            </a:r>
            <a:r>
              <a:rPr lang="ru-RU" sz="3200" i="1" dirty="0"/>
              <a:t> о земл</a:t>
            </a:r>
            <a:r>
              <a:rPr lang="ru-RU" sz="3200" i="1" dirty="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2228" y="3636313"/>
            <a:ext cx="4549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Д. п. 	</a:t>
            </a:r>
            <a:r>
              <a:rPr lang="ru-RU" sz="3200" b="1" i="1" dirty="0" smtClean="0"/>
              <a:t>	</a:t>
            </a:r>
            <a:r>
              <a:rPr lang="ru-RU" sz="3200" i="1" dirty="0" smtClean="0"/>
              <a:t>сестр</a:t>
            </a:r>
            <a:r>
              <a:rPr lang="ru-RU" sz="3200" i="1" dirty="0" smtClean="0">
                <a:solidFill>
                  <a:srgbClr val="FF0000"/>
                </a:solidFill>
              </a:rPr>
              <a:t>е, </a:t>
            </a:r>
            <a:r>
              <a:rPr lang="ru-RU" sz="3200" i="1" dirty="0" smtClean="0"/>
              <a:t>земл</a:t>
            </a:r>
            <a:r>
              <a:rPr lang="ru-RU" sz="3200" i="1" dirty="0" smtClean="0">
                <a:solidFill>
                  <a:srgbClr val="FF0000"/>
                </a:solidFill>
              </a:rPr>
              <a:t>е</a:t>
            </a:r>
            <a:endParaRPr lang="ru-RU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17469" y="1685626"/>
            <a:ext cx="1195184" cy="5788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8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580063" y="2346389"/>
            <a:ext cx="3168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3945" y="3326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Просклоняйте </a:t>
            </a:r>
            <a:r>
              <a:rPr lang="ru-RU" sz="3200" b="1" dirty="0">
                <a:solidFill>
                  <a:srgbClr val="00B050"/>
                </a:solidFill>
              </a:rPr>
              <a:t>существительные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27082" y="1697990"/>
            <a:ext cx="939935" cy="5788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сова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3684" y="1685626"/>
            <a:ext cx="1102756" cy="5788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сосна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2431" r="3502" b="2236"/>
          <a:stretch/>
        </p:blipFill>
        <p:spPr>
          <a:xfrm rot="21300735">
            <a:off x="1124938" y="2665636"/>
            <a:ext cx="2874048" cy="3652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553">
            <a:off x="5070555" y="2704095"/>
            <a:ext cx="2638574" cy="361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49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4941168"/>
            <a:ext cx="3988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В </a:t>
            </a:r>
            <a:r>
              <a:rPr lang="ru-RU" sz="2400" i="1" dirty="0"/>
              <a:t>тёплых странах живёт </a:t>
            </a:r>
            <a:r>
              <a:rPr lang="ru-RU" sz="2400" i="1" dirty="0" smtClean="0"/>
              <a:t>…</a:t>
            </a:r>
            <a:endParaRPr lang="ru-RU" sz="24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4416781"/>
            <a:ext cx="2756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i="1" dirty="0"/>
              <a:t>Ночью охотится …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06236" y="3831431"/>
            <a:ext cx="4010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i="1" dirty="0"/>
              <a:t>Кормится корой деревьев …</a:t>
            </a:r>
            <a:r>
              <a:rPr lang="ru-RU" sz="2400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9752" y="2924944"/>
            <a:ext cx="38405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В берлоге всю долгую зиму </a:t>
            </a:r>
            <a:endParaRPr lang="ru-RU" sz="2400" i="1" dirty="0" smtClean="0"/>
          </a:p>
          <a:p>
            <a:r>
              <a:rPr lang="ru-RU" sz="2400" i="1" dirty="0" smtClean="0"/>
              <a:t>пролежит </a:t>
            </a:r>
            <a:r>
              <a:rPr lang="ru-RU" sz="2400" i="1" dirty="0"/>
              <a:t>…</a:t>
            </a:r>
            <a:r>
              <a:rPr lang="ru-RU" sz="2400" dirty="0"/>
              <a:t> </a:t>
            </a:r>
            <a:endParaRPr lang="en-US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1988840"/>
            <a:ext cx="40242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Целый день хлопочет в лесу </a:t>
            </a:r>
            <a:endParaRPr lang="ru-RU" sz="2400" i="1" dirty="0" smtClean="0"/>
          </a:p>
          <a:p>
            <a:r>
              <a:rPr lang="ru-RU" sz="2400" i="1" dirty="0" smtClean="0"/>
              <a:t>проворная </a:t>
            </a:r>
            <a:r>
              <a:rPr lang="ru-RU" sz="2400" i="1" dirty="0"/>
              <a:t>…</a:t>
            </a:r>
            <a:endParaRPr lang="en-US" sz="2400" i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34238" y="2358166"/>
            <a:ext cx="10257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i="1" dirty="0">
                <a:solidFill>
                  <a:srgbClr val="0070C0"/>
                </a:solidFill>
              </a:rPr>
              <a:t>белка</a:t>
            </a:r>
            <a:r>
              <a:rPr lang="ru-RU" b="1" i="1" dirty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294270"/>
            <a:ext cx="140134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i="1" dirty="0" smtClean="0">
                <a:solidFill>
                  <a:srgbClr val="0070C0"/>
                </a:solidFill>
              </a:rPr>
              <a:t>медведь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7901" y="3840717"/>
            <a:ext cx="8643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i="1" dirty="0" smtClean="0">
                <a:solidFill>
                  <a:srgbClr val="0070C0"/>
                </a:solidFill>
              </a:rPr>
              <a:t>заяц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9795" y="4416781"/>
            <a:ext cx="8483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i="1" dirty="0" smtClean="0">
                <a:solidFill>
                  <a:srgbClr val="0070C0"/>
                </a:solidFill>
              </a:rPr>
              <a:t>сова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66824" y="4950454"/>
            <a:ext cx="86273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i="1" dirty="0" smtClean="0">
                <a:solidFill>
                  <a:srgbClr val="0070C0"/>
                </a:solidFill>
              </a:rPr>
              <a:t>слон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386" y="1338759"/>
            <a:ext cx="1684638" cy="1594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1292" y="1352293"/>
            <a:ext cx="2083671" cy="1896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1" y="3874303"/>
            <a:ext cx="1471183" cy="2306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2" y="331540"/>
            <a:ext cx="3852711" cy="1532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78988"/>
            <a:ext cx="1124491" cy="23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6" grpId="0"/>
      <p:bldP spid="15" grpId="0"/>
      <p:bldP spid="14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pic>
        <p:nvPicPr>
          <p:cNvPr id="6" name="Picture 3" descr="D:\школа\Картинки\Мультики\1657619-7dd5af031e628b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19" y="3726908"/>
            <a:ext cx="28813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5736" y="260648"/>
            <a:ext cx="534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Именительный падеж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82600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кто? что?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727273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Существительное 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именительном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падеже </a:t>
            </a:r>
            <a:r>
              <a:rPr lang="ru-RU" sz="2800" dirty="0" smtClean="0"/>
              <a:t>в </a:t>
            </a:r>
            <a:r>
              <a:rPr lang="ru-RU" sz="2800" dirty="0"/>
              <a:t>предложении </a:t>
            </a:r>
            <a:r>
              <a:rPr lang="ru-RU" sz="2800" dirty="0" smtClean="0"/>
              <a:t>всегда является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48691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Львёнок </a:t>
            </a:r>
            <a:r>
              <a:rPr lang="ru-RU" sz="3200" b="1" i="1" dirty="0">
                <a:solidFill>
                  <a:srgbClr val="0070C0"/>
                </a:solidFill>
              </a:rPr>
              <a:t>поёт песенку.</a:t>
            </a:r>
          </a:p>
          <a:p>
            <a:r>
              <a:rPr lang="ru-RU" sz="2400" i="1" dirty="0"/>
              <a:t>Поёт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(кто?) </a:t>
            </a:r>
            <a:r>
              <a:rPr lang="ru-RU" sz="2400" i="1" dirty="0"/>
              <a:t>львёнок.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2589048"/>
            <a:ext cx="2439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подлежащим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8548" y="3766939"/>
            <a:ext cx="2281599" cy="51077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Предлогов нет!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23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 build="p"/>
      <p:bldP spid="19" grpId="0"/>
      <p:bldP spid="19" grpId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" y="980728"/>
            <a:ext cx="17129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6578"/>
            <a:ext cx="1588228" cy="182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1" y="4994605"/>
            <a:ext cx="1015611" cy="10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81" y="1201399"/>
            <a:ext cx="1437699" cy="145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90" y="3282458"/>
            <a:ext cx="1285999" cy="11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92" y="4964529"/>
            <a:ext cx="14938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743">
            <a:off x="6255290" y="3591408"/>
            <a:ext cx="1037835" cy="129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0696">
            <a:off x="6299812" y="4057549"/>
            <a:ext cx="1214612" cy="141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2735">
            <a:off x="6204659" y="2321227"/>
            <a:ext cx="1404915" cy="223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681">
            <a:off x="1319619" y="2487265"/>
            <a:ext cx="1884229" cy="209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1289">
            <a:off x="2072302" y="3629290"/>
            <a:ext cx="887762" cy="121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1710">
            <a:off x="1864673" y="3832056"/>
            <a:ext cx="1165366" cy="18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32338" y="481247"/>
            <a:ext cx="5882957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i="1" dirty="0"/>
              <a:t>– Я </a:t>
            </a:r>
            <a:r>
              <a:rPr lang="ru-RU" sz="3200" i="1" dirty="0" smtClean="0"/>
              <a:t>– </a:t>
            </a:r>
            <a:r>
              <a:rPr lang="ru-RU" sz="3200" b="1" i="1" dirty="0" smtClean="0">
                <a:solidFill>
                  <a:srgbClr val="00B050"/>
                </a:solidFill>
              </a:rPr>
              <a:t>именительный  </a:t>
            </a:r>
            <a:r>
              <a:rPr lang="ru-RU" sz="3200" b="1" i="1" dirty="0">
                <a:solidFill>
                  <a:srgbClr val="00B050"/>
                </a:solidFill>
              </a:rPr>
              <a:t>падеж</a:t>
            </a:r>
            <a:r>
              <a:rPr lang="ru-RU" sz="3200" i="1" dirty="0">
                <a:solidFill>
                  <a:srgbClr val="00B050"/>
                </a:solidFill>
              </a:rPr>
              <a:t>,</a:t>
            </a:r>
          </a:p>
          <a:p>
            <a:pPr algn="ctr"/>
            <a:r>
              <a:rPr lang="ru-RU" sz="3200" i="1" dirty="0"/>
              <a:t>И нет на мне чужих одежд.</a:t>
            </a:r>
          </a:p>
          <a:p>
            <a:pPr algn="ctr"/>
            <a:r>
              <a:rPr lang="ru-RU" sz="3200" i="1" dirty="0"/>
              <a:t>Меня легко все узнают</a:t>
            </a:r>
          </a:p>
          <a:p>
            <a:pPr algn="ctr"/>
            <a:r>
              <a:rPr lang="ru-RU" sz="3200" i="1" dirty="0"/>
              <a:t>И в подлежащие зовут.</a:t>
            </a:r>
          </a:p>
          <a:p>
            <a:pPr algn="ctr"/>
            <a:r>
              <a:rPr lang="ru-RU" sz="3200" i="1" dirty="0"/>
              <a:t>Предлогов с детства не люблю</a:t>
            </a:r>
          </a:p>
          <a:p>
            <a:pPr algn="ctr"/>
            <a:r>
              <a:rPr lang="ru-RU" sz="3200" i="1" dirty="0"/>
              <a:t>С собою рядом не терплю.</a:t>
            </a:r>
          </a:p>
          <a:p>
            <a:pPr algn="ctr"/>
            <a:r>
              <a:rPr lang="ru-RU" sz="3200" i="1" dirty="0"/>
              <a:t>Мои </a:t>
            </a:r>
            <a:r>
              <a:rPr lang="ru-RU" sz="3200" i="1" dirty="0" smtClean="0"/>
              <a:t>вопросы: 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Кто</a:t>
            </a:r>
            <a:r>
              <a:rPr lang="ru-RU" sz="4000" b="1" i="1" dirty="0">
                <a:solidFill>
                  <a:srgbClr val="002060"/>
                </a:solidFill>
              </a:rPr>
              <a:t>?</a:t>
            </a:r>
            <a:r>
              <a:rPr lang="ru-RU" sz="4000" i="1" dirty="0">
                <a:solidFill>
                  <a:srgbClr val="002060"/>
                </a:solidFill>
              </a:rPr>
              <a:t> </a:t>
            </a:r>
            <a:r>
              <a:rPr lang="ru-RU" sz="4000" i="1" dirty="0"/>
              <a:t>и </a:t>
            </a:r>
            <a:r>
              <a:rPr lang="ru-RU" sz="4000" b="1" i="1" dirty="0" smtClean="0">
                <a:solidFill>
                  <a:srgbClr val="002060"/>
                </a:solidFill>
              </a:rPr>
              <a:t>Что</a:t>
            </a:r>
            <a:r>
              <a:rPr lang="ru-RU" sz="4000" b="1" i="1" dirty="0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ru-RU" sz="3200" i="1" dirty="0"/>
              <a:t>Ни с чем не спутает никто.</a:t>
            </a:r>
          </a:p>
        </p:txBody>
      </p:sp>
    </p:spTree>
    <p:extLst>
      <p:ext uri="{BB962C8B-B14F-4D97-AF65-F5344CB8AC3E}">
        <p14:creationId xmlns:p14="http://schemas.microsoft.com/office/powerpoint/2010/main" val="1972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4607" y="946755"/>
            <a:ext cx="6210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Молч</a:t>
            </a:r>
            <a:r>
              <a:rPr lang="ru-RU" sz="2800" i="1" dirty="0">
                <a:solidFill>
                  <a:srgbClr val="0070C0"/>
                </a:solidFill>
              </a:rPr>
              <a:t>..т леса. </a:t>
            </a:r>
          </a:p>
          <a:p>
            <a:pPr marL="82296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Не </a:t>
            </a:r>
            <a:r>
              <a:rPr lang="ru-RU" sz="2800" i="1" dirty="0">
                <a:solidFill>
                  <a:srgbClr val="0070C0"/>
                </a:solidFill>
              </a:rPr>
              <a:t>вскрикнет </a:t>
            </a:r>
            <a:r>
              <a:rPr lang="ru-RU" sz="2800" i="1" dirty="0" smtClean="0">
                <a:solidFill>
                  <a:srgbClr val="0070C0"/>
                </a:solidFill>
              </a:rPr>
              <a:t>птица.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82296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В </a:t>
            </a:r>
            <a:r>
              <a:rPr lang="ru-RU" sz="2800" i="1" dirty="0">
                <a:solidFill>
                  <a:srgbClr val="0070C0"/>
                </a:solidFill>
              </a:rPr>
              <a:t>тр..ве, у края </a:t>
            </a:r>
            <a:r>
              <a:rPr lang="ru-RU" sz="2800" i="1" dirty="0" smtClean="0">
                <a:solidFill>
                  <a:srgbClr val="0070C0"/>
                </a:solidFill>
              </a:rPr>
              <a:t>борозды,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82296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Таится </a:t>
            </a:r>
            <a:r>
              <a:rPr lang="ru-RU" sz="2800" i="1" dirty="0">
                <a:solidFill>
                  <a:srgbClr val="0070C0"/>
                </a:solidFill>
              </a:rPr>
              <a:t>рыжая л..</a:t>
            </a:r>
            <a:r>
              <a:rPr lang="ru-RU" sz="2800" i="1" dirty="0" smtClean="0">
                <a:solidFill>
                  <a:srgbClr val="0070C0"/>
                </a:solidFill>
              </a:rPr>
              <a:t>сица.</a:t>
            </a:r>
            <a:endParaRPr lang="ru-RU" sz="2800" dirty="0" smtClean="0">
              <a:solidFill>
                <a:srgbClr val="0070C0"/>
              </a:solidFill>
            </a:endParaRPr>
          </a:p>
          <a:p>
            <a:pPr marL="82296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70C0"/>
                </a:solidFill>
              </a:rPr>
              <a:t>Т</a:t>
            </a:r>
            <a:r>
              <a:rPr lang="ru-RU" sz="2800" i="1" dirty="0">
                <a:solidFill>
                  <a:srgbClr val="0070C0"/>
                </a:solidFill>
              </a:rPr>
              <a:t>..мнеют за..чьи сл..ды</a:t>
            </a:r>
            <a:r>
              <a:rPr lang="ru-RU" sz="2800" i="1" dirty="0" smtClean="0">
                <a:solidFill>
                  <a:srgbClr val="0070C0"/>
                </a:solidFill>
              </a:rPr>
              <a:t>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5976" y="319352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i="1" dirty="0"/>
              <a:t>	Т. Белозёров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21203" y="346820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 algn="ctr">
              <a:buFont typeface="Arial" pitchFamily="34" charset="0"/>
              <a:buNone/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Ночь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19663" r="4773" b="4307"/>
          <a:stretch/>
        </p:blipFill>
        <p:spPr>
          <a:xfrm>
            <a:off x="2688284" y="3681036"/>
            <a:ext cx="3683334" cy="263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64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807095"/>
            <a:ext cx="5472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Начальная </a:t>
            </a:r>
            <a:r>
              <a:rPr lang="ru-RU" sz="2800" b="1" i="1" dirty="0">
                <a:solidFill>
                  <a:srgbClr val="C00000"/>
                </a:solidFill>
              </a:rPr>
              <a:t>форма существительного </a:t>
            </a:r>
            <a:r>
              <a:rPr lang="ru-RU" sz="2800" dirty="0" smtClean="0"/>
              <a:t>– это форма именительного падежа в единственном числе.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343376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Все падежи, кроме именительного, называются </a:t>
            </a:r>
            <a:r>
              <a:rPr lang="ru-RU" sz="2800" dirty="0">
                <a:solidFill>
                  <a:srgbClr val="0070C0"/>
                </a:solidFill>
              </a:rPr>
              <a:t>косвенными </a:t>
            </a:r>
            <a:r>
              <a:rPr lang="ru-RU" sz="2800" dirty="0" smtClean="0">
                <a:solidFill>
                  <a:srgbClr val="0070C0"/>
                </a:solidFill>
              </a:rPr>
              <a:t>падежами.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1" y="1194227"/>
            <a:ext cx="2381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5963" y="1126818"/>
            <a:ext cx="5724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algn="ctr"/>
            <a:r>
              <a:rPr lang="ru-RU" sz="3200" b="1" i="1" dirty="0"/>
              <a:t>Мы начать урок готовы,</a:t>
            </a:r>
          </a:p>
          <a:p>
            <a:pPr marL="82296" algn="ctr"/>
            <a:r>
              <a:rPr lang="ru-RU" sz="3200" b="1" i="1" dirty="0"/>
              <a:t>Будем слушать, рассуждать</a:t>
            </a:r>
          </a:p>
          <a:p>
            <a:pPr marL="82296" algn="ctr"/>
            <a:r>
              <a:rPr lang="ru-RU" sz="3200" b="1" i="1" dirty="0"/>
              <a:t>И друг другу помогать</a:t>
            </a:r>
            <a:r>
              <a:rPr lang="ru-RU" b="1" i="1" dirty="0"/>
              <a:t>.</a:t>
            </a:r>
          </a:p>
        </p:txBody>
      </p:sp>
      <p:pic>
        <p:nvPicPr>
          <p:cNvPr id="4" name="Picture 2" descr="D:\СВЕТА\Света 2\Картинки\Дети\medium_0_86ab4_dbe8f8d5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4476551" cy="25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0982" y="260646"/>
            <a:ext cx="534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Родительный падеж</a:t>
            </a:r>
            <a:endParaRPr lang="ru-RU" sz="3600" dirty="0">
              <a:solidFill>
                <a:srgbClr val="7A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82600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кого? чего?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1571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Нет 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(чего?) </a:t>
            </a:r>
            <a:r>
              <a:rPr lang="ru-RU" sz="2800" i="1" dirty="0">
                <a:solidFill>
                  <a:srgbClr val="0070C0"/>
                </a:solidFill>
              </a:rPr>
              <a:t>солнышка</a:t>
            </a:r>
            <a:r>
              <a:rPr lang="ru-RU" sz="2800" i="1" dirty="0" smtClean="0">
                <a:solidFill>
                  <a:srgbClr val="0070C0"/>
                </a:solidFill>
              </a:rPr>
              <a:t>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35" y="1484784"/>
            <a:ext cx="2189250" cy="3551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06977"/>
            <a:ext cx="1584176" cy="1562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77" y="2564904"/>
            <a:ext cx="1456299" cy="25508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552" y="5661248"/>
            <a:ext cx="3839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Нет 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(кого?) </a:t>
            </a:r>
            <a:r>
              <a:rPr lang="ru-RU" sz="2800" i="1" dirty="0">
                <a:solidFill>
                  <a:srgbClr val="0070C0"/>
                </a:solidFill>
              </a:rPr>
              <a:t>братишки.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66215" y="2218768"/>
            <a:ext cx="515692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18456" y="2200909"/>
            <a:ext cx="515692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77072" y="2214284"/>
            <a:ext cx="70505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15342" y="3005335"/>
            <a:ext cx="70505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372200" y="3005335"/>
            <a:ext cx="515692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23882" y="2991942"/>
            <a:ext cx="70505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366215" y="3865094"/>
            <a:ext cx="113427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94662" y="3859134"/>
            <a:ext cx="113427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вокруг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30740" y="3865094"/>
            <a:ext cx="844600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11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08646 -0.07963 C 0.10469 -0.09768 0.13177 -0.10694 0.16007 -0.10694 C 0.19236 -0.10694 0.21806 -0.09768 0.23628 -0.07963 L 0.32292 -1.85185E-6 " pathEditMode="relative" rAng="0" ptsTypes="FffFF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9" grpId="0"/>
      <p:bldP spid="14" grpId="0" animBg="1"/>
      <p:bldP spid="18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177" y="505247"/>
            <a:ext cx="62421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– </a:t>
            </a:r>
            <a:r>
              <a:rPr lang="ru-RU" sz="3200" i="1" dirty="0" smtClean="0">
                <a:cs typeface="Tahoma" pitchFamily="34" charset="0"/>
              </a:rPr>
              <a:t>А </a:t>
            </a:r>
            <a:r>
              <a:rPr lang="ru-RU" sz="3200" i="1" dirty="0">
                <a:cs typeface="Tahoma" pitchFamily="34" charset="0"/>
              </a:rPr>
              <a:t>я – падеж </a:t>
            </a:r>
            <a:r>
              <a:rPr lang="ru-RU" sz="3200" b="1" i="1" dirty="0">
                <a:solidFill>
                  <a:srgbClr val="0070C0"/>
                </a:solidFill>
                <a:cs typeface="Tahoma" pitchFamily="34" charset="0"/>
              </a:rPr>
              <a:t>родительный.</a:t>
            </a:r>
          </a:p>
          <a:p>
            <a:pPr>
              <a:lnSpc>
                <a:spcPct val="90000"/>
              </a:lnSpc>
            </a:pPr>
            <a:r>
              <a:rPr lang="ru-RU" sz="3200" i="1" dirty="0" smtClean="0">
                <a:cs typeface="Tahoma" pitchFamily="34" charset="0"/>
              </a:rPr>
              <a:t>Характер </a:t>
            </a:r>
            <a:r>
              <a:rPr lang="ru-RU" sz="3200" i="1" dirty="0">
                <a:cs typeface="Tahoma" pitchFamily="34" charset="0"/>
              </a:rPr>
              <a:t>мой – общительный. </a:t>
            </a:r>
          </a:p>
          <a:p>
            <a:pPr>
              <a:lnSpc>
                <a:spcPct val="90000"/>
              </a:lnSpc>
            </a:pP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Кого? Чего?</a:t>
            </a:r>
            <a:r>
              <a:rPr lang="ru-RU" sz="3200" b="1" i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– и вот он я!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Предлоги часто мне друзья</a:t>
            </a:r>
            <a:r>
              <a:rPr lang="ru-RU" sz="3200" i="1" dirty="0" smtClean="0">
                <a:cs typeface="Tahoma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И 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с</a:t>
            </a:r>
            <a:r>
              <a:rPr lang="ru-RU" sz="3200" i="1" dirty="0">
                <a:solidFill>
                  <a:srgbClr val="0070C0"/>
                </a:solidFill>
                <a:cs typeface="Tahoma" pitchFamily="34" charset="0"/>
              </a:rPr>
              <a:t>, </a:t>
            </a:r>
            <a:r>
              <a:rPr lang="ru-RU" sz="3200" i="1" dirty="0">
                <a:cs typeface="Tahoma" pitchFamily="34" charset="0"/>
              </a:rPr>
              <a:t>и</a:t>
            </a:r>
            <a:r>
              <a:rPr lang="ru-RU" sz="3200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до</a:t>
            </a:r>
            <a:r>
              <a:rPr lang="ru-RU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,</a:t>
            </a:r>
            <a:r>
              <a:rPr lang="ru-RU" sz="32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и</a:t>
            </a:r>
            <a:r>
              <a:rPr lang="ru-RU" sz="3200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у</a:t>
            </a:r>
            <a:r>
              <a:rPr lang="ru-RU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, </a:t>
            </a:r>
            <a:r>
              <a:rPr lang="ru-RU" sz="3200" i="1" dirty="0">
                <a:cs typeface="Tahoma" pitchFamily="34" charset="0"/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  <a:cs typeface="Tahoma" pitchFamily="34" charset="0"/>
              </a:rPr>
              <a:t>из</a:t>
            </a:r>
            <a:r>
              <a:rPr lang="ru-RU" sz="3200" i="1" dirty="0" smtClean="0">
                <a:solidFill>
                  <a:srgbClr val="0070C0"/>
                </a:solidFill>
                <a:cs typeface="Tahoma" pitchFamily="34" charset="0"/>
              </a:rPr>
              <a:t>.</a:t>
            </a:r>
            <a:r>
              <a:rPr lang="ru-RU" sz="3200" i="1" dirty="0"/>
              <a:t>			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62836" y="3958449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b="1" i="1" dirty="0" smtClean="0">
                <a:solidFill>
                  <a:srgbClr val="0070C0"/>
                </a:solidFill>
              </a:rPr>
              <a:t> неба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9349" y="3958450"/>
            <a:ext cx="1624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ru-RU" sz="3200" b="1" i="1" dirty="0" smtClean="0">
                <a:solidFill>
                  <a:srgbClr val="0070C0"/>
                </a:solidFill>
              </a:rPr>
              <a:t> неба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5508" y="2670117"/>
            <a:ext cx="3628700" cy="25766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48" y="4516184"/>
            <a:ext cx="2830535" cy="15521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2" y="4347909"/>
            <a:ext cx="2304256" cy="17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60648"/>
            <a:ext cx="66023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Составьте словосочетания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31638" y="1483668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Варенье (из чего?) </a:t>
            </a:r>
            <a:r>
              <a:rPr lang="ru-RU" sz="2800" dirty="0" smtClean="0"/>
              <a:t>…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31639" y="2492896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Письмо (от кого?) </a:t>
            </a:r>
            <a:r>
              <a:rPr lang="ru-RU" sz="2800" dirty="0" smtClean="0"/>
              <a:t>…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31639" y="3422032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Сшила (для кого?) </a:t>
            </a:r>
            <a:r>
              <a:rPr lang="ru-RU" sz="2800" dirty="0" smtClean="0"/>
              <a:t>…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31639" y="4388418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Жил (у кого?) … 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31638" y="5301207"/>
            <a:ext cx="3829125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Стояла (около чего?) …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70" y="874425"/>
            <a:ext cx="1019269" cy="1124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63" y="2764784"/>
            <a:ext cx="1211438" cy="16152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86" y="1272552"/>
            <a:ext cx="997763" cy="17659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88" y="3754013"/>
            <a:ext cx="1454540" cy="17606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89" y="4421230"/>
            <a:ext cx="1383955" cy="16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r="7179"/>
          <a:stretch/>
        </p:blipFill>
        <p:spPr>
          <a:xfrm>
            <a:off x="0" y="-12576"/>
            <a:ext cx="9144000" cy="687057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256" y="2133600"/>
            <a:ext cx="166528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475" y="48006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275" y="6096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75" y="27432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675" y="27432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2875" y="10668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4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51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5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61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6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8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00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0"/>
                            </p:stCondLst>
                            <p:childTnLst>
                              <p:par>
                                <p:cTn id="9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000"/>
                            </p:stCondLst>
                            <p:childTnLst>
                              <p:par>
                                <p:cTn id="9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0" y="2537828"/>
            <a:ext cx="2392764" cy="306601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65748" y="260644"/>
            <a:ext cx="534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Дательный падеж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82600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кому? чему?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66124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</a:rPr>
              <a:t>Дарю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(кому?) </a:t>
            </a:r>
            <a:r>
              <a:rPr lang="ru-RU" sz="2800" i="1" dirty="0" smtClean="0">
                <a:solidFill>
                  <a:srgbClr val="0070C0"/>
                </a:solidFill>
              </a:rPr>
              <a:t>маме.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0354" y="5661248"/>
            <a:ext cx="3952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</a:rPr>
              <a:t>Дарю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(чему?) </a:t>
            </a:r>
            <a:r>
              <a:rPr lang="ru-RU" sz="2800" i="1" dirty="0" smtClean="0">
                <a:solidFill>
                  <a:srgbClr val="0070C0"/>
                </a:solidFill>
              </a:rPr>
              <a:t>солнышку.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77190" y="1694985"/>
            <a:ext cx="515692" cy="5107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76736" y="1694985"/>
            <a:ext cx="642639" cy="5107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80" y="2422682"/>
            <a:ext cx="2088232" cy="30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9" grpId="0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177" y="505247"/>
            <a:ext cx="62421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200" i="1" dirty="0">
                <a:cs typeface="Tahoma" pitchFamily="34" charset="0"/>
              </a:rPr>
              <a:t>– Я называюсь</a:t>
            </a:r>
            <a:r>
              <a:rPr lang="ru-RU" sz="3200" i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cs typeface="Tahoma" pitchFamily="34" charset="0"/>
              </a:rPr>
              <a:t>дательным,</a:t>
            </a:r>
          </a:p>
          <a:p>
            <a:r>
              <a:rPr lang="ru-RU" sz="3200" i="1" dirty="0">
                <a:cs typeface="Tahoma" pitchFamily="34" charset="0"/>
              </a:rPr>
              <a:t>Работаю старательно.</a:t>
            </a:r>
          </a:p>
          <a:p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Кому </a:t>
            </a:r>
            <a:r>
              <a:rPr lang="ru-RU" sz="3200" i="1" dirty="0">
                <a:cs typeface="Tahoma" pitchFamily="34" charset="0"/>
              </a:rPr>
              <a:t>отдать?</a:t>
            </a:r>
            <a:r>
              <a:rPr lang="ru-RU" sz="3200" i="1" dirty="0">
                <a:solidFill>
                  <a:srgbClr val="0000FF"/>
                </a:solidFill>
                <a:cs typeface="Tahoma" pitchFamily="34" charset="0"/>
              </a:rPr>
              <a:t> </a:t>
            </a:r>
          </a:p>
          <a:p>
            <a:r>
              <a:rPr lang="ru-RU" sz="3200" i="1" dirty="0">
                <a:cs typeface="Tahoma" pitchFamily="34" charset="0"/>
              </a:rPr>
              <a:t>К</a:t>
            </a:r>
            <a:r>
              <a:rPr lang="ru-RU" sz="3200" b="1" i="1" dirty="0">
                <a:cs typeface="Tahoma" pitchFamily="34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чему</a:t>
            </a:r>
            <a:r>
              <a:rPr lang="ru-RU" sz="3200" b="1" i="1" dirty="0"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призвать?</a:t>
            </a:r>
          </a:p>
          <a:p>
            <a:r>
              <a:rPr lang="ru-RU" sz="3200" i="1" dirty="0">
                <a:cs typeface="Tahoma" pitchFamily="34" charset="0"/>
              </a:rPr>
              <a:t>Лишь только я могу сказать.</a:t>
            </a:r>
          </a:p>
          <a:p>
            <a:r>
              <a:rPr lang="ru-RU" sz="3200" i="1" dirty="0">
                <a:cs typeface="Tahoma" pitchFamily="34" charset="0"/>
              </a:rPr>
              <a:t>С предлогом</a:t>
            </a:r>
            <a:r>
              <a:rPr lang="ru-RU" sz="3200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к</a:t>
            </a:r>
            <a:r>
              <a:rPr lang="ru-RU" sz="3200" b="1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и</a:t>
            </a:r>
            <a:r>
              <a:rPr lang="ru-RU" sz="3200" b="1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по</a:t>
            </a:r>
            <a:r>
              <a:rPr lang="ru-RU" sz="3200" b="1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дружу,</a:t>
            </a:r>
          </a:p>
          <a:p>
            <a:r>
              <a:rPr lang="ru-RU" sz="3200" i="1" dirty="0">
                <a:cs typeface="Tahoma" pitchFamily="34" charset="0"/>
              </a:rPr>
              <a:t>Но и один гулять хожу</a:t>
            </a:r>
            <a:r>
              <a:rPr lang="ru-RU" sz="3200" i="1" dirty="0" smtClean="0">
                <a:cs typeface="Tahoma" pitchFamily="34" charset="0"/>
              </a:rPr>
              <a:t>.</a:t>
            </a:r>
            <a:r>
              <a:rPr lang="ru-RU" sz="3200" i="1" dirty="0"/>
              <a:t>	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936" y="4044677"/>
            <a:ext cx="1224136" cy="22502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9472" y="4060819"/>
            <a:ext cx="1597063" cy="2211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4676335"/>
            <a:ext cx="742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</a:t>
            </a:r>
            <a:endParaRPr lang="ru-RU" sz="8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4676335"/>
            <a:ext cx="13933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</a:t>
            </a:r>
            <a:endParaRPr lang="ru-RU" sz="8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9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9" grpId="1"/>
      <p:bldP spid="9" grpId="2"/>
      <p:bldP spid="15" grpId="0"/>
      <p:bldP spid="15" grpId="1"/>
      <p:bldP spid="1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60648"/>
            <a:ext cx="66023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Составьте словосочетания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35695" y="1268760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Приехал (к кому?) … </a:t>
            </a:r>
            <a:r>
              <a:rPr lang="ru-RU" sz="2800" dirty="0">
                <a:solidFill>
                  <a:srgbClr val="0070C0"/>
                </a:solidFill>
              </a:rPr>
              <a:t>(брат).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5695" y="1988840"/>
            <a:ext cx="6264697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Ходил (по чему?) … </a:t>
            </a:r>
            <a:r>
              <a:rPr lang="ru-RU" sz="2800" dirty="0">
                <a:solidFill>
                  <a:srgbClr val="0070C0"/>
                </a:solidFill>
              </a:rPr>
              <a:t>(тропинка).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2636912"/>
            <a:ext cx="45720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Написал  (кому?) … </a:t>
            </a:r>
            <a:r>
              <a:rPr lang="ru-RU" sz="2800" dirty="0">
                <a:solidFill>
                  <a:srgbClr val="0070C0"/>
                </a:solidFill>
              </a:rPr>
              <a:t>(друг).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35695" y="3356992"/>
            <a:ext cx="5616625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800" dirty="0"/>
              <a:t>Радовался (чему?) … </a:t>
            </a:r>
            <a:r>
              <a:rPr lang="ru-RU" sz="2800" dirty="0">
                <a:solidFill>
                  <a:srgbClr val="0070C0"/>
                </a:solidFill>
              </a:rPr>
              <a:t>(победа).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58715"/>
            <a:ext cx="2788576" cy="21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0" y="3052687"/>
            <a:ext cx="2392764" cy="203629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03748" y="250354"/>
            <a:ext cx="534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Винительный падеж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6582" y="82600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кого? что?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66124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Вижу 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(что?) </a:t>
            </a:r>
            <a:r>
              <a:rPr lang="ru-RU" sz="2800" i="1" dirty="0">
                <a:solidFill>
                  <a:srgbClr val="0070C0"/>
                </a:solidFill>
              </a:rPr>
              <a:t>глобус.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90354" y="5661248"/>
            <a:ext cx="3733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Вижу 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</a:rPr>
              <a:t>(кого?) </a:t>
            </a:r>
            <a:r>
              <a:rPr lang="ru-RU" sz="2800" i="1" dirty="0">
                <a:solidFill>
                  <a:srgbClr val="0070C0"/>
                </a:solidFill>
              </a:rPr>
              <a:t>зайчонка.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32072" y="1684157"/>
            <a:ext cx="515692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5" y="3167595"/>
            <a:ext cx="2088232" cy="180647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748528" y="1694086"/>
            <a:ext cx="623704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37482" y="1694985"/>
            <a:ext cx="623704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04712" y="1695738"/>
            <a:ext cx="76772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50826" y="1684157"/>
            <a:ext cx="111775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84600" y="1707487"/>
            <a:ext cx="76772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61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9" grpId="0"/>
      <p:bldP spid="18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177" y="505247"/>
            <a:ext cx="6242199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– А я –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cs typeface="Tahoma" pitchFamily="34" charset="0"/>
              </a:rPr>
              <a:t>винительный падеж</a:t>
            </a:r>
            <a:r>
              <a:rPr lang="ru-RU" sz="3200" i="1" dirty="0">
                <a:solidFill>
                  <a:schemeClr val="accent5">
                    <a:lumMod val="75000"/>
                  </a:schemeClr>
                </a:solidFill>
                <a:cs typeface="Tahoma" pitchFamily="34" charset="0"/>
              </a:rPr>
              <a:t>,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И я во всем виню невежд.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Зато отличников – люблю,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Для них «пятерки» я ловлю.</a:t>
            </a:r>
          </a:p>
          <a:p>
            <a:pPr>
              <a:lnSpc>
                <a:spcPct val="90000"/>
              </a:lnSpc>
            </a:pP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Кого</a:t>
            </a:r>
            <a:r>
              <a:rPr lang="ru-RU" sz="3200" i="1" dirty="0">
                <a:solidFill>
                  <a:srgbClr val="B90D21"/>
                </a:solidFill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назвать, во </a:t>
            </a: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что</a:t>
            </a:r>
            <a:r>
              <a:rPr lang="ru-RU" sz="3200" i="1" dirty="0">
                <a:solidFill>
                  <a:srgbClr val="002060"/>
                </a:solidFill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играть,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Готов ребятам подсказать.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Не прочь с предлогами дружить,</a:t>
            </a:r>
          </a:p>
          <a:p>
            <a:pPr>
              <a:lnSpc>
                <a:spcPct val="90000"/>
              </a:lnSpc>
            </a:pPr>
            <a:r>
              <a:rPr lang="ru-RU" sz="3200" i="1" dirty="0">
                <a:cs typeface="Tahoma" pitchFamily="34" charset="0"/>
              </a:rPr>
              <a:t>Но и без них могу прожить</a:t>
            </a:r>
            <a:r>
              <a:rPr lang="ru-RU" sz="3200" i="1" dirty="0" smtClean="0">
                <a:cs typeface="Tahoma" pitchFamily="34" charset="0"/>
              </a:rPr>
              <a:t>.</a:t>
            </a:r>
            <a:r>
              <a:rPr lang="ru-RU" sz="3200" i="1" dirty="0"/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311189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 smtClean="0">
                <a:solidFill>
                  <a:srgbClr val="0070C0"/>
                </a:solidFill>
              </a:rPr>
              <a:t>Через что?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4546475"/>
            <a:ext cx="1928871" cy="19910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4519531"/>
            <a:ext cx="2016224" cy="20449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80312" y="5311188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 smtClean="0">
                <a:solidFill>
                  <a:srgbClr val="0070C0"/>
                </a:solidFill>
              </a:rPr>
              <a:t>На что?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Object 27"/>
          <p:cNvSpPr>
            <a:spLocks noChangeAspect="1" noChangeArrowheads="1"/>
          </p:cNvSpPr>
          <p:nvPr/>
        </p:nvSpPr>
        <p:spPr bwMode="auto">
          <a:xfrm>
            <a:off x="0" y="4495800"/>
            <a:ext cx="16573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" name="Object 28"/>
          <p:cNvSpPr>
            <a:spLocks noChangeAspect="1" noChangeArrowheads="1"/>
          </p:cNvSpPr>
          <p:nvPr/>
        </p:nvSpPr>
        <p:spPr bwMode="auto">
          <a:xfrm>
            <a:off x="1905000" y="4495800"/>
            <a:ext cx="5143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" name="Object 29"/>
          <p:cNvSpPr>
            <a:spLocks noChangeAspect="1" noChangeArrowheads="1"/>
          </p:cNvSpPr>
          <p:nvPr/>
        </p:nvSpPr>
        <p:spPr bwMode="auto">
          <a:xfrm>
            <a:off x="381000" y="4343400"/>
            <a:ext cx="5143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7" name="Object 31"/>
          <p:cNvSpPr>
            <a:spLocks noChangeAspect="1" noChangeArrowheads="1"/>
          </p:cNvSpPr>
          <p:nvPr/>
        </p:nvSpPr>
        <p:spPr bwMode="auto">
          <a:xfrm>
            <a:off x="533400" y="5181600"/>
            <a:ext cx="33147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" name="Object 32"/>
          <p:cNvSpPr>
            <a:spLocks noChangeAspect="1" noChangeArrowheads="1"/>
          </p:cNvSpPr>
          <p:nvPr/>
        </p:nvSpPr>
        <p:spPr bwMode="auto">
          <a:xfrm>
            <a:off x="1219200" y="4953000"/>
            <a:ext cx="1914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" name="Object 33"/>
          <p:cNvSpPr>
            <a:spLocks noChangeAspect="1" noChangeArrowheads="1"/>
          </p:cNvSpPr>
          <p:nvPr/>
        </p:nvSpPr>
        <p:spPr bwMode="auto">
          <a:xfrm>
            <a:off x="5181600" y="2509838"/>
            <a:ext cx="4214813" cy="29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" name="Object 34"/>
          <p:cNvSpPr>
            <a:spLocks noChangeAspect="1" noChangeArrowheads="1"/>
          </p:cNvSpPr>
          <p:nvPr/>
        </p:nvSpPr>
        <p:spPr bwMode="auto">
          <a:xfrm>
            <a:off x="5943600" y="1676400"/>
            <a:ext cx="3703638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Object 35"/>
          <p:cNvSpPr>
            <a:spLocks noChangeAspect="1" noChangeArrowheads="1"/>
          </p:cNvSpPr>
          <p:nvPr/>
        </p:nvSpPr>
        <p:spPr bwMode="auto">
          <a:xfrm>
            <a:off x="5895975" y="1295400"/>
            <a:ext cx="32480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34252" y="1516886"/>
            <a:ext cx="4148059" cy="471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i="1" dirty="0"/>
              <a:t>Как взлечу </a:t>
            </a:r>
            <a:r>
              <a:rPr lang="ru-RU" sz="2800" i="1" dirty="0">
                <a:solidFill>
                  <a:srgbClr val="A50021"/>
                </a:solidFill>
              </a:rPr>
              <a:t>под потолок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Да махну </a:t>
            </a:r>
            <a:r>
              <a:rPr lang="ru-RU" sz="2800" i="1" dirty="0">
                <a:solidFill>
                  <a:srgbClr val="A50021"/>
                </a:solidFill>
              </a:rPr>
              <a:t>через порог</a:t>
            </a:r>
            <a:r>
              <a:rPr lang="ru-RU" sz="2800" i="1" dirty="0">
                <a:solidFill>
                  <a:srgbClr val="C00000"/>
                </a:solidFill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Вылетаю </a:t>
            </a:r>
            <a:r>
              <a:rPr lang="ru-RU" sz="2800" i="1" dirty="0">
                <a:solidFill>
                  <a:srgbClr val="A50021"/>
                </a:solidFill>
              </a:rPr>
              <a:t>за окошко</a:t>
            </a:r>
            <a:r>
              <a:rPr lang="ru-RU" sz="2800" i="1" dirty="0">
                <a:solidFill>
                  <a:srgbClr val="C00000"/>
                </a:solidFill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Курс держу я </a:t>
            </a:r>
            <a:r>
              <a:rPr lang="ru-RU" sz="2800" i="1" dirty="0">
                <a:solidFill>
                  <a:srgbClr val="A50021"/>
                </a:solidFill>
              </a:rPr>
              <a:t>на лужок</a:t>
            </a:r>
            <a:r>
              <a:rPr lang="ru-RU" sz="2800" i="1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Вижу реку, вижу </a:t>
            </a:r>
            <a:r>
              <a:rPr lang="ru-RU" sz="2800" i="1" dirty="0" smtClean="0">
                <a:solidFill>
                  <a:srgbClr val="A50021"/>
                </a:solidFill>
              </a:rPr>
              <a:t>сад</a:t>
            </a:r>
            <a:r>
              <a:rPr lang="ru-RU" sz="2800" i="1" dirty="0" smtClean="0"/>
              <a:t> </a:t>
            </a:r>
            <a:r>
              <a:rPr lang="ru-RU" sz="2800" i="1" dirty="0" smtClean="0">
                <a:solidFill>
                  <a:srgbClr val="C00000"/>
                </a:solidFill>
              </a:rPr>
              <a:t>–</a:t>
            </a:r>
            <a:r>
              <a:rPr lang="ru-RU" sz="2800" i="1" dirty="0" smtClean="0"/>
              <a:t> </a:t>
            </a:r>
            <a:endParaRPr lang="ru-RU" sz="2800" i="1" dirty="0"/>
          </a:p>
          <a:p>
            <a:pPr>
              <a:lnSpc>
                <a:spcPct val="120000"/>
              </a:lnSpc>
            </a:pPr>
            <a:r>
              <a:rPr lang="ru-RU" sz="2800" i="1" dirty="0"/>
              <a:t>Называю все подряд!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Вижу </a:t>
            </a:r>
            <a:r>
              <a:rPr lang="ru-RU" sz="2800" i="1" dirty="0">
                <a:solidFill>
                  <a:srgbClr val="A50021"/>
                </a:solidFill>
              </a:rPr>
              <a:t>вишню</a:t>
            </a:r>
            <a:r>
              <a:rPr lang="ru-RU" sz="2800" i="1" dirty="0">
                <a:solidFill>
                  <a:srgbClr val="C00000"/>
                </a:solidFill>
              </a:rPr>
              <a:t>,</a:t>
            </a:r>
            <a:r>
              <a:rPr lang="ru-RU" sz="2800" i="1" dirty="0"/>
              <a:t> вижу </a:t>
            </a:r>
            <a:r>
              <a:rPr lang="ru-RU" sz="2800" i="1" dirty="0">
                <a:solidFill>
                  <a:srgbClr val="A50021"/>
                </a:solidFill>
              </a:rPr>
              <a:t>сливу</a:t>
            </a:r>
            <a:r>
              <a:rPr lang="ru-RU" sz="2800" i="1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800" i="1" dirty="0"/>
              <a:t>До чего вокруг красиво!</a:t>
            </a:r>
          </a:p>
          <a:p>
            <a:pPr>
              <a:lnSpc>
                <a:spcPct val="120000"/>
              </a:lnSpc>
            </a:pPr>
            <a:endParaRPr lang="ru-RU" sz="28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10647" y="188639"/>
            <a:ext cx="5348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Определите </a:t>
            </a:r>
            <a:r>
              <a:rPr lang="ru-RU" sz="4400" b="1" dirty="0" smtClean="0">
                <a:solidFill>
                  <a:srgbClr val="00B050"/>
                </a:solidFill>
              </a:rPr>
              <a:t>падежи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4" y="1124744"/>
            <a:ext cx="8466137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latin typeface="Cambria" pitchFamily="18" charset="0"/>
              </a:rPr>
              <a:t>Аимяасуёщесатвиётеальноеё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6591" y="3140968"/>
            <a:ext cx="844823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3140968"/>
            <a:ext cx="844823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649202" y="2954548"/>
            <a:ext cx="1296144" cy="122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628603" y="2985740"/>
            <a:ext cx="1296144" cy="122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626963" y="1051372"/>
            <a:ext cx="8466137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имя существительное		</a:t>
            </a:r>
          </a:p>
        </p:txBody>
      </p:sp>
    </p:spTree>
    <p:extLst>
      <p:ext uri="{BB962C8B-B14F-4D97-AF65-F5344CB8AC3E}">
        <p14:creationId xmlns:p14="http://schemas.microsoft.com/office/powerpoint/2010/main" val="23921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63" y="3429000"/>
            <a:ext cx="2151882" cy="181999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03748" y="250354"/>
            <a:ext cx="534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Творительный падеж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6582" y="826006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кого? что?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517232"/>
            <a:ext cx="4434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Творю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(чем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?) </a:t>
            </a:r>
            <a:r>
              <a:rPr lang="ru-RU" sz="2400" i="1" dirty="0" smtClean="0">
                <a:solidFill>
                  <a:srgbClr val="0070C0"/>
                </a:solidFill>
              </a:rPr>
              <a:t>карандашом</a:t>
            </a:r>
            <a:r>
              <a:rPr lang="ru-RU" sz="2400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07408" y="5517232"/>
            <a:ext cx="3243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Горжусь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(кем?) </a:t>
            </a:r>
            <a:r>
              <a:rPr lang="ru-RU" sz="2400" i="1" dirty="0">
                <a:solidFill>
                  <a:srgbClr val="0070C0"/>
                </a:solidFill>
              </a:rPr>
              <a:t>другом.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20104" y="1695738"/>
            <a:ext cx="515692" cy="5107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84" y="2800727"/>
            <a:ext cx="2448272" cy="244827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916912" y="1694086"/>
            <a:ext cx="815360" cy="5107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48296" y="1695738"/>
            <a:ext cx="767720" cy="5107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84400" y="1684157"/>
            <a:ext cx="1117750" cy="5107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80544" y="1707487"/>
            <a:ext cx="767720" cy="51077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2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9" grpId="0"/>
      <p:bldP spid="18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177" y="505247"/>
            <a:ext cx="62421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200" i="1" dirty="0">
                <a:cs typeface="Tahoma" pitchFamily="34" charset="0"/>
              </a:rPr>
              <a:t>– А я – </a:t>
            </a:r>
            <a:r>
              <a:rPr lang="ru-RU" sz="3200" b="1" i="1" dirty="0">
                <a:solidFill>
                  <a:srgbClr val="C00000"/>
                </a:solidFill>
                <a:cs typeface="Tahoma" pitchFamily="34" charset="0"/>
              </a:rPr>
              <a:t>творительный падеж</a:t>
            </a:r>
            <a:r>
              <a:rPr lang="ru-RU" sz="3200" i="1" dirty="0">
                <a:solidFill>
                  <a:srgbClr val="C00000"/>
                </a:solidFill>
                <a:cs typeface="Tahoma" pitchFamily="34" charset="0"/>
              </a:rPr>
              <a:t>,</a:t>
            </a:r>
          </a:p>
          <a:p>
            <a:r>
              <a:rPr lang="ru-RU" sz="3200" i="1" dirty="0">
                <a:cs typeface="Tahoma" pitchFamily="34" charset="0"/>
              </a:rPr>
              <a:t>Исполнен всяческих надежд.</a:t>
            </a:r>
          </a:p>
          <a:p>
            <a:r>
              <a:rPr lang="ru-RU" sz="3200" i="1" dirty="0">
                <a:cs typeface="Tahoma" pitchFamily="34" charset="0"/>
              </a:rPr>
              <a:t>Творите! – </a:t>
            </a: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Чем?</a:t>
            </a:r>
          </a:p>
          <a:p>
            <a:r>
              <a:rPr lang="ru-RU" sz="3200" i="1" dirty="0">
                <a:cs typeface="Tahoma" pitchFamily="34" charset="0"/>
              </a:rPr>
              <a:t> Творите! – </a:t>
            </a:r>
            <a:r>
              <a:rPr lang="ru-RU" sz="3200" b="1" i="1" dirty="0">
                <a:solidFill>
                  <a:srgbClr val="002060"/>
                </a:solidFill>
                <a:cs typeface="Tahoma" pitchFamily="34" charset="0"/>
              </a:rPr>
              <a:t>С кем?</a:t>
            </a:r>
          </a:p>
          <a:p>
            <a:r>
              <a:rPr lang="ru-RU" sz="3200" i="1" dirty="0">
                <a:cs typeface="Tahoma" pitchFamily="34" charset="0"/>
              </a:rPr>
              <a:t>Я подскажу вам - нет проблем!</a:t>
            </a:r>
          </a:p>
          <a:p>
            <a:r>
              <a:rPr lang="ru-RU" sz="3200" i="1" dirty="0">
                <a:cs typeface="Tahoma" pitchFamily="34" charset="0"/>
              </a:rPr>
              <a:t>Предлогам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перед</a:t>
            </a:r>
            <a:r>
              <a:rPr 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,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под</a:t>
            </a:r>
            <a:r>
              <a:rPr 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ru-RU" sz="3200" i="1" dirty="0">
                <a:cs typeface="Tahoma" pitchFamily="34" charset="0"/>
              </a:rPr>
              <a:t>и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над</a:t>
            </a:r>
          </a:p>
          <a:p>
            <a:r>
              <a:rPr lang="ru-RU" sz="3200" i="1" dirty="0">
                <a:cs typeface="Tahoma" pitchFamily="34" charset="0"/>
              </a:rPr>
              <a:t>В любой момент я очень рад</a:t>
            </a:r>
            <a:r>
              <a:rPr lang="ru-RU" sz="3200" i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2538" y="4687904"/>
            <a:ext cx="122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70C0"/>
                </a:solidFill>
              </a:rPr>
              <a:t>За чем?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86" y="4490782"/>
            <a:ext cx="2641801" cy="1975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8064" y="4293360"/>
            <a:ext cx="1821050" cy="21572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86586" y="4699192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70C0"/>
                </a:solidFill>
              </a:rPr>
              <a:t>Перед чем?</a:t>
            </a:r>
          </a:p>
        </p:txBody>
      </p:sp>
    </p:spTree>
    <p:extLst>
      <p:ext uri="{BB962C8B-B14F-4D97-AF65-F5344CB8AC3E}">
        <p14:creationId xmlns:p14="http://schemas.microsoft.com/office/powerpoint/2010/main" val="3152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низ 4"/>
          <p:cNvSpPr/>
          <p:nvPr/>
        </p:nvSpPr>
        <p:spPr>
          <a:xfrm>
            <a:off x="2699792" y="2276872"/>
            <a:ext cx="4152644" cy="739475"/>
          </a:xfrm>
          <a:prstGeom prst="ribbon">
            <a:avLst>
              <a:gd name="adj1" fmla="val 28880"/>
              <a:gd name="adj2" fmla="val 7066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9000"/>
            <a:ext cx="2032885" cy="2090462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47181" y="250354"/>
            <a:ext cx="4428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Предложный падеж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8232" y="816634"/>
            <a:ext cx="231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 ком? о чем?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517232"/>
            <a:ext cx="366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Думаю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(о чём?) </a:t>
            </a:r>
            <a:r>
              <a:rPr lang="ru-RU" sz="2400" i="1" dirty="0">
                <a:solidFill>
                  <a:srgbClr val="0070C0"/>
                </a:solidFill>
              </a:rPr>
              <a:t>о задаче</a:t>
            </a:r>
            <a:r>
              <a:rPr lang="ru-RU" sz="2400" i="1" dirty="0" smtClean="0">
                <a:solidFill>
                  <a:srgbClr val="0070C0"/>
                </a:solidFill>
              </a:rPr>
              <a:t>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07408" y="5517232"/>
            <a:ext cx="3763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Мечтаю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(о ком?) </a:t>
            </a:r>
            <a:r>
              <a:rPr lang="ru-RU" sz="2400" i="1" dirty="0">
                <a:solidFill>
                  <a:srgbClr val="0070C0"/>
                </a:solidFill>
              </a:rPr>
              <a:t>о собаке.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92112" y="1630452"/>
            <a:ext cx="515692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>
          <a:xfrm>
            <a:off x="5170502" y="3194755"/>
            <a:ext cx="2448272" cy="2269863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047393" y="1628800"/>
            <a:ext cx="641320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3928" y="1630452"/>
            <a:ext cx="551696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1427" y="1630452"/>
            <a:ext cx="558875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630452"/>
            <a:ext cx="677456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68576" y="1628800"/>
            <a:ext cx="767720" cy="51077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835" y="2564904"/>
            <a:ext cx="2656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Font typeface="Arial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Всегда с предлогом!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2" grpId="0"/>
      <p:bldP spid="9" grpId="0"/>
      <p:bldP spid="18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177" y="260648"/>
            <a:ext cx="6530231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– А я – </a:t>
            </a:r>
            <a:r>
              <a:rPr lang="ru-RU" sz="3000" b="1" i="1" dirty="0">
                <a:solidFill>
                  <a:srgbClr val="7030A0"/>
                </a:solidFill>
                <a:cs typeface="Tahoma" pitchFamily="34" charset="0"/>
              </a:rPr>
              <a:t>падеж предложный.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Со мною случай сложный.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Мне без предлогов свет не мил.</a:t>
            </a:r>
          </a:p>
          <a:p>
            <a:pPr>
              <a:lnSpc>
                <a:spcPct val="90000"/>
              </a:lnSpc>
            </a:pPr>
            <a:r>
              <a:rPr lang="ru-RU" sz="3000" b="1" i="1" dirty="0">
                <a:solidFill>
                  <a:srgbClr val="002060"/>
                </a:solidFill>
                <a:cs typeface="Tahoma" pitchFamily="34" charset="0"/>
              </a:rPr>
              <a:t>О ком, о чём </a:t>
            </a:r>
            <a:r>
              <a:rPr lang="ru-RU" sz="3000" i="1" dirty="0">
                <a:cs typeface="Tahoma" pitchFamily="34" charset="0"/>
              </a:rPr>
              <a:t>я говорил?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Ах да, нужны предлоги!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Без них мне нет дороги.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Пусть будет</a:t>
            </a:r>
            <a:r>
              <a:rPr lang="ru-RU" sz="3000" i="1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ru-RU" sz="3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о</a:t>
            </a:r>
            <a:r>
              <a:rPr lang="ru-RU" sz="3000" i="1" dirty="0">
                <a:solidFill>
                  <a:srgbClr val="7030A0"/>
                </a:solidFill>
                <a:cs typeface="Tahoma" pitchFamily="34" charset="0"/>
              </a:rPr>
              <a:t>,</a:t>
            </a:r>
            <a:r>
              <a:rPr lang="ru-RU" sz="3000" i="1" dirty="0">
                <a:cs typeface="Tahoma" pitchFamily="34" charset="0"/>
              </a:rPr>
              <a:t> и </a:t>
            </a:r>
            <a:r>
              <a:rPr lang="ru-RU" sz="3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в</a:t>
            </a:r>
            <a:r>
              <a:rPr lang="ru-RU" sz="3000" i="1" dirty="0">
                <a:solidFill>
                  <a:srgbClr val="7030A0"/>
                </a:solidFill>
                <a:cs typeface="Tahoma" pitchFamily="34" charset="0"/>
              </a:rPr>
              <a:t>,</a:t>
            </a:r>
            <a:r>
              <a:rPr lang="ru-RU" sz="3000" i="1" dirty="0">
                <a:cs typeface="Tahoma" pitchFamily="34" charset="0"/>
              </a:rPr>
              <a:t> и </a:t>
            </a:r>
            <a:r>
              <a:rPr lang="ru-RU" sz="3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при</a:t>
            </a:r>
            <a:r>
              <a:rPr lang="ru-RU" sz="3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ru-RU" sz="3000" i="1" dirty="0">
                <a:solidFill>
                  <a:srgbClr val="7030A0"/>
                </a:solidFill>
                <a:cs typeface="Tahoma" pitchFamily="34" charset="0"/>
              </a:rPr>
              <a:t>–</a:t>
            </a:r>
            <a:r>
              <a:rPr lang="ru-RU" sz="3000" i="1" dirty="0">
                <a:cs typeface="Tahoma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Ты их случайно не сотри;</a:t>
            </a:r>
          </a:p>
          <a:p>
            <a:pPr>
              <a:lnSpc>
                <a:spcPct val="90000"/>
              </a:lnSpc>
            </a:pPr>
            <a:r>
              <a:rPr lang="ru-RU" sz="3000" i="1" dirty="0">
                <a:cs typeface="Tahoma" pitchFamily="34" charset="0"/>
              </a:rPr>
              <a:t>Тогда могу я рассказать,</a:t>
            </a:r>
          </a:p>
          <a:p>
            <a:pPr>
              <a:lnSpc>
                <a:spcPct val="90000"/>
              </a:lnSpc>
            </a:pPr>
            <a:r>
              <a:rPr lang="ru-RU" sz="3000" b="1" i="1" dirty="0">
                <a:solidFill>
                  <a:srgbClr val="002060"/>
                </a:solidFill>
                <a:cs typeface="Tahoma" pitchFamily="34" charset="0"/>
              </a:rPr>
              <a:t>О чём </a:t>
            </a:r>
            <a:r>
              <a:rPr lang="ru-RU" sz="3000" i="1" dirty="0">
                <a:cs typeface="Tahoma" pitchFamily="34" charset="0"/>
              </a:rPr>
              <a:t>мечтать и </a:t>
            </a:r>
            <a:r>
              <a:rPr lang="ru-RU" sz="3000" b="1" i="1" dirty="0">
                <a:solidFill>
                  <a:srgbClr val="002060"/>
                </a:solidFill>
                <a:cs typeface="Tahoma" pitchFamily="34" charset="0"/>
              </a:rPr>
              <a:t>в чём </a:t>
            </a:r>
            <a:r>
              <a:rPr lang="ru-RU" sz="3000" i="1" dirty="0">
                <a:cs typeface="Tahoma" pitchFamily="34" charset="0"/>
              </a:rPr>
              <a:t>гулять.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3814" y="4765270"/>
            <a:ext cx="1090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В чем?</a:t>
            </a:r>
          </a:p>
          <a:p>
            <a:r>
              <a:rPr lang="ru-RU" sz="2400" b="1" i="1" dirty="0" smtClean="0">
                <a:solidFill>
                  <a:srgbClr val="0070C0"/>
                </a:solidFill>
              </a:rPr>
              <a:t>Где?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638584"/>
            <a:ext cx="1915366" cy="1915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31" y="4454924"/>
            <a:ext cx="1656184" cy="22264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24328" y="4765270"/>
            <a:ext cx="11304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На чем</a:t>
            </a:r>
          </a:p>
          <a:p>
            <a:r>
              <a:rPr lang="ru-RU" sz="2400" b="1" i="1" dirty="0" smtClean="0">
                <a:solidFill>
                  <a:srgbClr val="0070C0"/>
                </a:solidFill>
              </a:rPr>
              <a:t>Где?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0647"/>
            <a:ext cx="2465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Сравните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19888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3200" i="1" dirty="0"/>
              <a:t>Письмо сестр</a:t>
            </a:r>
            <a:r>
              <a:rPr lang="ru-RU" sz="3200" b="1" i="1" dirty="0">
                <a:solidFill>
                  <a:srgbClr val="C00000"/>
                </a:solidFill>
              </a:rPr>
              <a:t>е – Д. п. </a:t>
            </a:r>
            <a:endParaRPr lang="ru-RU" sz="3200" b="1" dirty="0">
              <a:solidFill>
                <a:srgbClr val="C00000"/>
              </a:solidFill>
            </a:endParaRPr>
          </a:p>
          <a:p>
            <a:pPr marL="82296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3200" i="1" dirty="0"/>
              <a:t>Письмо сестр</a:t>
            </a:r>
            <a:r>
              <a:rPr lang="ru-RU" sz="3200" b="1" i="1" dirty="0">
                <a:solidFill>
                  <a:srgbClr val="C00000"/>
                </a:solidFill>
              </a:rPr>
              <a:t>ы – Р. п.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4182" l="99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6" b="50000"/>
          <a:stretch/>
        </p:blipFill>
        <p:spPr>
          <a:xfrm>
            <a:off x="899592" y="836712"/>
            <a:ext cx="1649602" cy="1366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01" y="3811675"/>
            <a:ext cx="2498494" cy="2530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54" r="26029"/>
          <a:stretch/>
        </p:blipFill>
        <p:spPr>
          <a:xfrm>
            <a:off x="6300192" y="492513"/>
            <a:ext cx="1904421" cy="17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46" y="4632398"/>
            <a:ext cx="1924132" cy="1924132"/>
          </a:xfrm>
          <a:prstGeom prst="rect">
            <a:avLst/>
          </a:prstGeom>
        </p:spPr>
      </p:pic>
      <p:sp>
        <p:nvSpPr>
          <p:cNvPr id="17" name="Горизонтальный свиток 16"/>
          <p:cNvSpPr/>
          <p:nvPr/>
        </p:nvSpPr>
        <p:spPr>
          <a:xfrm>
            <a:off x="1752587" y="116632"/>
            <a:ext cx="5699733" cy="1124744"/>
          </a:xfrm>
          <a:prstGeom prst="horizontalScroll">
            <a:avLst>
              <a:gd name="adj" fmla="val 17096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23343" y="1828800"/>
            <a:ext cx="5941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</a:rPr>
              <a:t>Дело  шуток не </a:t>
            </a:r>
            <a:r>
              <a:rPr lang="ru-RU" sz="3600" i="1" dirty="0">
                <a:solidFill>
                  <a:srgbClr val="002060"/>
                </a:solidFill>
              </a:rPr>
              <a:t>любит.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990207" y="2764295"/>
            <a:ext cx="66418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От слов до дела целая верста.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938041" y="3789040"/>
            <a:ext cx="74822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Не по сути дело, а по делу суть.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265508" y="1484784"/>
            <a:ext cx="667836" cy="442674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43665" y="466488"/>
            <a:ext cx="4905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Игра «Займемся делом»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576801" y="2475131"/>
            <a:ext cx="610876" cy="442674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511987" y="3486589"/>
            <a:ext cx="674683" cy="442674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7848" y="4421378"/>
            <a:ext cx="1883193" cy="20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6" grpId="0"/>
      <p:bldP spid="7" grpId="0"/>
      <p:bldP spid="8" grpId="0" animBg="1"/>
      <p:bldP spid="15" grpId="0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63634" y="2284965"/>
            <a:ext cx="588077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lnSpc>
                <a:spcPct val="90000"/>
              </a:lnSpc>
              <a:buFont typeface="Arial" pitchFamily="34" charset="0"/>
              <a:buNone/>
            </a:pPr>
            <a:r>
              <a:rPr lang="ru-RU" sz="2800" b="1" i="1" dirty="0">
                <a:solidFill>
                  <a:srgbClr val="C00000"/>
                </a:solidFill>
              </a:rPr>
              <a:t>1. </a:t>
            </a:r>
            <a:r>
              <a:rPr lang="ru-RU" sz="2800" i="1" dirty="0">
                <a:solidFill>
                  <a:srgbClr val="C00000"/>
                </a:solidFill>
              </a:rPr>
              <a:t>Найдите слово, к которому относится имя существительное</a:t>
            </a:r>
            <a:r>
              <a:rPr lang="ru-RU" sz="2800" i="1" dirty="0" smtClean="0">
                <a:solidFill>
                  <a:srgbClr val="C00000"/>
                </a:solidFill>
              </a:rPr>
              <a:t>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46288" y="3540693"/>
            <a:ext cx="523832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i="1" dirty="0">
                <a:solidFill>
                  <a:srgbClr val="002060"/>
                </a:solidFill>
              </a:rPr>
              <a:t>2. </a:t>
            </a:r>
            <a:r>
              <a:rPr lang="ru-RU" sz="2800" i="1" dirty="0">
                <a:solidFill>
                  <a:srgbClr val="002060"/>
                </a:solidFill>
              </a:rPr>
              <a:t>Поставьте от него нужный вопрос</a:t>
            </a:r>
            <a:r>
              <a:rPr lang="ru-RU" sz="2800" i="1" dirty="0" smtClean="0">
                <a:solidFill>
                  <a:srgbClr val="002060"/>
                </a:solidFill>
              </a:rPr>
              <a:t>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9604" y="4725144"/>
            <a:ext cx="523832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ru-RU" sz="2800" b="1" i="1" dirty="0">
                <a:solidFill>
                  <a:srgbClr val="7030A0"/>
                </a:solidFill>
              </a:rPr>
              <a:t>3.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i="1" dirty="0">
                <a:solidFill>
                  <a:srgbClr val="7030A0"/>
                </a:solidFill>
              </a:rPr>
              <a:t>По вопросу  и предлогу определите падеж.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4504" y="420317"/>
            <a:ext cx="2648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/>
              <a:t>Запомните!</a:t>
            </a:r>
            <a:endParaRPr lang="ru-RU" sz="36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r="7301"/>
          <a:stretch/>
        </p:blipFill>
        <p:spPr>
          <a:xfrm flipH="1">
            <a:off x="191910" y="424793"/>
            <a:ext cx="2235201" cy="3115900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3498619" y="280616"/>
            <a:ext cx="3600252" cy="934363"/>
          </a:xfrm>
          <a:prstGeom prst="wedgeRoundRectCallout">
            <a:avLst>
              <a:gd name="adj1" fmla="val -75392"/>
              <a:gd name="adj2" fmla="val 81831"/>
              <a:gd name="adj3" fmla="val 1666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7413"/>
            <a:ext cx="3498874" cy="34400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00713" y="374237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2800" b="1" i="1" dirty="0">
                <a:solidFill>
                  <a:srgbClr val="0070C0"/>
                </a:solidFill>
              </a:rPr>
              <a:t>На высокой горе стоит дом</a:t>
            </a:r>
            <a:r>
              <a:rPr lang="ru-RU" sz="2800" b="1" i="1" dirty="0" smtClean="0">
                <a:solidFill>
                  <a:srgbClr val="0070C0"/>
                </a:solidFill>
              </a:rPr>
              <a:t>.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4993" y="4804356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2800" b="1" i="1" dirty="0" smtClean="0">
                <a:solidFill>
                  <a:srgbClr val="0070C0"/>
                </a:solidFill>
              </a:rPr>
              <a:t>Стоит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</a:rPr>
              <a:t>(на чём?) </a:t>
            </a:r>
            <a:r>
              <a:rPr lang="ru-RU" sz="2800" b="1" i="1" dirty="0">
                <a:solidFill>
                  <a:srgbClr val="0070C0"/>
                </a:solidFill>
              </a:rPr>
              <a:t>на </a:t>
            </a:r>
            <a:r>
              <a:rPr lang="ru-RU" sz="2800" b="1" i="1" dirty="0" smtClean="0">
                <a:solidFill>
                  <a:srgbClr val="0070C0"/>
                </a:solidFill>
              </a:rPr>
              <a:t>горе.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6156176" y="3299700"/>
            <a:ext cx="667836" cy="442674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652120" y="4471298"/>
            <a:ext cx="667836" cy="442674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97910" y="4241410"/>
            <a:ext cx="6678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584379"/>
            <a:ext cx="6974160" cy="4419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Жил старичок-</a:t>
            </a:r>
            <a:r>
              <a:rPr lang="ru-RU" sz="2800" i="1" dirty="0" err="1" smtClean="0"/>
              <a:t>моховичок</a:t>
            </a:r>
            <a:r>
              <a:rPr lang="ru-RU" sz="2800" i="1" dirty="0" smtClean="0"/>
              <a:t>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Из мха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i="1" dirty="0" smtClean="0"/>
              <a:t>он сделал пиджачок,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Он валенки </a:t>
            </a: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из мха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i="1" dirty="0" smtClean="0"/>
              <a:t>скатал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И сплел он </a:t>
            </a:r>
            <a:r>
              <a:rPr lang="ru-RU" sz="2800" i="1" dirty="0" err="1" smtClean="0"/>
              <a:t>гамачок</a:t>
            </a:r>
            <a:r>
              <a:rPr lang="ru-RU" sz="2800" i="1" dirty="0" smtClean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Он</a:t>
            </a:r>
            <a:r>
              <a:rPr lang="ru-RU" sz="2800" i="1" dirty="0" smtClean="0">
                <a:solidFill>
                  <a:srgbClr val="C21604"/>
                </a:solidFill>
              </a:rPr>
              <a:t> </a:t>
            </a: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мхом</a:t>
            </a:r>
            <a:r>
              <a:rPr lang="ru-RU" sz="2800" i="1" dirty="0" smtClean="0">
                <a:solidFill>
                  <a:srgbClr val="C21604"/>
                </a:solidFill>
              </a:rPr>
              <a:t> </a:t>
            </a:r>
            <a:r>
              <a:rPr lang="ru-RU" sz="2800" i="1" dirty="0" smtClean="0"/>
              <a:t>зеленым укрывался.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Он сочным, нежным</a:t>
            </a:r>
            <a:r>
              <a:rPr lang="ru-RU" sz="2800" i="1" dirty="0" smtClean="0">
                <a:solidFill>
                  <a:srgbClr val="C21604"/>
                </a:solidFill>
              </a:rPr>
              <a:t> </a:t>
            </a: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мхом</a:t>
            </a:r>
            <a:r>
              <a:rPr lang="ru-RU" sz="2800" i="1" dirty="0" smtClean="0"/>
              <a:t> питался,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Во мхах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i="1" dirty="0" smtClean="0"/>
              <a:t>он жил и не тужил,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Он </a:t>
            </a:r>
            <a:r>
              <a:rPr lang="ru-RU" sz="2800" b="1" i="1" u="sng" dirty="0" smtClean="0">
                <a:solidFill>
                  <a:schemeClr val="accent3">
                    <a:lumMod val="50000"/>
                  </a:schemeClr>
                </a:solidFill>
              </a:rPr>
              <a:t>мхам</a:t>
            </a:r>
            <a:r>
              <a:rPr lang="ru-RU" sz="2800" i="1" dirty="0" smtClean="0"/>
              <a:t> «спасибо» говорил…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Но был он очень одинок,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i="1" dirty="0" smtClean="0"/>
              <a:t>Тот старичок-</a:t>
            </a:r>
            <a:r>
              <a:rPr lang="ru-RU" sz="2800" i="1" dirty="0" err="1" smtClean="0"/>
              <a:t>моховичок</a:t>
            </a:r>
            <a:r>
              <a:rPr lang="ru-RU" sz="2800" i="1" dirty="0" smtClean="0"/>
              <a:t>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8836" y="127861"/>
            <a:ext cx="44378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Определи падеж </a:t>
            </a:r>
            <a:r>
              <a:rPr lang="ru-RU" sz="3200" b="1" dirty="0" smtClean="0">
                <a:solidFill>
                  <a:srgbClr val="00B050"/>
                </a:solidFill>
              </a:rPr>
              <a:t>слова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мох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6" b="21811"/>
          <a:stretch/>
        </p:blipFill>
        <p:spPr>
          <a:xfrm>
            <a:off x="5358227" y="1343671"/>
            <a:ext cx="3463874" cy="244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37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913855" y="2025713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91680" y="191542"/>
            <a:ext cx="5740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</a:rPr>
              <a:t>Поставьте существительные</a:t>
            </a:r>
            <a:br>
              <a:rPr lang="ru-RU" sz="3200" b="1" dirty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>в нужный падеж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1331639" y="1702548"/>
            <a:ext cx="1572804" cy="3254697"/>
            <a:chOff x="1331639" y="1702548"/>
            <a:chExt cx="1572804" cy="325469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331640" y="1702548"/>
              <a:ext cx="9332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i="1" dirty="0"/>
                <a:t>мяч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331640" y="2348879"/>
              <a:ext cx="901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i="1" dirty="0" smtClean="0"/>
                <a:t>лёд</a:t>
              </a:r>
              <a:endParaRPr lang="ru-RU" sz="3600" i="1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1640" y="3007289"/>
              <a:ext cx="12875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i="1" dirty="0" smtClean="0"/>
                <a:t>сосна</a:t>
              </a:r>
              <a:endParaRPr lang="ru-RU" sz="3600" i="1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31640" y="3668563"/>
              <a:ext cx="15728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i="1" dirty="0" smtClean="0"/>
                <a:t>солнце</a:t>
              </a:r>
              <a:endParaRPr lang="ru-RU" sz="3600" i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331639" y="4310914"/>
              <a:ext cx="8451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i="1" dirty="0" smtClean="0"/>
                <a:t>лес</a:t>
              </a:r>
              <a:endParaRPr lang="ru-RU" sz="3600" i="1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4688008" y="1702547"/>
            <a:ext cx="3294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600" i="1" dirty="0">
                <a:solidFill>
                  <a:schemeClr val="bg1">
                    <a:lumMod val="50000"/>
                  </a:schemeClr>
                </a:solidFill>
              </a:rPr>
              <a:t>(думаю) </a:t>
            </a:r>
            <a:r>
              <a:rPr lang="ru-RU" sz="3600" i="1" dirty="0"/>
              <a:t>о мяче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95636" y="2346804"/>
            <a:ext cx="2411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600" i="1" dirty="0">
                <a:solidFill>
                  <a:schemeClr val="bg1">
                    <a:lumMod val="50000"/>
                  </a:schemeClr>
                </a:solidFill>
              </a:rPr>
              <a:t>(нет) </a:t>
            </a:r>
            <a:r>
              <a:rPr lang="ru-RU" sz="3600" i="1" dirty="0"/>
              <a:t>льда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85294" y="2993135"/>
            <a:ext cx="3631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600" i="1" dirty="0">
                <a:solidFill>
                  <a:schemeClr val="bg1">
                    <a:lumMod val="50000"/>
                  </a:schemeClr>
                </a:solidFill>
              </a:rPr>
              <a:t>(горжусь) </a:t>
            </a:r>
            <a:r>
              <a:rPr lang="ru-RU" sz="3600" i="1" dirty="0"/>
              <a:t>сосной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85294" y="3639466"/>
            <a:ext cx="2817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600" i="1" dirty="0">
                <a:solidFill>
                  <a:schemeClr val="bg1">
                    <a:lumMod val="50000"/>
                  </a:schemeClr>
                </a:solidFill>
              </a:rPr>
              <a:t>(даю) </a:t>
            </a:r>
            <a:r>
              <a:rPr lang="ru-RU" sz="3600" i="1" dirty="0"/>
              <a:t>солнцу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75871" y="4285797"/>
            <a:ext cx="2432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600" i="1" dirty="0">
                <a:solidFill>
                  <a:schemeClr val="bg1">
                    <a:lumMod val="50000"/>
                  </a:schemeClr>
                </a:solidFill>
              </a:rPr>
              <a:t> (вижу) </a:t>
            </a:r>
            <a:r>
              <a:rPr lang="ru-RU" sz="3600" i="1" dirty="0"/>
              <a:t>лес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907010" y="1804375"/>
            <a:ext cx="662702" cy="44267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939275" y="2448632"/>
            <a:ext cx="610877" cy="44267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941158" y="3094963"/>
            <a:ext cx="607112" cy="44267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907373" y="3770391"/>
            <a:ext cx="674683" cy="44267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2913363" y="4412742"/>
            <a:ext cx="662702" cy="44267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В.п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3913855" y="267704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913855" y="331630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913855" y="399172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913855" y="4634079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8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511660" y="274638"/>
            <a:ext cx="5904656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B050"/>
                </a:solidFill>
              </a:rPr>
              <a:t>Как изменяется слово </a:t>
            </a:r>
            <a:r>
              <a:rPr lang="ru-RU" sz="4000" b="1" dirty="0" smtClean="0">
                <a:solidFill>
                  <a:srgbClr val="0070C0"/>
                </a:solidFill>
              </a:rPr>
              <a:t>«КОШКА»?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5022304" cy="390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Кошк</a:t>
            </a:r>
            <a:r>
              <a:rPr lang="ru-RU" sz="2800" i="1" dirty="0">
                <a:solidFill>
                  <a:srgbClr val="FF0000"/>
                </a:solidFill>
              </a:rPr>
              <a:t>а</a:t>
            </a:r>
            <a:r>
              <a:rPr lang="ru-RU" sz="2800" i="1" dirty="0"/>
              <a:t> привыкла к Тиме.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Тима скучает без кошк</a:t>
            </a:r>
            <a:r>
              <a:rPr lang="ru-RU" sz="2800" i="1" dirty="0">
                <a:solidFill>
                  <a:srgbClr val="FF0000"/>
                </a:solidFill>
              </a:rPr>
              <a:t>и</a:t>
            </a:r>
            <a:r>
              <a:rPr lang="ru-RU" sz="2800" i="1" dirty="0"/>
              <a:t>.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Он налил кошк</a:t>
            </a:r>
            <a:r>
              <a:rPr lang="ru-RU" sz="2800" i="1" dirty="0">
                <a:solidFill>
                  <a:srgbClr val="FF0000"/>
                </a:solidFill>
              </a:rPr>
              <a:t>е </a:t>
            </a:r>
            <a:r>
              <a:rPr lang="ru-RU" sz="2800" i="1" dirty="0"/>
              <a:t>молока.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Мальчик напоил кошк</a:t>
            </a:r>
            <a:r>
              <a:rPr lang="ru-RU" sz="2800" i="1" dirty="0">
                <a:solidFill>
                  <a:srgbClr val="FF0000"/>
                </a:solidFill>
              </a:rPr>
              <a:t>у</a:t>
            </a:r>
            <a:r>
              <a:rPr lang="ru-RU" sz="2800" i="1" dirty="0"/>
              <a:t>.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Он подружился с кошк</a:t>
            </a:r>
            <a:r>
              <a:rPr lang="ru-RU" sz="2800" i="1" dirty="0">
                <a:solidFill>
                  <a:srgbClr val="FF0000"/>
                </a:solidFill>
              </a:rPr>
              <a:t>ой</a:t>
            </a:r>
            <a:r>
              <a:rPr lang="ru-RU" sz="2800" i="1" dirty="0"/>
              <a:t>.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Тима рассказал о кошк</a:t>
            </a:r>
            <a:r>
              <a:rPr lang="ru-RU" sz="2800" i="1" dirty="0">
                <a:solidFill>
                  <a:srgbClr val="FF0000"/>
                </a:solidFill>
              </a:rPr>
              <a:t>е </a:t>
            </a:r>
            <a:r>
              <a:rPr lang="ru-RU" sz="2800" i="1" dirty="0"/>
              <a:t>другу.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85" y="3009738"/>
            <a:ext cx="1944215" cy="1876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5"/>
          <a:stretch/>
        </p:blipFill>
        <p:spPr>
          <a:xfrm>
            <a:off x="4932040" y="1681819"/>
            <a:ext cx="2302319" cy="32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Object 13"/>
          <p:cNvSpPr>
            <a:spLocks noChangeAspect="1"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Object 14"/>
          <p:cNvSpPr>
            <a:spLocks noChangeAspect="1" noChangeArrowheads="1"/>
          </p:cNvSpPr>
          <p:nvPr/>
        </p:nvSpPr>
        <p:spPr bwMode="auto">
          <a:xfrm>
            <a:off x="6019800" y="1143000"/>
            <a:ext cx="3703638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Object 15"/>
          <p:cNvSpPr>
            <a:spLocks noChangeAspect="1" noChangeArrowheads="1"/>
          </p:cNvSpPr>
          <p:nvPr/>
        </p:nvSpPr>
        <p:spPr bwMode="auto">
          <a:xfrm>
            <a:off x="5895975" y="1905000"/>
            <a:ext cx="3248025" cy="435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Object 16"/>
          <p:cNvSpPr>
            <a:spLocks noChangeAspect="1" noChangeArrowheads="1"/>
          </p:cNvSpPr>
          <p:nvPr/>
        </p:nvSpPr>
        <p:spPr bwMode="auto">
          <a:xfrm>
            <a:off x="6172200" y="4879975"/>
            <a:ext cx="26336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7" name="Object 17"/>
          <p:cNvSpPr>
            <a:spLocks noChangeAspect="1" noChangeArrowheads="1"/>
          </p:cNvSpPr>
          <p:nvPr/>
        </p:nvSpPr>
        <p:spPr bwMode="auto">
          <a:xfrm>
            <a:off x="8262938" y="6196013"/>
            <a:ext cx="881062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835671" y="1457284"/>
            <a:ext cx="6248400" cy="270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i="1" dirty="0"/>
              <a:t>Кенгуру в кафу зашел,</a:t>
            </a:r>
          </a:p>
          <a:p>
            <a:pPr>
              <a:lnSpc>
                <a:spcPct val="120000"/>
              </a:lnSpc>
            </a:pPr>
            <a:r>
              <a:rPr lang="ru-RU" sz="3600" i="1" dirty="0"/>
              <a:t>Занял там свободный стол,</a:t>
            </a:r>
          </a:p>
          <a:p>
            <a:pPr>
              <a:lnSpc>
                <a:spcPct val="120000"/>
              </a:lnSpc>
            </a:pPr>
            <a:r>
              <a:rPr lang="ru-RU" sz="3600" i="1" dirty="0"/>
              <a:t>И сидит за доминой</a:t>
            </a:r>
          </a:p>
          <a:p>
            <a:pPr>
              <a:lnSpc>
                <a:spcPct val="120000"/>
              </a:lnSpc>
            </a:pPr>
            <a:r>
              <a:rPr lang="ru-RU" sz="3600" i="1" dirty="0"/>
              <a:t>С </a:t>
            </a:r>
            <a:r>
              <a:rPr lang="ru-RU" sz="3600" i="1" dirty="0" err="1"/>
              <a:t>шимпанзой</a:t>
            </a:r>
            <a:r>
              <a:rPr lang="ru-RU" sz="3600" i="1" dirty="0"/>
              <a:t> и </a:t>
            </a:r>
            <a:r>
              <a:rPr lang="ru-RU" sz="3600" i="1" dirty="0" err="1"/>
              <a:t>какадой</a:t>
            </a:r>
            <a:r>
              <a:rPr lang="ru-RU" sz="3600" i="1" dirty="0"/>
              <a:t>.</a:t>
            </a:r>
          </a:p>
        </p:txBody>
      </p:sp>
      <p:sp>
        <p:nvSpPr>
          <p:cNvPr id="15" name="Object 29"/>
          <p:cNvSpPr>
            <a:spLocks noChangeAspect="1" noChangeArrowheads="1"/>
          </p:cNvSpPr>
          <p:nvPr/>
        </p:nvSpPr>
        <p:spPr bwMode="auto">
          <a:xfrm>
            <a:off x="5943600" y="1447800"/>
            <a:ext cx="2162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399161" y="188640"/>
            <a:ext cx="4345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Найдите ошибки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413" y="4182035"/>
            <a:ext cx="2127448" cy="210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5580112" y="3048000"/>
            <a:ext cx="363488" cy="3089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159652" y="3677988"/>
            <a:ext cx="363488" cy="3089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172200" y="3677988"/>
            <a:ext cx="363488" cy="3089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572000" y="1712404"/>
            <a:ext cx="292478" cy="3089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11291" y="115220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50901" y="2498952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09614" y="3186153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73166" y="3176756"/>
            <a:ext cx="39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20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0" grpId="0"/>
      <p:bldP spid="36" grpId="0"/>
      <p:bldP spid="38" grpId="0"/>
      <p:bldP spid="39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011713" y="1120599"/>
            <a:ext cx="5472608" cy="424847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sz="3200" i="1" dirty="0"/>
              <a:t>Колибри, кенгуру, шоссе,</a:t>
            </a:r>
            <a:endParaRPr lang="ru-RU" sz="3200" dirty="0"/>
          </a:p>
          <a:p>
            <a:r>
              <a:rPr lang="ru-RU" sz="3200" i="1" dirty="0"/>
              <a:t>Фламинго, пони, шимпанзе,</a:t>
            </a:r>
            <a:endParaRPr lang="ru-RU" sz="3200" dirty="0"/>
          </a:p>
          <a:p>
            <a:r>
              <a:rPr lang="ru-RU" sz="3200" i="1" dirty="0"/>
              <a:t>Какао, кофе, домино,</a:t>
            </a:r>
            <a:endParaRPr lang="ru-RU" sz="3200" dirty="0"/>
          </a:p>
          <a:p>
            <a:r>
              <a:rPr lang="ru-RU" sz="3200" i="1" dirty="0"/>
              <a:t>Алоэ, радио, кино,</a:t>
            </a:r>
            <a:endParaRPr lang="ru-RU" sz="3200" dirty="0"/>
          </a:p>
          <a:p>
            <a:r>
              <a:rPr lang="ru-RU" sz="3200" i="1" dirty="0"/>
              <a:t>Такси, метро, купе, пальто,</a:t>
            </a:r>
            <a:endParaRPr lang="ru-RU" sz="3200" dirty="0"/>
          </a:p>
          <a:p>
            <a:r>
              <a:rPr lang="ru-RU" sz="3200" i="1" dirty="0"/>
              <a:t>Кашне, кафе, трюмо, манто</a:t>
            </a:r>
            <a:r>
              <a:rPr lang="ru-RU" sz="3200" i="1" dirty="0" smtClean="0"/>
              <a:t>,</a:t>
            </a:r>
          </a:p>
          <a:p>
            <a:endParaRPr lang="ru-RU" sz="3200" dirty="0"/>
          </a:p>
          <a:p>
            <a:r>
              <a:rPr lang="ru-RU" sz="3200" i="1" dirty="0">
                <a:solidFill>
                  <a:srgbClr val="C00000"/>
                </a:solidFill>
              </a:rPr>
              <a:t>Ты все слова запоминай,</a:t>
            </a:r>
            <a:endParaRPr lang="ru-RU" sz="3200" dirty="0">
              <a:solidFill>
                <a:srgbClr val="C00000"/>
              </a:solidFill>
            </a:endParaRPr>
          </a:p>
          <a:p>
            <a:r>
              <a:rPr lang="ru-RU" sz="3200" i="1" dirty="0">
                <a:solidFill>
                  <a:srgbClr val="C00000"/>
                </a:solidFill>
              </a:rPr>
              <a:t>Но никогда их не склоняй</a:t>
            </a:r>
            <a:r>
              <a:rPr lang="ru-RU" sz="3200" i="1" dirty="0" smtClean="0">
                <a:solidFill>
                  <a:srgbClr val="C00000"/>
                </a:solidFill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09" y="4326759"/>
            <a:ext cx="1411113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35" y="396940"/>
            <a:ext cx="1436597" cy="2003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5" y="476672"/>
            <a:ext cx="1242286" cy="1707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9871"/>
            <a:ext cx="1325808" cy="21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1420635"/>
            <a:ext cx="8229600" cy="38805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002060"/>
                </a:solidFill>
              </a:rPr>
              <a:t>	Гуляли в роще, шли к ч…</a:t>
            </a:r>
            <a:r>
              <a:rPr lang="ru-RU" i="1" dirty="0" err="1" smtClean="0">
                <a:solidFill>
                  <a:srgbClr val="002060"/>
                </a:solidFill>
              </a:rPr>
              <a:t>рёмухе</a:t>
            </a:r>
            <a:r>
              <a:rPr lang="ru-RU" i="1" dirty="0" smtClean="0">
                <a:solidFill>
                  <a:srgbClr val="002060"/>
                </a:solidFill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</a:rPr>
              <a:t>взм</a:t>
            </a:r>
            <a:r>
              <a:rPr lang="ru-RU" i="1" dirty="0" smtClean="0">
                <a:solidFill>
                  <a:srgbClr val="002060"/>
                </a:solidFill>
              </a:rPr>
              <a:t>…</a:t>
            </a:r>
            <a:r>
              <a:rPr lang="ru-RU" i="1" dirty="0" err="1" smtClean="0">
                <a:solidFill>
                  <a:srgbClr val="002060"/>
                </a:solidFill>
              </a:rPr>
              <a:t>хнул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пл</a:t>
            </a:r>
            <a:r>
              <a:rPr lang="ru-RU" i="1" dirty="0" smtClean="0">
                <a:solidFill>
                  <a:srgbClr val="002060"/>
                </a:solidFill>
              </a:rPr>
              <a:t>…</a:t>
            </a:r>
            <a:r>
              <a:rPr lang="ru-RU" i="1" dirty="0" err="1" smtClean="0">
                <a:solidFill>
                  <a:srgbClr val="002060"/>
                </a:solidFill>
              </a:rPr>
              <a:t>тком</a:t>
            </a:r>
            <a:r>
              <a:rPr lang="ru-RU" i="1" dirty="0" smtClean="0">
                <a:solidFill>
                  <a:srgbClr val="002060"/>
                </a:solidFill>
              </a:rPr>
              <a:t>, нах…</a:t>
            </a:r>
            <a:r>
              <a:rPr lang="ru-RU" i="1" dirty="0" err="1" smtClean="0">
                <a:solidFill>
                  <a:srgbClr val="002060"/>
                </a:solidFill>
              </a:rPr>
              <a:t>дился</a:t>
            </a:r>
            <a:r>
              <a:rPr lang="ru-RU" i="1" dirty="0" smtClean="0">
                <a:solidFill>
                  <a:srgbClr val="002060"/>
                </a:solidFill>
              </a:rPr>
              <a:t> в </a:t>
            </a:r>
            <a:r>
              <a:rPr lang="ru-RU" i="1" dirty="0" err="1" smtClean="0">
                <a:solidFill>
                  <a:srgbClr val="002060"/>
                </a:solidFill>
              </a:rPr>
              <a:t>ло</a:t>
            </a:r>
            <a:r>
              <a:rPr lang="ru-RU" i="1" dirty="0" smtClean="0">
                <a:solidFill>
                  <a:srgbClr val="002060"/>
                </a:solidFill>
              </a:rPr>
              <a:t>…</a:t>
            </a:r>
            <a:r>
              <a:rPr lang="ru-RU" i="1" dirty="0" err="1" smtClean="0">
                <a:solidFill>
                  <a:srgbClr val="002060"/>
                </a:solidFill>
              </a:rPr>
              <a:t>ке</a:t>
            </a:r>
            <a:r>
              <a:rPr lang="ru-RU" i="1" dirty="0" smtClean="0">
                <a:solidFill>
                  <a:srgbClr val="002060"/>
                </a:solidFill>
              </a:rPr>
              <a:t>, т…</a:t>
            </a:r>
            <a:r>
              <a:rPr lang="ru-RU" i="1" dirty="0" err="1" smtClean="0">
                <a:solidFill>
                  <a:srgbClr val="002060"/>
                </a:solidFill>
              </a:rPr>
              <a:t>тра</a:t>
            </a:r>
            <a:r>
              <a:rPr lang="ru-RU" i="1" dirty="0" smtClean="0">
                <a:solidFill>
                  <a:srgbClr val="002060"/>
                </a:solidFill>
              </a:rPr>
              <a:t>…ь без </a:t>
            </a:r>
            <a:r>
              <a:rPr lang="ru-RU" i="1" dirty="0" err="1" smtClean="0">
                <a:solidFill>
                  <a:srgbClr val="002060"/>
                </a:solidFill>
              </a:rPr>
              <a:t>обло</a:t>
            </a:r>
            <a:r>
              <a:rPr lang="ru-RU" i="1" dirty="0" smtClean="0">
                <a:solidFill>
                  <a:srgbClr val="002060"/>
                </a:solidFill>
              </a:rPr>
              <a:t>…</a:t>
            </a:r>
            <a:r>
              <a:rPr lang="ru-RU" i="1" dirty="0" err="1" smtClean="0">
                <a:solidFill>
                  <a:srgbClr val="002060"/>
                </a:solidFill>
              </a:rPr>
              <a:t>ки</a:t>
            </a:r>
            <a:r>
              <a:rPr lang="ru-RU" i="1" dirty="0" smtClean="0">
                <a:solidFill>
                  <a:srgbClr val="002060"/>
                </a:solidFill>
              </a:rPr>
              <a:t>, гнездо без </a:t>
            </a:r>
            <a:r>
              <a:rPr lang="ru-RU" i="1" dirty="0" err="1" smtClean="0">
                <a:solidFill>
                  <a:srgbClr val="002060"/>
                </a:solidFill>
              </a:rPr>
              <a:t>насе</a:t>
            </a:r>
            <a:r>
              <a:rPr lang="ru-RU" i="1" dirty="0" smtClean="0">
                <a:solidFill>
                  <a:srgbClr val="002060"/>
                </a:solidFill>
              </a:rPr>
              <a:t>…</a:t>
            </a:r>
            <a:r>
              <a:rPr lang="ru-RU" i="1" dirty="0" err="1" smtClean="0">
                <a:solidFill>
                  <a:srgbClr val="002060"/>
                </a:solidFill>
              </a:rPr>
              <a:t>ки</a:t>
            </a:r>
            <a:r>
              <a:rPr lang="ru-RU" i="1" dirty="0" smtClean="0">
                <a:solidFill>
                  <a:srgbClr val="002060"/>
                </a:solidFill>
              </a:rPr>
              <a:t>, всадник на к…не, ж…л в гор…де, полз за ужом, л…жал на п…</a:t>
            </a:r>
            <a:r>
              <a:rPr lang="ru-RU" i="1" dirty="0" err="1" smtClean="0">
                <a:solidFill>
                  <a:srgbClr val="002060"/>
                </a:solidFill>
              </a:rPr>
              <a:t>чи</a:t>
            </a:r>
            <a:r>
              <a:rPr lang="ru-RU" i="1" dirty="0" smtClean="0">
                <a:solidFill>
                  <a:srgbClr val="002060"/>
                </a:solidFill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</a:rPr>
              <a:t>подош</a:t>
            </a:r>
            <a:r>
              <a:rPr lang="ru-RU" i="1" dirty="0" smtClean="0">
                <a:solidFill>
                  <a:srgbClr val="002060"/>
                </a:solidFill>
              </a:rPr>
              <a:t>...л к ферме, срубил б...</a:t>
            </a:r>
            <a:r>
              <a:rPr lang="ru-RU" i="1" dirty="0" err="1" smtClean="0">
                <a:solidFill>
                  <a:srgbClr val="002060"/>
                </a:solidFill>
              </a:rPr>
              <a:t>рёзу</a:t>
            </a:r>
            <a:r>
              <a:rPr lang="ru-RU" i="1" dirty="0" smtClean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6056" y="1548656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965004" y="128671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>
                <a:solidFill>
                  <a:srgbClr val="0070C0"/>
                </a:solidFill>
              </a:rPr>
              <a:t>П.п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26478" y="239072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Самостоятельная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работа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076056" y="128671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Д.п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311156" y="1556792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31640" y="1988840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70C0"/>
                </a:solidFill>
              </a:rPr>
              <a:t>Т.п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99592" y="2233016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786410" y="2233016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18868" y="2250777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397400" y="2001737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П.п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866656" y="2250777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804248" y="2233016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256780" y="2924944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ж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99592" y="2683347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Р.п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031580" y="271294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Р.п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647431" y="2916808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7527180" y="2916808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543080" y="2683347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П.п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812380" y="3587998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149476" y="3598664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756842" y="339840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П.п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361805" y="3392472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70C0"/>
                </a:solidFill>
              </a:rPr>
              <a:t>Т.п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549155" y="3587998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266755" y="3598664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277149" y="339840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П.п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613968" y="4293096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088083" y="4282033"/>
            <a:ext cx="357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14092" y="4031159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Д.п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366594" y="4052293"/>
            <a:ext cx="857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</a:rPr>
              <a:t>В.п</a:t>
            </a:r>
            <a:r>
              <a:rPr lang="ru-RU" sz="30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869097" y="255994"/>
            <a:ext cx="3426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Проверьте себя!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4" grpId="0"/>
      <p:bldP spid="34" grpId="0"/>
      <p:bldP spid="34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8987" y="188317"/>
            <a:ext cx="48783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Определите падеж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77044" y="155679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i="1" dirty="0"/>
              <a:t>надел пальто</a:t>
            </a:r>
          </a:p>
          <a:p>
            <a:pPr algn="ctr"/>
            <a:r>
              <a:rPr lang="ru-RU" sz="3600" i="1" dirty="0"/>
              <a:t>зашел в кафе</a:t>
            </a:r>
          </a:p>
          <a:p>
            <a:pPr algn="ctr"/>
            <a:r>
              <a:rPr lang="ru-RU" sz="3600" i="1" dirty="0"/>
              <a:t>шел по шоссе </a:t>
            </a:r>
          </a:p>
          <a:p>
            <a:pPr algn="ctr"/>
            <a:r>
              <a:rPr lang="ru-RU" sz="3600" i="1" dirty="0"/>
              <a:t>съел эскимо</a:t>
            </a:r>
          </a:p>
          <a:p>
            <a:pPr algn="ctr"/>
            <a:r>
              <a:rPr lang="ru-RU" sz="3600" i="1" dirty="0"/>
              <a:t>вышел без пальто</a:t>
            </a:r>
          </a:p>
          <a:p>
            <a:pPr algn="ctr"/>
            <a:r>
              <a:rPr lang="ru-RU" sz="3600" i="1" dirty="0"/>
              <a:t>жил рядом с метро </a:t>
            </a:r>
          </a:p>
        </p:txBody>
      </p:sp>
      <p:sp>
        <p:nvSpPr>
          <p:cNvPr id="13" name="Лента лицом вниз 12"/>
          <p:cNvSpPr/>
          <p:nvPr/>
        </p:nvSpPr>
        <p:spPr>
          <a:xfrm>
            <a:off x="2462238" y="5301208"/>
            <a:ext cx="4152644" cy="739475"/>
          </a:xfrm>
          <a:prstGeom prst="ribbon">
            <a:avLst>
              <a:gd name="adj1" fmla="val 28880"/>
              <a:gd name="adj2" fmla="val 7066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50281" y="5589240"/>
            <a:ext cx="2656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Font typeface="Arial" pitchFamily="34" charset="0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Не склоняются!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96257"/>
            <a:ext cx="1539295" cy="25421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4" y="1556792"/>
            <a:ext cx="1691680" cy="24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37252" y="230994"/>
            <a:ext cx="3975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Помогите </a:t>
            </a:r>
            <a:r>
              <a:rPr lang="ru-RU" sz="2400" i="1" dirty="0" smtClean="0"/>
              <a:t>собрать падежи</a:t>
            </a:r>
          </a:p>
          <a:p>
            <a:r>
              <a:rPr lang="ru-RU" sz="2400" i="1" dirty="0" smtClean="0"/>
              <a:t>и вопросы </a:t>
            </a:r>
            <a:r>
              <a:rPr lang="ru-RU" sz="2400" i="1" dirty="0"/>
              <a:t>к ним.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2881710" cy="2492896"/>
          </a:xfrm>
          <a:prstGeom prst="rect">
            <a:avLst/>
          </a:prstGeom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3707904" y="188640"/>
            <a:ext cx="4176464" cy="936104"/>
          </a:xfrm>
          <a:prstGeom prst="wedgeRoundRectCallout">
            <a:avLst>
              <a:gd name="adj1" fmla="val -72930"/>
              <a:gd name="adj2" fmla="val -10691"/>
              <a:gd name="adj3" fmla="val 16667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1783462">
            <a:off x="7148117" y="4625484"/>
            <a:ext cx="1328485" cy="91940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И.п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20220797">
            <a:off x="3481390" y="1651112"/>
            <a:ext cx="1201804" cy="9194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1822294">
            <a:off x="6751570" y="1651866"/>
            <a:ext cx="1342177" cy="91940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1237193">
            <a:off x="4936258" y="3356993"/>
            <a:ext cx="1268581" cy="91940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В.п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20084465">
            <a:off x="2375289" y="5350861"/>
            <a:ext cx="1193513" cy="91940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Т.п.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 rot="19603613">
            <a:off x="611560" y="3717032"/>
            <a:ext cx="1314793" cy="91940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П.п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6575" y="3231918"/>
            <a:ext cx="1872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Кто? Что?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343559">
            <a:off x="6589766" y="3357018"/>
            <a:ext cx="208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Кого? </a:t>
            </a:r>
            <a:r>
              <a:rPr lang="ru-RU" sz="3200" b="1" smtClean="0">
                <a:solidFill>
                  <a:srgbClr val="0070C0"/>
                </a:solidFill>
              </a:rPr>
              <a:t>Что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39604">
            <a:off x="5403086" y="5703450"/>
            <a:ext cx="2511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Кому? Чему?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689137">
            <a:off x="207078" y="4871458"/>
            <a:ext cx="280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 ком? О чем?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0244728">
            <a:off x="4578305" y="2024166"/>
            <a:ext cx="2112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Кем? Чем?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44087" y="4629352"/>
            <a:ext cx="2273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Кого? Чего?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1"/>
          <a:stretch/>
        </p:blipFill>
        <p:spPr>
          <a:xfrm>
            <a:off x="2239995" y="836712"/>
            <a:ext cx="5495261" cy="5259677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1412776"/>
            <a:ext cx="4364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Вот такие падежи.</a:t>
            </a:r>
            <a:b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ты с ними подружись,</a:t>
            </a:r>
            <a:b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Будешь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грамотно писать</a:t>
            </a:r>
          </a:p>
          <a:p>
            <a:pPr>
              <a:lnSpc>
                <a:spcPct val="150000"/>
              </a:lnSpc>
            </a:pP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пятерки получать</a:t>
            </a:r>
            <a:r>
              <a:rPr lang="ru-RU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1808685" cy="25455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55" y="3933056"/>
            <a:ext cx="1636716" cy="25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63568" y="723531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70C0"/>
                </a:solidFill>
              </a:rPr>
              <a:t>Спасибо за урок!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8706" y="4797152"/>
            <a:ext cx="4705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Молодцы!</a:t>
            </a:r>
            <a:endParaRPr lang="ru-RU" sz="72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1" name="Picture 2" descr="D:\СВЕТА\Света 2\Картинки\Дети\medium_0_86ab4_dbe8f8d5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5" y="1844824"/>
            <a:ext cx="4476551" cy="25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800" y="0"/>
            <a:ext cx="77724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www.</a:t>
            </a:r>
            <a:r>
              <a:rPr lang="sk-SK" sz="3600" dirty="0" smtClean="0">
                <a:solidFill>
                  <a:schemeClr val="bg1"/>
                </a:solidFill>
                <a:latin typeface="+mn-lt"/>
              </a:rPr>
              <a:t>InfoUrok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.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ru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5800" y="45811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>
              <a:latin typeface="PF Din Text Cond Pro" pitchFamily="2" charset="0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© </a:t>
            </a:r>
            <a:r>
              <a:rPr lang="sk-SK" dirty="0" smtClean="0">
                <a:solidFill>
                  <a:schemeClr val="bg1"/>
                </a:solidFill>
              </a:rPr>
              <a:t>InfoUrok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err="1" smtClean="0">
                <a:solidFill>
                  <a:schemeClr val="bg1"/>
                </a:solidFill>
              </a:rPr>
              <a:t>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InfoUrok.ru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85" y="3009738"/>
            <a:ext cx="1944215" cy="1876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5"/>
          <a:stretch/>
        </p:blipFill>
        <p:spPr>
          <a:xfrm>
            <a:off x="4932040" y="1681819"/>
            <a:ext cx="2302319" cy="324456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511660" y="274638"/>
            <a:ext cx="5904656" cy="850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Проверьте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5328592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Скучает </a:t>
            </a:r>
            <a:r>
              <a:rPr lang="ru-RU" sz="2800" i="1" dirty="0">
                <a:solidFill>
                  <a:srgbClr val="0070C0"/>
                </a:solidFill>
              </a:rPr>
              <a:t>(без кого?) </a:t>
            </a:r>
            <a:r>
              <a:rPr lang="ru-RU" sz="2800" i="1" dirty="0"/>
              <a:t>без кошк</a:t>
            </a:r>
            <a:r>
              <a:rPr lang="ru-RU" sz="2800" i="1" dirty="0">
                <a:solidFill>
                  <a:srgbClr val="FF0000"/>
                </a:solidFill>
              </a:rPr>
              <a:t>и</a:t>
            </a:r>
            <a:r>
              <a:rPr lang="ru-RU" sz="2800" i="1" dirty="0"/>
              <a:t>,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налил </a:t>
            </a:r>
            <a:r>
              <a:rPr lang="ru-RU" sz="2800" i="1" dirty="0">
                <a:solidFill>
                  <a:srgbClr val="0070C0"/>
                </a:solidFill>
              </a:rPr>
              <a:t>(кому?) </a:t>
            </a:r>
            <a:r>
              <a:rPr lang="ru-RU" sz="2800" i="1" dirty="0"/>
              <a:t>кошк</a:t>
            </a:r>
            <a:r>
              <a:rPr lang="ru-RU" sz="2800" i="1" dirty="0">
                <a:solidFill>
                  <a:srgbClr val="FF0000"/>
                </a:solidFill>
              </a:rPr>
              <a:t>е </a:t>
            </a:r>
            <a:r>
              <a:rPr lang="ru-RU" sz="2800" i="1" dirty="0"/>
              <a:t>,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напоил </a:t>
            </a:r>
            <a:r>
              <a:rPr lang="ru-RU" sz="2800" i="1" dirty="0">
                <a:solidFill>
                  <a:srgbClr val="0070C0"/>
                </a:solidFill>
              </a:rPr>
              <a:t>(кого?) </a:t>
            </a:r>
            <a:r>
              <a:rPr lang="ru-RU" sz="2800" i="1" dirty="0"/>
              <a:t>кошк</a:t>
            </a:r>
            <a:r>
              <a:rPr lang="ru-RU" sz="2800" i="1" dirty="0">
                <a:solidFill>
                  <a:srgbClr val="FF0000"/>
                </a:solidFill>
              </a:rPr>
              <a:t>у</a:t>
            </a:r>
            <a:r>
              <a:rPr lang="ru-RU" sz="2800" i="1" dirty="0"/>
              <a:t>,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подружился </a:t>
            </a:r>
            <a:r>
              <a:rPr lang="ru-RU" sz="2800" i="1" dirty="0">
                <a:solidFill>
                  <a:srgbClr val="0070C0"/>
                </a:solidFill>
              </a:rPr>
              <a:t>(с кем?) </a:t>
            </a:r>
            <a:r>
              <a:rPr lang="ru-RU" sz="2800" i="1" dirty="0"/>
              <a:t>с кошк</a:t>
            </a:r>
            <a:r>
              <a:rPr lang="ru-RU" sz="2800" i="1" dirty="0">
                <a:solidFill>
                  <a:srgbClr val="FF0000"/>
                </a:solidFill>
              </a:rPr>
              <a:t>ой</a:t>
            </a:r>
            <a:r>
              <a:rPr lang="ru-RU" sz="2800" i="1" dirty="0"/>
              <a:t>,</a:t>
            </a:r>
          </a:p>
          <a:p>
            <a:pPr marL="118872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ru-RU" sz="2800" i="1" dirty="0"/>
              <a:t>рассказал </a:t>
            </a:r>
            <a:r>
              <a:rPr lang="ru-RU" sz="2800" i="1" dirty="0">
                <a:solidFill>
                  <a:srgbClr val="0070C0"/>
                </a:solidFill>
              </a:rPr>
              <a:t>(о ком?) </a:t>
            </a:r>
            <a:r>
              <a:rPr lang="ru-RU" sz="2800" i="1" dirty="0"/>
              <a:t>о кошк</a:t>
            </a:r>
            <a:r>
              <a:rPr lang="ru-RU" sz="2800" i="1" dirty="0">
                <a:solidFill>
                  <a:srgbClr val="FF0000"/>
                </a:solidFill>
              </a:rPr>
              <a:t>е.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3754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441600" y="2167054"/>
            <a:ext cx="504056" cy="72025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07628" y="620688"/>
            <a:ext cx="4572000" cy="11918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окончаний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по вопросам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40638" y="5085184"/>
            <a:ext cx="2505981" cy="11918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по падежам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49109" y="3140968"/>
            <a:ext cx="2149644" cy="6469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склонение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441599" y="4005064"/>
            <a:ext cx="504056" cy="72025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6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691680" y="980728"/>
            <a:ext cx="5587113" cy="5554845"/>
            <a:chOff x="1691680" y="980728"/>
            <a:chExt cx="5587113" cy="55548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7" t="47566"/>
            <a:stretch/>
          </p:blipFill>
          <p:spPr>
            <a:xfrm>
              <a:off x="1691680" y="1206778"/>
              <a:ext cx="5400600" cy="532879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1" y="980728"/>
              <a:ext cx="1266632" cy="1351671"/>
            </a:xfrm>
            <a:prstGeom prst="rect">
              <a:avLst/>
            </a:prstGeom>
          </p:spPr>
        </p:pic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15630" y="2591033"/>
            <a:ext cx="21164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соловей </a:t>
            </a:r>
            <a:endParaRPr lang="ru-RU" sz="3200" i="1" dirty="0">
              <a:solidFill>
                <a:srgbClr val="002060"/>
              </a:solidFill>
            </a:endParaRPr>
          </a:p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молодежь</a:t>
            </a:r>
          </a:p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болото</a:t>
            </a:r>
          </a:p>
          <a:p>
            <a:pPr marL="82296" indent="0">
              <a:buFont typeface="Arial" pitchFamily="34" charset="0"/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полоса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7" y="2591033"/>
            <a:ext cx="1872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молоко</a:t>
            </a:r>
          </a:p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колосок</a:t>
            </a:r>
          </a:p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солома</a:t>
            </a:r>
          </a:p>
          <a:p>
            <a:pPr marL="82296" indent="0">
              <a:buFont typeface="Arial" pitchFamily="34" charset="0"/>
              <a:buNone/>
            </a:pPr>
            <a:r>
              <a:rPr lang="ru-RU" sz="3200" i="1" dirty="0">
                <a:solidFill>
                  <a:srgbClr val="002060"/>
                </a:solidFill>
              </a:rPr>
              <a:t>голоса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404664"/>
            <a:ext cx="3238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</a:rPr>
              <a:t>Что общего?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03848" y="3068960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97771" y="3573016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03848" y="4077072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03848" y="4575016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588889" y="3068960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36097" y="3564632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436097" y="4077072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436097" y="4575016"/>
            <a:ext cx="5760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6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48" y="3753036"/>
            <a:ext cx="4572123" cy="256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33246" y="1412776"/>
            <a:ext cx="8003250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dirty="0" smtClean="0"/>
              <a:t>   </a:t>
            </a:r>
            <a:r>
              <a:rPr lang="ru-RU" sz="4800" b="1" i="1" dirty="0" err="1" smtClean="0"/>
              <a:t>оло</a:t>
            </a:r>
            <a:r>
              <a:rPr lang="ru-RU" sz="4800" b="1" i="1" dirty="0" smtClean="0"/>
              <a:t>  соловей  </a:t>
            </a:r>
            <a:r>
              <a:rPr lang="ru-RU" sz="4800" b="1" i="1" dirty="0" err="1" smtClean="0"/>
              <a:t>оло</a:t>
            </a:r>
            <a:r>
              <a:rPr lang="ru-RU" sz="4800" b="1" i="1" dirty="0" smtClean="0"/>
              <a:t>  болото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800" b="1" i="1" dirty="0" smtClean="0"/>
              <a:t> </a:t>
            </a:r>
            <a:r>
              <a:rPr lang="ru-RU" sz="4800" b="1" i="1" dirty="0" err="1" smtClean="0"/>
              <a:t>оло</a:t>
            </a:r>
            <a:r>
              <a:rPr lang="ru-RU" sz="4800" b="1" i="1" dirty="0" smtClean="0"/>
              <a:t>  молоко  </a:t>
            </a:r>
            <a:r>
              <a:rPr lang="ru-RU" sz="4800" b="1" i="1" dirty="0" err="1" smtClean="0"/>
              <a:t>оло</a:t>
            </a:r>
            <a:r>
              <a:rPr lang="ru-RU" sz="4800" b="1" i="1" dirty="0" smtClean="0"/>
              <a:t>  солома     </a:t>
            </a:r>
            <a:r>
              <a:rPr lang="ru-RU" sz="4400" b="1" i="1" dirty="0" smtClean="0"/>
              <a:t>                     </a:t>
            </a:r>
          </a:p>
          <a:p>
            <a:pPr marL="0" indent="0">
              <a:buFont typeface="Arial" pitchFamily="34" charset="0"/>
              <a:buNone/>
            </a:pPr>
            <a:r>
              <a:rPr lang="ru-RU" sz="4400" b="1" i="1" dirty="0" smtClean="0"/>
              <a:t>    </a:t>
            </a:r>
            <a:r>
              <a:rPr lang="ru-RU" sz="4400" i="1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endParaRPr lang="ru-RU" sz="4400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971600" y="1975848"/>
            <a:ext cx="76328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Прямая соединительная линия 5"/>
          <p:cNvCxnSpPr/>
          <p:nvPr/>
        </p:nvCxnSpPr>
        <p:spPr bwMode="auto">
          <a:xfrm>
            <a:off x="971600" y="2276872"/>
            <a:ext cx="76328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/>
        </p:nvCxnSpPr>
        <p:spPr bwMode="auto">
          <a:xfrm>
            <a:off x="899592" y="3074086"/>
            <a:ext cx="76328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899592" y="3368804"/>
            <a:ext cx="76328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Диагональная полоса 8"/>
          <p:cNvSpPr/>
          <p:nvPr/>
        </p:nvSpPr>
        <p:spPr bwMode="auto">
          <a:xfrm>
            <a:off x="4383210" y="1736302"/>
            <a:ext cx="116782" cy="189735"/>
          </a:xfrm>
          <a:prstGeom prst="diagStrip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Диагональная полоса 9"/>
          <p:cNvSpPr/>
          <p:nvPr/>
        </p:nvSpPr>
        <p:spPr bwMode="auto">
          <a:xfrm>
            <a:off x="4445754" y="2840950"/>
            <a:ext cx="116782" cy="189735"/>
          </a:xfrm>
          <a:prstGeom prst="diagStrip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1" name="Диагональная полоса 10"/>
          <p:cNvSpPr/>
          <p:nvPr/>
        </p:nvSpPr>
        <p:spPr bwMode="auto">
          <a:xfrm>
            <a:off x="7191522" y="2840949"/>
            <a:ext cx="116782" cy="189735"/>
          </a:xfrm>
          <a:prstGeom prst="diagStrip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2" name="Диагональная полоса 11"/>
          <p:cNvSpPr/>
          <p:nvPr/>
        </p:nvSpPr>
        <p:spPr bwMode="auto">
          <a:xfrm>
            <a:off x="7524328" y="1736303"/>
            <a:ext cx="116782" cy="189735"/>
          </a:xfrm>
          <a:prstGeom prst="diagStrip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82959" y="272940"/>
            <a:ext cx="3608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Чистописание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27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InfoUrok.ru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671301" y="620688"/>
            <a:ext cx="2004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солома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64165" y="4558778"/>
            <a:ext cx="2886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solidFill>
                  <a:srgbClr val="0070C0"/>
                </a:solidFill>
              </a:rPr>
              <a:t>Солома в голове.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64165" y="5138028"/>
            <a:ext cx="4297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solidFill>
                  <a:srgbClr val="002060"/>
                </a:solidFill>
              </a:rPr>
              <a:t>Хвататься за соломинку.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64165" y="5714092"/>
            <a:ext cx="7060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Семеро одну соломину </a:t>
            </a:r>
            <a:r>
              <a:rPr lang="ru-RU" sz="2800" i="1" dirty="0" smtClean="0">
                <a:solidFill>
                  <a:srgbClr val="0070C0"/>
                </a:solidFill>
              </a:rPr>
              <a:t>поднимают</a:t>
            </a:r>
            <a:r>
              <a:rPr lang="ru-RU" sz="28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5808"/>
          <a:stretch/>
        </p:blipFill>
        <p:spPr>
          <a:xfrm>
            <a:off x="557582" y="1676784"/>
            <a:ext cx="3333064" cy="2511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76" y="1676784"/>
            <a:ext cx="3333064" cy="2496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" y="4366174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10774</TotalTime>
  <Words>1431</Words>
  <Application>Microsoft Office PowerPoint</Application>
  <PresentationFormat>Экран (4:3)</PresentationFormat>
  <Paragraphs>427</Paragraphs>
  <Slides>48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Calibri</vt:lpstr>
      <vt:lpstr>Cambria</vt:lpstr>
      <vt:lpstr>PF Din Text Cond Pro</vt:lpstr>
      <vt:lpstr>Segoe Print</vt:lpstr>
      <vt:lpstr>Symbol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Раздва Тричетыре Пякть</dc:title>
  <dc:creator>Katlianik</dc:creator>
  <cp:lastModifiedBy>Натали</cp:lastModifiedBy>
  <cp:revision>931</cp:revision>
  <dcterms:created xsi:type="dcterms:W3CDTF">2011-12-08T07:08:27Z</dcterms:created>
  <dcterms:modified xsi:type="dcterms:W3CDTF">2016-04-04T07:11:40Z</dcterms:modified>
</cp:coreProperties>
</file>