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5" r:id="rId5"/>
    <p:sldId id="266" r:id="rId6"/>
    <p:sldId id="276" r:id="rId7"/>
    <p:sldId id="268" r:id="rId8"/>
    <p:sldId id="269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E09AB-F51B-4750-B4B8-5D6B4F1E2F3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2C108-45EE-44E1-B1AE-11161D8B2C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4775-7A89-4725-ABBE-F0E47D6569BB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D2F68-CF38-432F-ABC7-DA2BE5FF26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Фонетическая зарядка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Repeat the sounds and the words after </a:t>
            </a:r>
            <a:r>
              <a:rPr lang="en-US" dirty="0" err="1"/>
              <a:t>Mr</a:t>
            </a:r>
            <a:r>
              <a:rPr lang="en-US" dirty="0"/>
              <a:t> Tongue, please</a:t>
            </a:r>
            <a:r>
              <a:rPr lang="ru-RU" dirty="0"/>
              <a:t>. Вспомни и повтори звуки</a:t>
            </a: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[æ]</a:t>
            </a:r>
            <a:r>
              <a:rPr lang="en-US" b="1" dirty="0"/>
              <a:t> – cat, rabbit;		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:] </a:t>
            </a:r>
            <a:r>
              <a:rPr lang="en-US" b="1" dirty="0"/>
              <a:t>– see, tea;</a:t>
            </a:r>
            <a:endParaRPr lang="ru-RU" b="1" dirty="0"/>
          </a:p>
          <a:p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tr-TR" b="1" dirty="0">
                <a:solidFill>
                  <a:srgbClr val="0070C0"/>
                </a:solidFill>
              </a:rPr>
              <a:t>ı</a:t>
            </a:r>
            <a:r>
              <a:rPr lang="en-US" b="1" dirty="0">
                <a:solidFill>
                  <a:srgbClr val="0070C0"/>
                </a:solidFill>
              </a:rPr>
              <a:t>]</a:t>
            </a:r>
            <a:r>
              <a:rPr lang="en-US" b="1" dirty="0"/>
              <a:t> – swim, skip;		</a:t>
            </a:r>
            <a:r>
              <a:rPr lang="en-US" b="1" dirty="0">
                <a:solidFill>
                  <a:srgbClr val="0070C0"/>
                </a:solidFill>
              </a:rPr>
              <a:t>[w] </a:t>
            </a:r>
            <a:r>
              <a:rPr lang="en-US" b="1" dirty="0"/>
              <a:t>– what, where;</a:t>
            </a:r>
            <a:endParaRPr lang="ru-RU" b="1" dirty="0"/>
          </a:p>
          <a:p>
            <a:r>
              <a:rPr lang="en-US" b="1" dirty="0">
                <a:solidFill>
                  <a:srgbClr val="0070C0"/>
                </a:solidFill>
              </a:rPr>
              <a:t>[u:] </a:t>
            </a:r>
            <a:r>
              <a:rPr lang="en-US" b="1" dirty="0"/>
              <a:t>– zoo, pool;		</a:t>
            </a:r>
            <a:r>
              <a:rPr lang="en-US" b="1" dirty="0">
                <a:solidFill>
                  <a:srgbClr val="0070C0"/>
                </a:solidFill>
              </a:rPr>
              <a:t>[p]</a:t>
            </a:r>
            <a:r>
              <a:rPr lang="en-US" b="1" dirty="0"/>
              <a:t> – pig, pen;</a:t>
            </a:r>
            <a:endParaRPr lang="ru-RU" b="1" dirty="0"/>
          </a:p>
          <a:p>
            <a:r>
              <a:rPr lang="en-US" b="1" dirty="0">
                <a:solidFill>
                  <a:srgbClr val="0070C0"/>
                </a:solidFill>
              </a:rPr>
              <a:t>[ð] </a:t>
            </a:r>
            <a:r>
              <a:rPr lang="en-US" b="1" dirty="0"/>
              <a:t>– mother, father;	</a:t>
            </a:r>
            <a:r>
              <a:rPr lang="en-US" b="1" dirty="0">
                <a:solidFill>
                  <a:srgbClr val="0070C0"/>
                </a:solidFill>
              </a:rPr>
              <a:t>[b] </a:t>
            </a:r>
            <a:r>
              <a:rPr lang="en-US" b="1" dirty="0"/>
              <a:t>– book, bad.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Попробуй прочитай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kæt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pærət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[pig]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[pink]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hæt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bæg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stik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[swim]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siŋ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[skip]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da:ns</a:t>
            </a:r>
            <a:r>
              <a:rPr lang="en-US" sz="5400" b="1" dirty="0">
                <a:solidFill>
                  <a:srgbClr val="FF0000"/>
                </a:solidFill>
              </a:rPr>
              <a:t>]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[</a:t>
            </a:r>
            <a:r>
              <a:rPr lang="en-US" sz="5400" b="1" dirty="0" err="1">
                <a:solidFill>
                  <a:srgbClr val="FF0000"/>
                </a:solidFill>
              </a:rPr>
              <a:t>kl</a:t>
            </a:r>
            <a:r>
              <a:rPr lang="ru-RU" sz="5400" b="1" dirty="0" err="1">
                <a:solidFill>
                  <a:srgbClr val="FF0000"/>
                </a:solidFill>
              </a:rPr>
              <a:t>aɪ</a:t>
            </a:r>
            <a:r>
              <a:rPr lang="en-US" sz="5400" b="1" dirty="0">
                <a:solidFill>
                  <a:srgbClr val="FF0000"/>
                </a:solidFill>
              </a:rPr>
              <a:t>m]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Речевая разминка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b="1" dirty="0">
                <a:solidFill>
                  <a:srgbClr val="00B0F0"/>
                </a:solidFill>
              </a:rPr>
              <a:t>Игра «Снежный ком»  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P1:</a:t>
            </a:r>
            <a:r>
              <a:rPr lang="en-US" b="1" dirty="0"/>
              <a:t> A pig</a:t>
            </a:r>
            <a:r>
              <a:rPr lang="ru-RU" b="1" dirty="0"/>
              <a:t>    </a:t>
            </a:r>
            <a:r>
              <a:rPr lang="en-US" b="1" dirty="0"/>
              <a:t>(</a:t>
            </a:r>
            <a:r>
              <a:rPr lang="ru-RU" b="1" dirty="0"/>
              <a:t>КТО</a:t>
            </a:r>
            <a:r>
              <a:rPr lang="en-US" b="1" dirty="0"/>
              <a:t>)</a:t>
            </a:r>
            <a:r>
              <a:rPr lang="ru-RU" b="1" dirty="0"/>
              <a:t>                                           </a:t>
            </a:r>
            <a:r>
              <a:rPr lang="en-US" b="1" dirty="0">
                <a:solidFill>
                  <a:srgbClr val="FF0000"/>
                </a:solidFill>
              </a:rPr>
              <a:t>A cat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P2: </a:t>
            </a:r>
            <a:r>
              <a:rPr lang="en-US" b="1" dirty="0"/>
              <a:t>A big pig</a:t>
            </a:r>
            <a:r>
              <a:rPr lang="ru-RU" b="1" dirty="0"/>
              <a:t>   (+какой?)</a:t>
            </a: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P3:</a:t>
            </a:r>
            <a:r>
              <a:rPr lang="en-US" b="1" dirty="0"/>
              <a:t> A big pink pig</a:t>
            </a:r>
            <a:r>
              <a:rPr lang="ru-RU" b="1" dirty="0"/>
              <a:t>  (+цвет)</a:t>
            </a: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P4:</a:t>
            </a:r>
            <a:r>
              <a:rPr lang="en-US" b="1" dirty="0"/>
              <a:t> </a:t>
            </a:r>
            <a:r>
              <a:rPr lang="ru-RU" b="1" dirty="0"/>
              <a:t>А </a:t>
            </a:r>
            <a:r>
              <a:rPr lang="en-US" b="1" dirty="0"/>
              <a:t>big pink pig is sad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P6: </a:t>
            </a:r>
            <a:r>
              <a:rPr lang="en-US" b="1" dirty="0"/>
              <a:t>His big pink pig lives on the farm</a:t>
            </a:r>
            <a:r>
              <a:rPr lang="ru-RU" b="1" dirty="0"/>
              <a:t>. (где живет?)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b="1" dirty="0">
                <a:solidFill>
                  <a:srgbClr val="C00000"/>
                </a:solidFill>
              </a:rPr>
              <a:t>Диалог по картинке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P1: </a:t>
            </a:r>
            <a:r>
              <a:rPr lang="en-US" b="1" dirty="0"/>
              <a:t>Have you got a </a:t>
            </a:r>
            <a:r>
              <a:rPr lang="ru-RU" b="1" dirty="0"/>
              <a:t>ручка</a:t>
            </a:r>
            <a:r>
              <a:rPr lang="en-US" b="1" dirty="0"/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P2: </a:t>
            </a:r>
            <a:r>
              <a:rPr lang="en-US" b="1" dirty="0"/>
              <a:t>Yes, I have. I have got a </a:t>
            </a:r>
            <a:r>
              <a:rPr lang="ru-RU" b="1" dirty="0"/>
              <a:t>ручка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P1: </a:t>
            </a:r>
            <a:r>
              <a:rPr lang="en-US" b="1" dirty="0"/>
              <a:t>Have you got a </a:t>
            </a:r>
            <a:r>
              <a:rPr lang="ru-RU" b="1" dirty="0"/>
              <a:t>учебник</a:t>
            </a:r>
            <a:r>
              <a:rPr lang="en-US" b="1" dirty="0"/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P2:</a:t>
            </a:r>
            <a:r>
              <a:rPr lang="en-US" b="1" dirty="0"/>
              <a:t> Yes, I have. I have got a </a:t>
            </a:r>
            <a:r>
              <a:rPr lang="ru-RU" b="1" dirty="0"/>
              <a:t>учебник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P1:</a:t>
            </a:r>
            <a:r>
              <a:rPr lang="en-US" b="1" dirty="0"/>
              <a:t> Have you got a </a:t>
            </a:r>
            <a:r>
              <a:rPr lang="ru-RU" b="1" dirty="0"/>
              <a:t>пенал</a:t>
            </a:r>
            <a:r>
              <a:rPr lang="en-US" b="1" dirty="0"/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P2:</a:t>
            </a:r>
            <a:r>
              <a:rPr lang="en-US" b="1" dirty="0"/>
              <a:t> Yes, I have. I have got a </a:t>
            </a:r>
            <a:r>
              <a:rPr lang="ru-RU" b="1" dirty="0"/>
              <a:t>пенал</a:t>
            </a:r>
            <a:r>
              <a:rPr lang="en-US" b="1" dirty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P1:</a:t>
            </a:r>
            <a:r>
              <a:rPr lang="en-US" b="1" dirty="0"/>
              <a:t> Have you got a</a:t>
            </a:r>
            <a:r>
              <a:rPr lang="ru-RU" b="1" dirty="0"/>
              <a:t> ластик</a:t>
            </a:r>
            <a:r>
              <a:rPr lang="en-US" b="1" dirty="0"/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P2:</a:t>
            </a:r>
            <a:r>
              <a:rPr lang="en-US" b="1" dirty="0"/>
              <a:t> Yes, I have. I have got a </a:t>
            </a:r>
            <a:r>
              <a:rPr lang="ru-RU" b="1" dirty="0"/>
              <a:t>ластик</a:t>
            </a:r>
            <a:r>
              <a:rPr lang="en-US" b="1" dirty="0"/>
              <a:t>.</a:t>
            </a:r>
            <a:endParaRPr lang="ru-RU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P1:</a:t>
            </a:r>
            <a:r>
              <a:rPr lang="en-US" b="1" dirty="0"/>
              <a:t> </a:t>
            </a:r>
            <a:r>
              <a:rPr lang="ru-RU" b="1" dirty="0"/>
              <a:t>….</a:t>
            </a:r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P2:</a:t>
            </a:r>
            <a:r>
              <a:rPr lang="en-US" b="1" dirty="0"/>
              <a:t> </a:t>
            </a:r>
            <a:r>
              <a:rPr lang="ru-RU" b="1" dirty="0"/>
              <a:t>….</a:t>
            </a:r>
          </a:p>
          <a:p>
            <a:pPr>
              <a:buNone/>
            </a:pPr>
            <a:endParaRPr lang="ru-RU" b="1" dirty="0"/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27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0207" y="4581128"/>
            <a:ext cx="365178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Учим правило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	Сегодня </a:t>
            </a:r>
            <a:r>
              <a:rPr lang="en-US" b="1" dirty="0" err="1"/>
              <a:t>Mr</a:t>
            </a:r>
            <a:r>
              <a:rPr lang="en-US" b="1" dirty="0"/>
              <a:t> Rule</a:t>
            </a:r>
            <a:r>
              <a:rPr lang="ru-RU" b="1" dirty="0"/>
              <a:t> </a:t>
            </a:r>
            <a:r>
              <a:rPr lang="ru-RU" dirty="0"/>
              <a:t>научит вас как рассказывать о том, что игрушки или животные принадлежат определённым людям. Например, Катя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ru-RU" dirty="0"/>
              <a:t> рассказывает нам про свою кошку.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ru-RU" dirty="0"/>
              <a:t>Мы можем сказать так:</a:t>
            </a:r>
            <a:r>
              <a:rPr lang="en-US" b="1" dirty="0">
                <a:solidFill>
                  <a:srgbClr val="FF0000"/>
                </a:solidFill>
              </a:rPr>
              <a:t>Kate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has got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 a cat </a:t>
            </a:r>
            <a:r>
              <a:rPr lang="ru-RU" dirty="0"/>
              <a:t>(У Кати есть кошка). Можно сказать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ru-RU" dirty="0"/>
              <a:t> об этом по-другому: </a:t>
            </a:r>
            <a:r>
              <a:rPr lang="en-US" b="1" dirty="0">
                <a:solidFill>
                  <a:srgbClr val="FF0000"/>
                </a:solidFill>
              </a:rPr>
              <a:t>Kate’s cat </a:t>
            </a:r>
            <a:r>
              <a:rPr lang="ru-RU" dirty="0"/>
              <a:t>(Катина кошка). Катя-хозяйка. Хозяина ставим на первое место!</a:t>
            </a:r>
          </a:p>
        </p:txBody>
      </p:sp>
      <p:pic>
        <p:nvPicPr>
          <p:cNvPr id="1026" name="Picture 2" descr="C:\Users\User\Downloads\КАРТИНКИ\КАРТИНКИ 1\Мистер Рул 1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7010" y="2366644"/>
            <a:ext cx="1356990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Чьё это?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/>
              <a:t>Tim</a:t>
            </a:r>
            <a:r>
              <a:rPr lang="en-US" sz="4000" b="1" dirty="0">
                <a:solidFill>
                  <a:srgbClr val="FF0000"/>
                </a:solidFill>
              </a:rPr>
              <a:t>’s</a:t>
            </a:r>
            <a:r>
              <a:rPr lang="en-US" sz="4000" b="1" dirty="0"/>
              <a:t> dog.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Ann</a:t>
            </a:r>
            <a:r>
              <a:rPr lang="en-US" sz="4000" b="1" dirty="0">
                <a:solidFill>
                  <a:srgbClr val="FF0000"/>
                </a:solidFill>
              </a:rPr>
              <a:t>’s</a:t>
            </a:r>
            <a:r>
              <a:rPr lang="en-US" sz="4000" b="1" dirty="0"/>
              <a:t> pig.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Nick</a:t>
            </a:r>
            <a:r>
              <a:rPr lang="en-US" sz="4000" b="1" dirty="0">
                <a:solidFill>
                  <a:srgbClr val="FF0000"/>
                </a:solidFill>
              </a:rPr>
              <a:t>’s</a:t>
            </a:r>
            <a:r>
              <a:rPr lang="en-US" sz="4000" b="1" dirty="0"/>
              <a:t> frog.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Tom</a:t>
            </a:r>
            <a:r>
              <a:rPr lang="en-US" sz="4000" b="1" dirty="0">
                <a:solidFill>
                  <a:srgbClr val="FF0000"/>
                </a:solidFill>
              </a:rPr>
              <a:t>’s</a:t>
            </a:r>
            <a:r>
              <a:rPr lang="en-US" sz="4000" b="1" dirty="0"/>
              <a:t> elephant.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/>
              <a:t>Tim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Ann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Nick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/>
              <a:t>Tom</a:t>
            </a:r>
            <a:endParaRPr lang="ru-RU" sz="4000" b="1" dirty="0"/>
          </a:p>
        </p:txBody>
      </p:sp>
      <p:pic>
        <p:nvPicPr>
          <p:cNvPr id="1027" name="Picture 3" descr="C:\Users\User\Downloads\КАРТИНКИ\clipart-puppy-pictures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1944216" cy="1512168"/>
          </a:xfrm>
          <a:prstGeom prst="rect">
            <a:avLst/>
          </a:prstGeom>
          <a:noFill/>
        </p:spPr>
      </p:pic>
      <p:pic>
        <p:nvPicPr>
          <p:cNvPr id="1028" name="Picture 4" descr="C:\Users\User\Downloads\КАРТИНКИ\КАРТИНКИ 1\Животные\sviny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08920"/>
            <a:ext cx="1322387" cy="1219200"/>
          </a:xfrm>
          <a:prstGeom prst="rect">
            <a:avLst/>
          </a:prstGeom>
          <a:noFill/>
        </p:spPr>
      </p:pic>
      <p:pic>
        <p:nvPicPr>
          <p:cNvPr id="1029" name="Picture 5" descr="C:\Users\User\Downloads\КАРТИНКИ\КАРТИНКИ 1\Животные\1457c67986055d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005064"/>
            <a:ext cx="1387604" cy="1241128"/>
          </a:xfrm>
          <a:prstGeom prst="rect">
            <a:avLst/>
          </a:prstGeom>
          <a:noFill/>
        </p:spPr>
      </p:pic>
      <p:pic>
        <p:nvPicPr>
          <p:cNvPr id="1030" name="Picture 6" descr="C:\Users\User\Downloads\КАРТИНКИ\КАРТИНКИ 1\Животные\87890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157192"/>
            <a:ext cx="1578906" cy="118492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1691680" y="191683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475656" y="314096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47664" y="43651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47664" y="56612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Упражнение 5 стр.78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Выбери и прочитай сначала слова со звуком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[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]</a:t>
            </a:r>
            <a:r>
              <a:rPr lang="en-US" dirty="0">
                <a:solidFill>
                  <a:srgbClr val="00B0F0"/>
                </a:solidFill>
              </a:rPr>
              <a:t>,</a:t>
            </a:r>
            <a:r>
              <a:rPr lang="ru-RU" dirty="0">
                <a:solidFill>
                  <a:srgbClr val="00B0F0"/>
                </a:solidFill>
              </a:rPr>
              <a:t> потом с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[æ]</a:t>
            </a:r>
            <a:r>
              <a:rPr lang="ru-RU" dirty="0">
                <a:solidFill>
                  <a:srgbClr val="00B0F0"/>
                </a:solidFill>
              </a:rPr>
              <a:t>, затем с </a:t>
            </a:r>
            <a:r>
              <a:rPr lang="en-US" b="1" dirty="0">
                <a:solidFill>
                  <a:srgbClr val="C00000"/>
                </a:solidFill>
              </a:rPr>
              <a:t>[h]                 </a:t>
            </a:r>
          </a:p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Проверь себя:      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[</a:t>
            </a:r>
            <a:r>
              <a:rPr lang="en-US" sz="3600" b="1" dirty="0" err="1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FF0000"/>
                </a:solidFill>
              </a:rPr>
              <a:t>]</a:t>
            </a:r>
            <a:r>
              <a:rPr lang="ru-RU" sz="3600" b="1" dirty="0">
                <a:solidFill>
                  <a:srgbClr val="FF0000"/>
                </a:solidFill>
              </a:rPr>
              <a:t>   </a:t>
            </a:r>
            <a:r>
              <a:rPr lang="ru-RU" sz="3600" b="1" dirty="0">
                <a:solidFill>
                  <a:srgbClr val="C00000"/>
                </a:solidFill>
              </a:rPr>
              <a:t>- </a:t>
            </a:r>
            <a:r>
              <a:rPr lang="en-US" sz="3600" b="1" dirty="0"/>
              <a:t>p</a:t>
            </a:r>
            <a:r>
              <a:rPr lang="en-US" sz="3600" b="1" u="sng" dirty="0"/>
              <a:t>i</a:t>
            </a:r>
            <a:r>
              <a:rPr lang="en-US" sz="3600" b="1" dirty="0"/>
              <a:t>g, sw</a:t>
            </a:r>
            <a:r>
              <a:rPr lang="en-US" sz="3600" b="1" u="sng" dirty="0"/>
              <a:t>i</a:t>
            </a:r>
            <a:r>
              <a:rPr lang="en-US" sz="3600" b="1" dirty="0"/>
              <a:t>m, sl</a:t>
            </a:r>
            <a:r>
              <a:rPr lang="en-US" sz="3600" b="1" u="sng" dirty="0"/>
              <a:t>i</a:t>
            </a:r>
            <a:r>
              <a:rPr lang="en-US" sz="3600" b="1" dirty="0"/>
              <a:t>m, b</a:t>
            </a:r>
            <a:r>
              <a:rPr lang="en-US" sz="3600" b="1" u="sng" dirty="0"/>
              <a:t>i</a:t>
            </a:r>
            <a:r>
              <a:rPr lang="en-US" sz="3600" b="1" dirty="0"/>
              <a:t>g, sk</a:t>
            </a:r>
            <a:r>
              <a:rPr lang="en-US" sz="3600" b="1" u="sng" dirty="0"/>
              <a:t>i</a:t>
            </a:r>
            <a:r>
              <a:rPr lang="en-US" sz="3600" b="1" dirty="0"/>
              <a:t>p, s</a:t>
            </a:r>
            <a:r>
              <a:rPr lang="en-US" sz="3600" b="1" u="sng" dirty="0"/>
              <a:t>i</a:t>
            </a:r>
            <a:r>
              <a:rPr lang="en-US" sz="3600" b="1" dirty="0"/>
              <a:t>t, p</a:t>
            </a:r>
            <a:r>
              <a:rPr lang="en-US" sz="3600" b="1" u="sng" dirty="0"/>
              <a:t>i</a:t>
            </a:r>
            <a:r>
              <a:rPr lang="en-US" sz="3600" b="1" dirty="0"/>
              <a:t>nk, h</a:t>
            </a:r>
            <a:r>
              <a:rPr lang="en-US" sz="3600" b="1" u="sng" dirty="0"/>
              <a:t>i</a:t>
            </a:r>
            <a:r>
              <a:rPr lang="en-US" sz="3600" b="1" dirty="0"/>
              <a:t>s.</a:t>
            </a:r>
            <a:endParaRPr lang="ru-RU" sz="3600" b="1" dirty="0"/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[æ]</a:t>
            </a:r>
            <a:r>
              <a:rPr lang="en-US" sz="3600" b="1" dirty="0">
                <a:solidFill>
                  <a:srgbClr val="C00000"/>
                </a:solidFill>
              </a:rPr>
              <a:t> – </a:t>
            </a:r>
            <a:r>
              <a:rPr lang="en-US" sz="3600" b="1" dirty="0"/>
              <a:t>r</a:t>
            </a:r>
            <a:r>
              <a:rPr lang="en-US" sz="3600" b="1" u="sng" dirty="0"/>
              <a:t>a</a:t>
            </a:r>
            <a:r>
              <a:rPr lang="en-US" sz="3600" b="1" dirty="0"/>
              <a:t>bbit, f</a:t>
            </a:r>
            <a:r>
              <a:rPr lang="en-US" sz="3600" b="1" u="sng" dirty="0"/>
              <a:t>a</a:t>
            </a:r>
            <a:r>
              <a:rPr lang="en-US" sz="3600" b="1" dirty="0"/>
              <a:t>t, h</a:t>
            </a:r>
            <a:r>
              <a:rPr lang="en-US" sz="3600" b="1" u="sng" dirty="0"/>
              <a:t>a</a:t>
            </a:r>
            <a:r>
              <a:rPr lang="en-US" sz="3600" b="1" dirty="0"/>
              <a:t>s, </a:t>
            </a:r>
            <a:r>
              <a:rPr lang="en-US" sz="3600" b="1" u="sng" dirty="0"/>
              <a:t>A</a:t>
            </a:r>
            <a:r>
              <a:rPr lang="en-US" sz="3600" b="1" dirty="0"/>
              <a:t>nn, c</a:t>
            </a:r>
            <a:r>
              <a:rPr lang="en-US" sz="3600" b="1" u="sng" dirty="0"/>
              <a:t>a</a:t>
            </a:r>
            <a:r>
              <a:rPr lang="en-US" sz="3600" b="1" dirty="0"/>
              <a:t>t, </a:t>
            </a:r>
            <a:r>
              <a:rPr lang="en-US" sz="3600" b="1" u="sng" dirty="0"/>
              <a:t>a</a:t>
            </a:r>
            <a:r>
              <a:rPr lang="en-US" sz="3600" b="1" dirty="0"/>
              <a:t>nd, c</a:t>
            </a:r>
            <a:r>
              <a:rPr lang="en-US" sz="3600" b="1" u="sng" dirty="0"/>
              <a:t>a</a:t>
            </a:r>
            <a:r>
              <a:rPr lang="en-US" sz="3600" b="1" dirty="0"/>
              <a:t>n, h</a:t>
            </a:r>
            <a:r>
              <a:rPr lang="en-US" sz="3600" b="1" u="sng" dirty="0"/>
              <a:t>a</a:t>
            </a:r>
            <a:r>
              <a:rPr lang="en-US" sz="3600" b="1" dirty="0"/>
              <a:t>t, b</a:t>
            </a:r>
            <a:r>
              <a:rPr lang="en-US" sz="3600" b="1" u="sng" dirty="0"/>
              <a:t>a</a:t>
            </a:r>
            <a:r>
              <a:rPr lang="en-US" sz="3600" b="1" dirty="0"/>
              <a:t>g.</a:t>
            </a:r>
            <a:endParaRPr lang="ru-RU" sz="3600" b="1" dirty="0"/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[h]</a:t>
            </a:r>
            <a:r>
              <a:rPr lang="en-US" sz="3600" b="1" dirty="0">
                <a:solidFill>
                  <a:srgbClr val="C00000"/>
                </a:solidFill>
              </a:rPr>
              <a:t> – </a:t>
            </a:r>
            <a:r>
              <a:rPr lang="en-US" sz="3600" b="1" u="sng" dirty="0"/>
              <a:t>h</a:t>
            </a:r>
            <a:r>
              <a:rPr lang="en-US" sz="3600" b="1" dirty="0"/>
              <a:t>as, </a:t>
            </a:r>
            <a:r>
              <a:rPr lang="en-US" sz="3600" b="1" u="sng" dirty="0"/>
              <a:t>h</a:t>
            </a:r>
            <a:r>
              <a:rPr lang="en-US" sz="3600" b="1" dirty="0"/>
              <a:t>at, </a:t>
            </a:r>
            <a:r>
              <a:rPr lang="en-US" sz="3600" b="1" u="sng" dirty="0"/>
              <a:t>h</a:t>
            </a:r>
            <a:r>
              <a:rPr lang="en-US" sz="3600" b="1" dirty="0"/>
              <a:t>is.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Упражнение 6 стр.70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ru-RU" dirty="0">
                <a:solidFill>
                  <a:srgbClr val="00B0F0"/>
                </a:solidFill>
              </a:rPr>
              <a:t>Прочитай рассказ в учебнике и отгадай загадку</a:t>
            </a:r>
          </a:p>
          <a:p>
            <a:pPr algn="ctr">
              <a:buNone/>
            </a:pPr>
            <a:r>
              <a:rPr lang="ru-RU" b="1" dirty="0">
                <a:solidFill>
                  <a:srgbClr val="FFC000"/>
                </a:solidFill>
              </a:rPr>
              <a:t>Кто это?</a:t>
            </a:r>
          </a:p>
          <a:p>
            <a:pPr algn="ctr">
              <a:buNone/>
            </a:pPr>
            <a:r>
              <a:rPr lang="en-US" b="1" dirty="0">
                <a:solidFill>
                  <a:srgbClr val="FFC000"/>
                </a:solidFill>
              </a:rPr>
              <a:t>It is fat and big. Ann has got it.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User\Downloads\КАРТИНКИ\funny-cat-lick-his-nose-free-animal-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77072"/>
            <a:ext cx="4176464" cy="27809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32240" y="5445224"/>
            <a:ext cx="199452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a cat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Как ты работал сегодня? Оцени себя.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ru-RU" sz="7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+</a:t>
            </a:r>
            <a:r>
              <a:rPr lang="ru-RU" sz="72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  <a:r>
              <a:rPr lang="ru-RU" sz="7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</a:t>
            </a:r>
            <a:r>
              <a:rPr lang="ru-RU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очень хорошо</a:t>
            </a:r>
            <a:endParaRPr lang="en-US" sz="5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ru-RU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</a:t>
            </a: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неплохо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!</a:t>
            </a:r>
            <a:r>
              <a:rPr lang="ru-RU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</a:t>
            </a: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-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 очень, но я исправлюсь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509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Тема Office</vt:lpstr>
      <vt:lpstr>Фонетическая зарядка</vt:lpstr>
      <vt:lpstr>Попробуй прочитай</vt:lpstr>
      <vt:lpstr>Речевая разминка</vt:lpstr>
      <vt:lpstr>Диалог по картинке</vt:lpstr>
      <vt:lpstr>Учим правило</vt:lpstr>
      <vt:lpstr>Чьё это?</vt:lpstr>
      <vt:lpstr>Упражнение 5 стр.78</vt:lpstr>
      <vt:lpstr>Упражнение 6 стр.70</vt:lpstr>
      <vt:lpstr>Как ты работал сегодня? Оцени себя.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№40 Тема: Притяжательная форма существительных</dc:title>
  <dc:creator>User</dc:creator>
  <cp:lastModifiedBy>Коля</cp:lastModifiedBy>
  <cp:revision>31</cp:revision>
  <dcterms:created xsi:type="dcterms:W3CDTF">2018-10-03T12:49:41Z</dcterms:created>
  <dcterms:modified xsi:type="dcterms:W3CDTF">2022-11-06T14:34:54Z</dcterms:modified>
</cp:coreProperties>
</file>