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57" r:id="rId3"/>
    <p:sldId id="261" r:id="rId4"/>
    <p:sldId id="262" r:id="rId5"/>
    <p:sldId id="263" r:id="rId6"/>
    <p:sldId id="264" r:id="rId7"/>
    <p:sldId id="265" r:id="rId8"/>
    <p:sldId id="266" r:id="rId9"/>
    <p:sldId id="267" r:id="rId10"/>
    <p:sldId id="268" r:id="rId11"/>
    <p:sldId id="269" r:id="rId12"/>
    <p:sldId id="260" r:id="rId13"/>
    <p:sldId id="271" r:id="rId14"/>
    <p:sldId id="270"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ru-RU"/>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ru-RU"/>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ru-RU"/>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ru-R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ru-R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ru-R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ru-R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ru-RU"/>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ru-RU"/>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ru-RU"/>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ru-RU"/>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ru-R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ru-R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ru-RU"/>
            </a:p>
          </p:txBody>
        </p:sp>
      </p:grpSp>
      <p:sp>
        <p:nvSpPr>
          <p:cNvPr id="6250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6250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1" name="Rectangle 41"/>
          <p:cNvSpPr>
            <a:spLocks noGrp="1" noChangeArrowheads="1"/>
          </p:cNvSpPr>
          <p:nvPr>
            <p:ph type="dt" sz="quarter" idx="10"/>
          </p:nvPr>
        </p:nvSpPr>
        <p:spPr/>
        <p:txBody>
          <a:bodyPr/>
          <a:lstStyle>
            <a:lvl1pPr>
              <a:defRPr smtClean="0"/>
            </a:lvl1pPr>
          </a:lstStyle>
          <a:p>
            <a:pPr>
              <a:defRPr/>
            </a:pPr>
            <a:endParaRPr lang="ru-RU"/>
          </a:p>
        </p:txBody>
      </p:sp>
      <p:sp>
        <p:nvSpPr>
          <p:cNvPr id="42" name="Rectangle 42"/>
          <p:cNvSpPr>
            <a:spLocks noGrp="1" noChangeArrowheads="1"/>
          </p:cNvSpPr>
          <p:nvPr>
            <p:ph type="ftr" sz="quarter" idx="11"/>
          </p:nvPr>
        </p:nvSpPr>
        <p:spPr/>
        <p:txBody>
          <a:bodyPr/>
          <a:lstStyle>
            <a:lvl1pPr>
              <a:defRPr smtClean="0"/>
            </a:lvl1pPr>
          </a:lstStyle>
          <a:p>
            <a:pPr>
              <a:defRPr/>
            </a:pPr>
            <a:endParaRPr lang="ru-RU"/>
          </a:p>
        </p:txBody>
      </p:sp>
      <p:sp>
        <p:nvSpPr>
          <p:cNvPr id="43" name="Rectangle 43"/>
          <p:cNvSpPr>
            <a:spLocks noGrp="1" noChangeArrowheads="1"/>
          </p:cNvSpPr>
          <p:nvPr>
            <p:ph type="sldNum" sz="quarter" idx="12"/>
          </p:nvPr>
        </p:nvSpPr>
        <p:spPr/>
        <p:txBody>
          <a:bodyPr/>
          <a:lstStyle>
            <a:lvl1pPr>
              <a:defRPr smtClean="0"/>
            </a:lvl1pPr>
          </a:lstStyle>
          <a:p>
            <a:pPr>
              <a:defRPr/>
            </a:pPr>
            <a:fld id="{F0F5D014-65D1-4C11-855D-30C6FC23F08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EAEA79FE-8B38-4A01-A5B8-8DC9E513241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888FC92F-0936-4AC1-B88F-B6CCBFDFF82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BBFC8375-3815-4149-80A7-F15894183A3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E0979441-69D3-4020-AFEC-CE68EEEAC07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DF3B91B7-F376-4969-9C86-8BFEEA1B1C5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0"/>
          <p:cNvSpPr>
            <a:spLocks noGrp="1" noChangeArrowheads="1"/>
          </p:cNvSpPr>
          <p:nvPr>
            <p:ph type="dt" sz="half" idx="10"/>
          </p:nvPr>
        </p:nvSpPr>
        <p:spPr>
          <a:ln/>
        </p:spPr>
        <p:txBody>
          <a:bodyPr/>
          <a:lstStyle>
            <a:lvl1pPr>
              <a:defRPr/>
            </a:lvl1pPr>
          </a:lstStyle>
          <a:p>
            <a:pPr>
              <a:defRPr/>
            </a:pPr>
            <a:endParaRPr lang="ru-RU"/>
          </a:p>
        </p:txBody>
      </p:sp>
      <p:sp>
        <p:nvSpPr>
          <p:cNvPr id="8" name="Rectangle 41"/>
          <p:cNvSpPr>
            <a:spLocks noGrp="1" noChangeArrowheads="1"/>
          </p:cNvSpPr>
          <p:nvPr>
            <p:ph type="ftr" sz="quarter" idx="11"/>
          </p:nvPr>
        </p:nvSpPr>
        <p:spPr>
          <a:ln/>
        </p:spPr>
        <p:txBody>
          <a:bodyPr/>
          <a:lstStyle>
            <a:lvl1pPr>
              <a:defRPr/>
            </a:lvl1pPr>
          </a:lstStyle>
          <a:p>
            <a:pPr>
              <a:defRPr/>
            </a:pPr>
            <a:endParaRPr lang="ru-RU"/>
          </a:p>
        </p:txBody>
      </p:sp>
      <p:sp>
        <p:nvSpPr>
          <p:cNvPr id="9" name="Rectangle 42"/>
          <p:cNvSpPr>
            <a:spLocks noGrp="1" noChangeArrowheads="1"/>
          </p:cNvSpPr>
          <p:nvPr>
            <p:ph type="sldNum" sz="quarter" idx="12"/>
          </p:nvPr>
        </p:nvSpPr>
        <p:spPr>
          <a:ln/>
        </p:spPr>
        <p:txBody>
          <a:bodyPr/>
          <a:lstStyle>
            <a:lvl1pPr>
              <a:defRPr/>
            </a:lvl1pPr>
          </a:lstStyle>
          <a:p>
            <a:pPr>
              <a:defRPr/>
            </a:pPr>
            <a:fld id="{8E0A060C-1F72-4E8A-9437-CC0A08A268B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0"/>
          <p:cNvSpPr>
            <a:spLocks noGrp="1" noChangeArrowheads="1"/>
          </p:cNvSpPr>
          <p:nvPr>
            <p:ph type="dt" sz="half" idx="10"/>
          </p:nvPr>
        </p:nvSpPr>
        <p:spPr>
          <a:ln/>
        </p:spPr>
        <p:txBody>
          <a:bodyPr/>
          <a:lstStyle>
            <a:lvl1pPr>
              <a:defRPr/>
            </a:lvl1pPr>
          </a:lstStyle>
          <a:p>
            <a:pPr>
              <a:defRPr/>
            </a:pPr>
            <a:endParaRPr lang="ru-RU"/>
          </a:p>
        </p:txBody>
      </p:sp>
      <p:sp>
        <p:nvSpPr>
          <p:cNvPr id="4" name="Rectangle 41"/>
          <p:cNvSpPr>
            <a:spLocks noGrp="1" noChangeArrowheads="1"/>
          </p:cNvSpPr>
          <p:nvPr>
            <p:ph type="ftr" sz="quarter" idx="11"/>
          </p:nvPr>
        </p:nvSpPr>
        <p:spPr>
          <a:ln/>
        </p:spPr>
        <p:txBody>
          <a:bodyPr/>
          <a:lstStyle>
            <a:lvl1pPr>
              <a:defRPr/>
            </a:lvl1pPr>
          </a:lstStyle>
          <a:p>
            <a:pPr>
              <a:defRPr/>
            </a:pPr>
            <a:endParaRPr lang="ru-RU"/>
          </a:p>
        </p:txBody>
      </p:sp>
      <p:sp>
        <p:nvSpPr>
          <p:cNvPr id="5" name="Rectangle 42"/>
          <p:cNvSpPr>
            <a:spLocks noGrp="1" noChangeArrowheads="1"/>
          </p:cNvSpPr>
          <p:nvPr>
            <p:ph type="sldNum" sz="quarter" idx="12"/>
          </p:nvPr>
        </p:nvSpPr>
        <p:spPr>
          <a:ln/>
        </p:spPr>
        <p:txBody>
          <a:bodyPr/>
          <a:lstStyle>
            <a:lvl1pPr>
              <a:defRPr/>
            </a:lvl1pPr>
          </a:lstStyle>
          <a:p>
            <a:pPr>
              <a:defRPr/>
            </a:pPr>
            <a:fld id="{2C0471FA-D872-46D7-8B00-2F5B8F4BFA2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ru-RU"/>
          </a:p>
        </p:txBody>
      </p:sp>
      <p:sp>
        <p:nvSpPr>
          <p:cNvPr id="3" name="Rectangle 41"/>
          <p:cNvSpPr>
            <a:spLocks noGrp="1" noChangeArrowheads="1"/>
          </p:cNvSpPr>
          <p:nvPr>
            <p:ph type="ftr" sz="quarter" idx="11"/>
          </p:nvPr>
        </p:nvSpPr>
        <p:spPr>
          <a:ln/>
        </p:spPr>
        <p:txBody>
          <a:bodyPr/>
          <a:lstStyle>
            <a:lvl1pPr>
              <a:defRPr/>
            </a:lvl1pPr>
          </a:lstStyle>
          <a:p>
            <a:pPr>
              <a:defRPr/>
            </a:pPr>
            <a:endParaRPr lang="ru-RU"/>
          </a:p>
        </p:txBody>
      </p:sp>
      <p:sp>
        <p:nvSpPr>
          <p:cNvPr id="4" name="Rectangle 42"/>
          <p:cNvSpPr>
            <a:spLocks noGrp="1" noChangeArrowheads="1"/>
          </p:cNvSpPr>
          <p:nvPr>
            <p:ph type="sldNum" sz="quarter" idx="12"/>
          </p:nvPr>
        </p:nvSpPr>
        <p:spPr>
          <a:ln/>
        </p:spPr>
        <p:txBody>
          <a:bodyPr/>
          <a:lstStyle>
            <a:lvl1pPr>
              <a:defRPr/>
            </a:lvl1pPr>
          </a:lstStyle>
          <a:p>
            <a:pPr>
              <a:defRPr/>
            </a:pPr>
            <a:fld id="{71DDCD74-356D-4BA0-AFBC-EB3D8CE4F34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E9F13645-3C2B-4ECD-8ADF-88A2ED66372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C7401607-5290-412D-91C8-15E894D2BAB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6144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6144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6144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grpSp>
          <p:nvGrpSpPr>
            <p:cNvPr id="1035" name="Group 6"/>
            <p:cNvGrpSpPr>
              <a:grpSpLocks/>
            </p:cNvGrpSpPr>
            <p:nvPr/>
          </p:nvGrpSpPr>
          <p:grpSpPr bwMode="auto">
            <a:xfrm>
              <a:off x="288" y="0"/>
              <a:ext cx="5098" cy="4316"/>
              <a:chOff x="288" y="0"/>
              <a:chExt cx="5098" cy="4316"/>
            </a:xfrm>
          </p:grpSpPr>
          <p:sp>
            <p:nvSpPr>
              <p:cNvPr id="6144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4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4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5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5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5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5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5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5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5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5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5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sp>
            <p:nvSpPr>
              <p:cNvPr id="6145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ru-RU"/>
              </a:p>
            </p:txBody>
          </p:sp>
        </p:grpSp>
        <p:sp>
          <p:nvSpPr>
            <p:cNvPr id="6146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6146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ru-RU"/>
            </a:p>
          </p:txBody>
        </p:sp>
        <p:sp>
          <p:nvSpPr>
            <p:cNvPr id="6146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6146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ru-RU"/>
            </a:p>
          </p:txBody>
        </p:sp>
        <p:sp>
          <p:nvSpPr>
            <p:cNvPr id="6146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ru-RU"/>
            </a:p>
          </p:txBody>
        </p:sp>
        <p:sp>
          <p:nvSpPr>
            <p:cNvPr id="6146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ru-RU"/>
            </a:p>
          </p:txBody>
        </p:sp>
        <p:sp>
          <p:nvSpPr>
            <p:cNvPr id="6146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ru-RU"/>
            </a:p>
          </p:txBody>
        </p:sp>
        <p:sp>
          <p:nvSpPr>
            <p:cNvPr id="6146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ru-RU"/>
            </a:p>
          </p:txBody>
        </p:sp>
        <p:sp>
          <p:nvSpPr>
            <p:cNvPr id="6146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ru-RU"/>
            </a:p>
          </p:txBody>
        </p:sp>
        <p:sp>
          <p:nvSpPr>
            <p:cNvPr id="6146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ru-RU"/>
            </a:p>
          </p:txBody>
        </p:sp>
        <p:sp>
          <p:nvSpPr>
            <p:cNvPr id="6147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ru-RU"/>
            </a:p>
          </p:txBody>
        </p:sp>
        <p:grpSp>
          <p:nvGrpSpPr>
            <p:cNvPr id="1047" name="Group 31"/>
            <p:cNvGrpSpPr>
              <a:grpSpLocks/>
            </p:cNvGrpSpPr>
            <p:nvPr/>
          </p:nvGrpSpPr>
          <p:grpSpPr bwMode="auto">
            <a:xfrm>
              <a:off x="1" y="392"/>
              <a:ext cx="5758" cy="1571"/>
              <a:chOff x="1" y="392"/>
              <a:chExt cx="5758" cy="1571"/>
            </a:xfrm>
          </p:grpSpPr>
          <p:sp>
            <p:nvSpPr>
              <p:cNvPr id="6147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ru-RU"/>
              </a:p>
            </p:txBody>
          </p:sp>
          <p:sp>
            <p:nvSpPr>
              <p:cNvPr id="6147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ru-RU"/>
              </a:p>
            </p:txBody>
          </p:sp>
          <p:sp>
            <p:nvSpPr>
              <p:cNvPr id="6147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ru-RU"/>
              </a:p>
            </p:txBody>
          </p:sp>
          <p:sp>
            <p:nvSpPr>
              <p:cNvPr id="6147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ru-RU"/>
              </a:p>
            </p:txBody>
          </p:sp>
          <p:sp>
            <p:nvSpPr>
              <p:cNvPr id="6147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ru-RU"/>
              </a:p>
            </p:txBody>
          </p:sp>
        </p:grpSp>
        <p:sp>
          <p:nvSpPr>
            <p:cNvPr id="6147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ru-RU"/>
            </a:p>
          </p:txBody>
        </p:sp>
        <p:sp>
          <p:nvSpPr>
            <p:cNvPr id="6147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ru-RU"/>
            </a:p>
          </p:txBody>
        </p:sp>
      </p:grpSp>
      <p:sp>
        <p:nvSpPr>
          <p:cNvPr id="6147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6148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a:defRPr/>
            </a:pPr>
            <a:endParaRPr lang="ru-RU"/>
          </a:p>
        </p:txBody>
      </p:sp>
      <p:sp>
        <p:nvSpPr>
          <p:cNvPr id="61481"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a:defRPr/>
            </a:pPr>
            <a:endParaRPr lang="ru-RU"/>
          </a:p>
        </p:txBody>
      </p:sp>
      <p:sp>
        <p:nvSpPr>
          <p:cNvPr id="6148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a:defRPr/>
            </a:pPr>
            <a:fld id="{C2DC491B-6E4E-449B-B828-3A299ED1FE9C}" type="slidenum">
              <a:rPr lang="ru-RU"/>
              <a:pPr>
                <a:defRPr/>
              </a:pPr>
              <a:t>‹#›</a:t>
            </a:fld>
            <a:endParaRPr lang="ru-RU"/>
          </a:p>
        </p:txBody>
      </p:sp>
      <p:sp>
        <p:nvSpPr>
          <p:cNvPr id="6148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89"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kamaz-diler.ru/images/dvig_kamaz-820_52-260.jpg"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consumer-club.com.ua/modules/info-center/foto/567_content.jp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ru.wikipedia.org/wiki/%D0%A4%D0%B0%D0%B9%D0%BB:Nicolaus-August-Otto.jpg"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avto.ru/foto/dizel_vs_benzin_na_volne_murlykanija_koshki/fotoMax/1_792.jp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image_4">
            <a:hlinkClick r:id="" action="ppaction://hlinkshowjump?jump=nextslide"/>
          </p:cNvPr>
          <p:cNvPicPr>
            <a:picLocks noChangeAspect="1" noChangeArrowheads="1"/>
          </p:cNvPicPr>
          <p:nvPr/>
        </p:nvPicPr>
        <p:blipFill>
          <a:blip r:embed="rId2"/>
          <a:srcRect/>
          <a:stretch>
            <a:fillRect/>
          </a:stretch>
        </p:blipFill>
        <p:spPr bwMode="auto">
          <a:xfrm>
            <a:off x="0" y="0"/>
            <a:ext cx="9144000" cy="7173913"/>
          </a:xfrm>
          <a:prstGeom prst="rect">
            <a:avLst/>
          </a:prstGeom>
          <a:noFill/>
          <a:ln w="9525">
            <a:noFill/>
            <a:miter lim="800000"/>
            <a:headEnd/>
            <a:tailEnd/>
          </a:ln>
        </p:spPr>
      </p:pic>
      <p:sp>
        <p:nvSpPr>
          <p:cNvPr id="2050" name="Rectangle 2"/>
          <p:cNvSpPr>
            <a:spLocks noGrp="1" noChangeArrowheads="1"/>
          </p:cNvSpPr>
          <p:nvPr>
            <p:ph type="ctrTitle"/>
          </p:nvPr>
        </p:nvSpPr>
        <p:spPr/>
        <p:txBody>
          <a:bodyPr/>
          <a:lstStyle/>
          <a:p>
            <a:pPr eaLnBrk="1" hangingPunct="1">
              <a:defRPr/>
            </a:pPr>
            <a:r>
              <a:rPr lang="ru-RU" b="1" smtClean="0">
                <a:latin typeface="Arial Black" pitchFamily="34" charset="0"/>
              </a:rPr>
              <a:t>Двигатель внутреннего сгорания</a:t>
            </a:r>
          </a:p>
        </p:txBody>
      </p:sp>
      <p:sp>
        <p:nvSpPr>
          <p:cNvPr id="2051" name="Rectangle 3"/>
          <p:cNvSpPr>
            <a:spLocks noGrp="1" noChangeArrowheads="1"/>
          </p:cNvSpPr>
          <p:nvPr>
            <p:ph type="subTitle" idx="1"/>
          </p:nvPr>
        </p:nvSpPr>
        <p:spPr/>
        <p:txBody>
          <a:bodyPr/>
          <a:lstStyle/>
          <a:p>
            <a:pPr eaLnBrk="1" hangingPunct="1">
              <a:defRPr/>
            </a:pPr>
            <a:endParaRPr lang="ru-RU"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ru-RU" smtClean="0"/>
              <a:t>Газовый</a:t>
            </a:r>
          </a:p>
        </p:txBody>
      </p:sp>
      <p:sp>
        <p:nvSpPr>
          <p:cNvPr id="73731" name="Rectangle 3"/>
          <p:cNvSpPr>
            <a:spLocks noGrp="1" noChangeArrowheads="1"/>
          </p:cNvSpPr>
          <p:nvPr>
            <p:ph type="body" sz="half" idx="1"/>
          </p:nvPr>
        </p:nvSpPr>
        <p:spPr/>
        <p:txBody>
          <a:bodyPr/>
          <a:lstStyle/>
          <a:p>
            <a:pPr lvl="1" eaLnBrk="1" hangingPunct="1">
              <a:defRPr/>
            </a:pPr>
            <a:r>
              <a:rPr lang="ru-RU" dirty="0" smtClean="0"/>
              <a:t>Газовые — двигатель, сжигающий в качестве топлива углеводороды, находящиеся в газообразном состоянии при нормальных условиях.</a:t>
            </a:r>
          </a:p>
        </p:txBody>
      </p:sp>
      <p:sp>
        <p:nvSpPr>
          <p:cNvPr id="73733" name="Rectangle 5"/>
          <p:cNvSpPr>
            <a:spLocks noGrp="1" noChangeArrowheads="1"/>
          </p:cNvSpPr>
          <p:nvPr>
            <p:ph type="body" sz="half" idx="2"/>
          </p:nvPr>
        </p:nvSpPr>
        <p:spPr/>
        <p:txBody>
          <a:bodyPr/>
          <a:lstStyle/>
          <a:p>
            <a:pPr eaLnBrk="1" hangingPunct="1">
              <a:defRPr/>
            </a:pPr>
            <a:endParaRPr lang="ru-RU" smtClean="0"/>
          </a:p>
        </p:txBody>
      </p:sp>
      <p:pic>
        <p:nvPicPr>
          <p:cNvPr id="12293" name="Picture 7" descr="Картинка 3 из 22953">
            <a:hlinkClick r:id="rId2"/>
          </p:cNvPr>
          <p:cNvPicPr>
            <a:picLocks noChangeAspect="1" noChangeArrowheads="1"/>
          </p:cNvPicPr>
          <p:nvPr/>
        </p:nvPicPr>
        <p:blipFill>
          <a:blip r:embed="rId3"/>
          <a:srcRect/>
          <a:stretch>
            <a:fillRect/>
          </a:stretch>
        </p:blipFill>
        <p:spPr bwMode="auto">
          <a:xfrm>
            <a:off x="4716463" y="1844675"/>
            <a:ext cx="4103687" cy="40322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ru-RU" smtClean="0"/>
              <a:t>Газодизельный</a:t>
            </a:r>
          </a:p>
        </p:txBody>
      </p:sp>
      <p:sp>
        <p:nvSpPr>
          <p:cNvPr id="74755" name="Rectangle 3"/>
          <p:cNvSpPr>
            <a:spLocks noGrp="1" noChangeArrowheads="1"/>
          </p:cNvSpPr>
          <p:nvPr>
            <p:ph type="body" idx="1"/>
          </p:nvPr>
        </p:nvSpPr>
        <p:spPr/>
        <p:txBody>
          <a:bodyPr/>
          <a:lstStyle/>
          <a:p>
            <a:pPr lvl="1" eaLnBrk="1" hangingPunct="1">
              <a:defRPr/>
            </a:pPr>
            <a:r>
              <a:rPr lang="ru-RU" dirty="0" smtClean="0"/>
              <a:t>Газодизельные — основная порция топлива приготавливается, как в одной из разновидностей газовых двигателей, но зажигается не электрической свечой, а запальной порцией дизтоплива, впрыскиваемого в цилиндр аналогично дизельному двигателю.</a:t>
            </a:r>
          </a:p>
          <a:p>
            <a:pPr eaLnBrk="1" hangingPunct="1">
              <a:defRPr/>
            </a:pPr>
            <a:endParaRPr lang="ru-RU" dirty="0" smtClean="0"/>
          </a:p>
          <a:p>
            <a:pPr eaLnBrk="1" hangingPunct="1">
              <a:defRPr/>
            </a:pPr>
            <a:endParaRPr lang="ru-RU"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Rectangle 7"/>
          <p:cNvSpPr>
            <a:spLocks noGrp="1" noChangeArrowheads="1"/>
          </p:cNvSpPr>
          <p:nvPr>
            <p:ph type="title"/>
          </p:nvPr>
        </p:nvSpPr>
        <p:spPr/>
        <p:txBody>
          <a:bodyPr/>
          <a:lstStyle/>
          <a:p>
            <a:pPr eaLnBrk="1" hangingPunct="1">
              <a:defRPr/>
            </a:pPr>
            <a:r>
              <a:rPr lang="ru-RU" sz="4000" smtClean="0"/>
              <a:t>2-х тактный</a:t>
            </a:r>
          </a:p>
        </p:txBody>
      </p:sp>
      <p:sp>
        <p:nvSpPr>
          <p:cNvPr id="42000" name="Rectangle 16"/>
          <p:cNvSpPr>
            <a:spLocks noGrp="1" noChangeArrowheads="1"/>
          </p:cNvSpPr>
          <p:nvPr>
            <p:ph type="body" sz="half" idx="1"/>
          </p:nvPr>
        </p:nvSpPr>
        <p:spPr/>
        <p:txBody>
          <a:bodyPr/>
          <a:lstStyle/>
          <a:p>
            <a:pPr eaLnBrk="1" hangingPunct="1">
              <a:lnSpc>
                <a:spcPct val="90000"/>
              </a:lnSpc>
              <a:defRPr/>
            </a:pPr>
            <a:endParaRPr lang="ru-RU" sz="2000" smtClean="0"/>
          </a:p>
        </p:txBody>
      </p:sp>
      <p:sp>
        <p:nvSpPr>
          <p:cNvPr id="42001" name="Rectangle 17"/>
          <p:cNvSpPr>
            <a:spLocks noGrp="1" noChangeArrowheads="1"/>
          </p:cNvSpPr>
          <p:nvPr>
            <p:ph type="body" sz="half" idx="2"/>
          </p:nvPr>
        </p:nvSpPr>
        <p:spPr/>
        <p:txBody>
          <a:bodyPr/>
          <a:lstStyle/>
          <a:p>
            <a:pPr eaLnBrk="1" hangingPunct="1">
              <a:lnSpc>
                <a:spcPct val="90000"/>
              </a:lnSpc>
              <a:defRPr/>
            </a:pPr>
            <a:r>
              <a:rPr lang="ru-RU" sz="2000" smtClean="0"/>
              <a:t>Двухтактный цикл.</a:t>
            </a:r>
            <a:br>
              <a:rPr lang="ru-RU" sz="2000" smtClean="0"/>
            </a:br>
            <a:r>
              <a:rPr lang="ru-RU" sz="2000" smtClean="0"/>
              <a:t>Такты:</a:t>
            </a:r>
            <a:br>
              <a:rPr lang="ru-RU" sz="2000" smtClean="0"/>
            </a:br>
            <a:r>
              <a:rPr lang="ru-RU" sz="2000" smtClean="0"/>
              <a:t>1. При движении поршня вверх — сжатие топливной смеси в текущем цикле и всасывание смеси для следующего цикла в полость под поршнем.</a:t>
            </a:r>
            <a:br>
              <a:rPr lang="ru-RU" sz="2000" smtClean="0"/>
            </a:br>
            <a:r>
              <a:rPr lang="ru-RU" sz="2000" smtClean="0"/>
              <a:t>2. При движеннии поршня вниз — Рабочий ход, выхлоп и вытеснение топливной смеси из-под поршня в рабочую зону цилиндра.</a:t>
            </a:r>
          </a:p>
        </p:txBody>
      </p:sp>
      <p:pic>
        <p:nvPicPr>
          <p:cNvPr id="14341" name="Picture 11" descr="Two-Stroke_Engine"/>
          <p:cNvPicPr>
            <a:picLocks noGrp="1" noChangeAspect="1" noChangeArrowheads="1" noCrop="1"/>
          </p:cNvPicPr>
          <p:nvPr>
            <p:ph sz="half" idx="4294967295"/>
          </p:nvPr>
        </p:nvPicPr>
        <p:blipFill>
          <a:blip r:embed="rId2"/>
          <a:srcRect/>
          <a:stretch>
            <a:fillRect/>
          </a:stretch>
        </p:blipFill>
        <p:spPr>
          <a:xfrm>
            <a:off x="1187450" y="2420938"/>
            <a:ext cx="1571625" cy="273367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5" name="Rectangle 7"/>
          <p:cNvSpPr>
            <a:spLocks noGrp="1" noChangeArrowheads="1"/>
          </p:cNvSpPr>
          <p:nvPr>
            <p:ph type="title"/>
          </p:nvPr>
        </p:nvSpPr>
        <p:spPr/>
        <p:txBody>
          <a:bodyPr/>
          <a:lstStyle/>
          <a:p>
            <a:pPr eaLnBrk="1" hangingPunct="1">
              <a:defRPr/>
            </a:pPr>
            <a:r>
              <a:rPr lang="ru-RU" smtClean="0"/>
              <a:t>4-х тактный</a:t>
            </a:r>
          </a:p>
        </p:txBody>
      </p:sp>
      <p:sp>
        <p:nvSpPr>
          <p:cNvPr id="89096" name="Rectangle 8"/>
          <p:cNvSpPr>
            <a:spLocks noGrp="1" noChangeArrowheads="1"/>
          </p:cNvSpPr>
          <p:nvPr>
            <p:ph type="body" sz="half" idx="1"/>
          </p:nvPr>
        </p:nvSpPr>
        <p:spPr/>
        <p:txBody>
          <a:bodyPr/>
          <a:lstStyle/>
          <a:p>
            <a:pPr eaLnBrk="1" hangingPunct="1">
              <a:defRPr/>
            </a:pPr>
            <a:endParaRPr lang="ru-RU" smtClean="0"/>
          </a:p>
        </p:txBody>
      </p:sp>
      <p:sp>
        <p:nvSpPr>
          <p:cNvPr id="89097" name="Rectangle 9"/>
          <p:cNvSpPr>
            <a:spLocks noGrp="1" noChangeArrowheads="1"/>
          </p:cNvSpPr>
          <p:nvPr>
            <p:ph type="body" sz="half" idx="2"/>
          </p:nvPr>
        </p:nvSpPr>
        <p:spPr/>
        <p:txBody>
          <a:bodyPr/>
          <a:lstStyle/>
          <a:p>
            <a:pPr eaLnBrk="1" hangingPunct="1">
              <a:defRPr/>
            </a:pPr>
            <a:r>
              <a:rPr lang="ru-RU" smtClean="0"/>
              <a:t>4-тактный цикл двигателя внутреннего сгорания</a:t>
            </a:r>
            <a:br>
              <a:rPr lang="ru-RU" smtClean="0"/>
            </a:br>
            <a:r>
              <a:rPr lang="ru-RU" smtClean="0"/>
              <a:t>Такты:</a:t>
            </a:r>
            <a:br>
              <a:rPr lang="ru-RU" smtClean="0"/>
            </a:br>
            <a:r>
              <a:rPr lang="ru-RU" smtClean="0"/>
              <a:t>1.Всасывание горючей смеси.</a:t>
            </a:r>
            <a:br>
              <a:rPr lang="ru-RU" smtClean="0"/>
            </a:br>
            <a:r>
              <a:rPr lang="ru-RU" smtClean="0"/>
              <a:t>2.Сжатие.</a:t>
            </a:r>
            <a:br>
              <a:rPr lang="ru-RU" smtClean="0"/>
            </a:br>
            <a:r>
              <a:rPr lang="ru-RU" smtClean="0"/>
              <a:t>3.Рабочий ход.</a:t>
            </a:r>
            <a:br>
              <a:rPr lang="ru-RU" smtClean="0"/>
            </a:br>
            <a:r>
              <a:rPr lang="ru-RU" smtClean="0"/>
              <a:t>4.Выхлоп.</a:t>
            </a:r>
          </a:p>
        </p:txBody>
      </p:sp>
      <p:pic>
        <p:nvPicPr>
          <p:cNvPr id="15365" name="Picture 4" descr="4-Stroke-Engine"/>
          <p:cNvPicPr>
            <a:picLocks noGrp="1" noChangeAspect="1" noChangeArrowheads="1" noCrop="1"/>
          </p:cNvPicPr>
          <p:nvPr>
            <p:ph idx="4294967295"/>
          </p:nvPr>
        </p:nvPicPr>
        <p:blipFill>
          <a:blip r:embed="rId2"/>
          <a:srcRect/>
          <a:stretch>
            <a:fillRect/>
          </a:stretch>
        </p:blipFill>
        <p:spPr>
          <a:xfrm>
            <a:off x="1619250" y="2276475"/>
            <a:ext cx="1466850" cy="3181350"/>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ru-RU" smtClean="0"/>
              <a:t>Использование ДВС</a:t>
            </a:r>
          </a:p>
        </p:txBody>
      </p:sp>
      <p:sp>
        <p:nvSpPr>
          <p:cNvPr id="78851" name="Rectangle 3"/>
          <p:cNvSpPr>
            <a:spLocks noGrp="1" noChangeArrowheads="1"/>
          </p:cNvSpPr>
          <p:nvPr>
            <p:ph type="body" idx="1"/>
          </p:nvPr>
        </p:nvSpPr>
        <p:spPr/>
        <p:txBody>
          <a:bodyPr/>
          <a:lstStyle/>
          <a:p>
            <a:pPr eaLnBrk="1" hangingPunct="1">
              <a:lnSpc>
                <a:spcPct val="90000"/>
              </a:lnSpc>
              <a:defRPr/>
            </a:pPr>
            <a:r>
              <a:rPr lang="ru-RU" sz="2400" smtClean="0"/>
              <a:t>ДВС часто используется в транспорте, и для каждого вида транспорта нужен свой тип ДВС.</a:t>
            </a:r>
          </a:p>
          <a:p>
            <a:pPr eaLnBrk="1" hangingPunct="1">
              <a:lnSpc>
                <a:spcPct val="90000"/>
              </a:lnSpc>
              <a:defRPr/>
            </a:pPr>
            <a:r>
              <a:rPr lang="ru-RU" sz="2400" smtClean="0"/>
              <a:t>Так для общественного транспорта необходим ДВС  имеющий хорошую тягу на низких оборотах, в общественном транспорте применяется ДВС большого объёма развивающий максимальную мощность на малых оборотах. В гоночных болидах формулы-1 используется ДВС ,который достигает максимальной мощности на высоких оборотах , но он имеет относительно малый объём.</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title"/>
          </p:nvPr>
        </p:nvSpPr>
        <p:spPr/>
        <p:txBody>
          <a:bodyPr/>
          <a:lstStyle/>
          <a:p>
            <a:pPr eaLnBrk="1" hangingPunct="1">
              <a:defRPr/>
            </a:pPr>
            <a:r>
              <a:rPr lang="ru-RU" b="1" smtClean="0">
                <a:latin typeface="Arial Black" pitchFamily="34" charset="0"/>
              </a:rPr>
              <a:t>План</a:t>
            </a:r>
          </a:p>
        </p:txBody>
      </p:sp>
      <p:sp>
        <p:nvSpPr>
          <p:cNvPr id="12299" name="Rectangle 11"/>
          <p:cNvSpPr>
            <a:spLocks noGrp="1" noChangeArrowheads="1"/>
          </p:cNvSpPr>
          <p:nvPr>
            <p:ph type="body" idx="1"/>
          </p:nvPr>
        </p:nvSpPr>
        <p:spPr/>
        <p:txBody>
          <a:bodyPr/>
          <a:lstStyle/>
          <a:p>
            <a:pPr eaLnBrk="1" hangingPunct="1">
              <a:buClr>
                <a:schemeClr val="tx1"/>
              </a:buClr>
              <a:defRPr/>
            </a:pPr>
            <a:r>
              <a:rPr lang="ru-RU" smtClean="0">
                <a:hlinkClick r:id="rId2" action="ppaction://hlinksldjump"/>
              </a:rPr>
              <a:t>История создания ДВС</a:t>
            </a:r>
            <a:endParaRPr lang="ru-RU" smtClean="0"/>
          </a:p>
          <a:p>
            <a:pPr eaLnBrk="1" hangingPunct="1">
              <a:buClr>
                <a:schemeClr val="tx1"/>
              </a:buClr>
              <a:defRPr/>
            </a:pPr>
            <a:r>
              <a:rPr lang="ru-RU" smtClean="0">
                <a:hlinkClick r:id="rId3" action="ppaction://hlinksldjump"/>
              </a:rPr>
              <a:t>Типы и принцип работы ДВС</a:t>
            </a:r>
            <a:endParaRPr lang="ru-RU" smtClean="0"/>
          </a:p>
          <a:p>
            <a:pPr eaLnBrk="1" hangingPunct="1">
              <a:buClr>
                <a:schemeClr val="tx1"/>
              </a:buClr>
              <a:defRPr/>
            </a:pPr>
            <a:r>
              <a:rPr lang="ru-RU" smtClean="0">
                <a:hlinkClick r:id="rId4" action="ppaction://hlinksldjump"/>
              </a:rPr>
              <a:t>2-х,4-х тактные ДВС</a:t>
            </a:r>
            <a:endParaRPr lang="ru-RU" smtClean="0"/>
          </a:p>
          <a:p>
            <a:pPr eaLnBrk="1" hangingPunct="1">
              <a:buClr>
                <a:schemeClr val="tx1"/>
              </a:buClr>
              <a:defRPr/>
            </a:pPr>
            <a:r>
              <a:rPr lang="ru-RU" smtClean="0">
                <a:hlinkClick r:id="rId5" action="ppaction://hlinksldjump"/>
              </a:rPr>
              <a:t>Использование ДВС</a:t>
            </a:r>
            <a:endParaRPr lang="ru-RU"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ru-RU" smtClean="0"/>
              <a:t>История создания ДВС</a:t>
            </a:r>
          </a:p>
        </p:txBody>
      </p:sp>
      <p:sp>
        <p:nvSpPr>
          <p:cNvPr id="63495" name="Rectangle 7"/>
          <p:cNvSpPr>
            <a:spLocks noGrp="1" noChangeArrowheads="1"/>
          </p:cNvSpPr>
          <p:nvPr>
            <p:ph type="body" sz="half" idx="1"/>
          </p:nvPr>
        </p:nvSpPr>
        <p:spPr/>
        <p:txBody>
          <a:bodyPr/>
          <a:lstStyle/>
          <a:p>
            <a:pPr eaLnBrk="1" hangingPunct="1">
              <a:lnSpc>
                <a:spcPct val="80000"/>
              </a:lnSpc>
              <a:defRPr/>
            </a:pPr>
            <a:r>
              <a:rPr lang="ru-RU" sz="1800" dirty="0" smtClean="0"/>
              <a:t>В 1799 году французский инженер Филипп </a:t>
            </a:r>
            <a:r>
              <a:rPr lang="ru-RU" sz="1800" dirty="0" err="1" smtClean="0"/>
              <a:t>Лебон</a:t>
            </a:r>
            <a:r>
              <a:rPr lang="ru-RU" sz="1800" dirty="0" smtClean="0"/>
              <a:t> открыл светильный газ. В 1799 году он получил патент на использование и способ получения светильного газа путём сухой перегонки древесины или угля. Это открытие имело огромное значение прежде всего для развития техники освещения. Очень скоро во Франции, а потом и в других странах Европы газовые лампы стали успешно конкурировать с дорогостоящими свечами. Однако светильный газ годился не только для освещения.</a:t>
            </a:r>
          </a:p>
          <a:p>
            <a:pPr eaLnBrk="1" hangingPunct="1">
              <a:lnSpc>
                <a:spcPct val="80000"/>
              </a:lnSpc>
              <a:defRPr/>
            </a:pPr>
            <a:endParaRPr lang="ru-RU" sz="1800" dirty="0" smtClean="0"/>
          </a:p>
        </p:txBody>
      </p:sp>
      <p:sp>
        <p:nvSpPr>
          <p:cNvPr id="63496" name="Rectangle 8"/>
          <p:cNvSpPr>
            <a:spLocks noGrp="1" noChangeArrowheads="1"/>
          </p:cNvSpPr>
          <p:nvPr>
            <p:ph type="body" sz="half" idx="2"/>
          </p:nvPr>
        </p:nvSpPr>
        <p:spPr/>
        <p:txBody>
          <a:bodyPr/>
          <a:lstStyle/>
          <a:p>
            <a:pPr eaLnBrk="1" hangingPunct="1">
              <a:lnSpc>
                <a:spcPct val="80000"/>
              </a:lnSpc>
              <a:defRPr/>
            </a:pPr>
            <a:endParaRPr lang="ru-RU" sz="1800" smtClean="0"/>
          </a:p>
        </p:txBody>
      </p:sp>
      <p:pic>
        <p:nvPicPr>
          <p:cNvPr id="5125" name="Picture 10" descr="Картинка 1 из 33">
            <a:hlinkClick r:id="rId2"/>
          </p:cNvPr>
          <p:cNvPicPr>
            <a:picLocks noChangeAspect="1" noChangeArrowheads="1"/>
          </p:cNvPicPr>
          <p:nvPr/>
        </p:nvPicPr>
        <p:blipFill>
          <a:blip r:embed="rId3"/>
          <a:srcRect/>
          <a:stretch>
            <a:fillRect/>
          </a:stretch>
        </p:blipFill>
        <p:spPr bwMode="auto">
          <a:xfrm>
            <a:off x="4932363" y="1773238"/>
            <a:ext cx="3067050" cy="3810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title"/>
          </p:nvPr>
        </p:nvSpPr>
        <p:spPr/>
        <p:txBody>
          <a:bodyPr/>
          <a:lstStyle/>
          <a:p>
            <a:pPr eaLnBrk="1" hangingPunct="1">
              <a:defRPr/>
            </a:pPr>
            <a:r>
              <a:rPr lang="ru-RU" smtClean="0"/>
              <a:t>Жан Этьен Ленуар</a:t>
            </a:r>
          </a:p>
        </p:txBody>
      </p:sp>
      <p:sp>
        <p:nvSpPr>
          <p:cNvPr id="67587" name="Rectangle 3"/>
          <p:cNvSpPr>
            <a:spLocks noGrp="1" noChangeArrowheads="1"/>
          </p:cNvSpPr>
          <p:nvPr>
            <p:ph type="body" sz="half" idx="1"/>
          </p:nvPr>
        </p:nvSpPr>
        <p:spPr/>
        <p:txBody>
          <a:bodyPr/>
          <a:lstStyle/>
          <a:p>
            <a:pPr eaLnBrk="1" hangingPunct="1">
              <a:lnSpc>
                <a:spcPct val="80000"/>
              </a:lnSpc>
              <a:defRPr/>
            </a:pPr>
            <a:r>
              <a:rPr lang="ru-RU" sz="2000" dirty="0" smtClean="0"/>
              <a:t>Двигатель </a:t>
            </a:r>
            <a:r>
              <a:rPr lang="ru-RU" sz="2000" dirty="0" err="1" smtClean="0"/>
              <a:t>Ленуара</a:t>
            </a:r>
            <a:r>
              <a:rPr lang="ru-RU" sz="2000" dirty="0" smtClean="0"/>
              <a:t> – двусторонний и двухтактный, т.е. полный цикл работы поршня длится в течение двух его ходов. Но этот двигатель оказался малоэффективен. Хотя в 1862 году </a:t>
            </a:r>
            <a:r>
              <a:rPr lang="ru-RU" sz="2000" dirty="0" err="1" smtClean="0"/>
              <a:t>Ленуар</a:t>
            </a:r>
            <a:r>
              <a:rPr lang="ru-RU" sz="2000" dirty="0" smtClean="0"/>
              <a:t> установил двигатель на карету, использовал рулевое колесо и даже совершал пробные поездки вблизи Парижа. В 1863 году уверял, что его двигатель начал работать на бензине </a:t>
            </a:r>
          </a:p>
        </p:txBody>
      </p:sp>
      <p:sp>
        <p:nvSpPr>
          <p:cNvPr id="67589" name="Rectangle 5"/>
          <p:cNvSpPr>
            <a:spLocks noGrp="1" noChangeArrowheads="1"/>
          </p:cNvSpPr>
          <p:nvPr>
            <p:ph type="body" sz="half" idx="2"/>
          </p:nvPr>
        </p:nvSpPr>
        <p:spPr/>
        <p:txBody>
          <a:bodyPr/>
          <a:lstStyle/>
          <a:p>
            <a:pPr eaLnBrk="1" hangingPunct="1">
              <a:lnSpc>
                <a:spcPct val="80000"/>
              </a:lnSpc>
              <a:defRPr/>
            </a:pPr>
            <a:endParaRPr lang="ru-RU" sz="2000" smtClean="0"/>
          </a:p>
        </p:txBody>
      </p:sp>
      <p:pic>
        <p:nvPicPr>
          <p:cNvPr id="6149" name="Picture 7" descr="Жан Жозеф Этьен Ленуар"/>
          <p:cNvPicPr>
            <a:picLocks noChangeAspect="1" noChangeArrowheads="1"/>
          </p:cNvPicPr>
          <p:nvPr/>
        </p:nvPicPr>
        <p:blipFill>
          <a:blip r:embed="rId2"/>
          <a:srcRect/>
          <a:stretch>
            <a:fillRect/>
          </a:stretch>
        </p:blipFill>
        <p:spPr bwMode="auto">
          <a:xfrm>
            <a:off x="5076825" y="1844675"/>
            <a:ext cx="3240088" cy="40322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ru-RU" smtClean="0"/>
              <a:t>Август Отто</a:t>
            </a:r>
          </a:p>
        </p:txBody>
      </p:sp>
      <p:sp>
        <p:nvSpPr>
          <p:cNvPr id="68611" name="Rectangle 3"/>
          <p:cNvSpPr>
            <a:spLocks noGrp="1" noChangeArrowheads="1"/>
          </p:cNvSpPr>
          <p:nvPr>
            <p:ph type="body" sz="half" idx="1"/>
          </p:nvPr>
        </p:nvSpPr>
        <p:spPr/>
        <p:txBody>
          <a:bodyPr/>
          <a:lstStyle/>
          <a:p>
            <a:pPr eaLnBrk="1" hangingPunct="1">
              <a:defRPr/>
            </a:pPr>
            <a:r>
              <a:rPr lang="ru-RU" sz="2400" dirty="0" smtClean="0"/>
              <a:t>В 1864 году Август </a:t>
            </a:r>
            <a:r>
              <a:rPr lang="ru-RU" sz="2400" dirty="0" err="1" smtClean="0"/>
              <a:t>Отто</a:t>
            </a:r>
            <a:r>
              <a:rPr lang="ru-RU" sz="2400" dirty="0" smtClean="0"/>
              <a:t> получил патент на свою модель газового двигателя и в том же году заключил договор с богатым инженером </a:t>
            </a:r>
            <a:r>
              <a:rPr lang="ru-RU" sz="2400" dirty="0" err="1" smtClean="0"/>
              <a:t>Лангеном</a:t>
            </a:r>
            <a:r>
              <a:rPr lang="ru-RU" sz="2400" dirty="0" smtClean="0"/>
              <a:t> для эксплуатации этого изобретения. Вскоре была создана фирма "</a:t>
            </a:r>
            <a:r>
              <a:rPr lang="ru-RU" sz="2400" dirty="0" err="1" smtClean="0"/>
              <a:t>Отто</a:t>
            </a:r>
            <a:r>
              <a:rPr lang="ru-RU" sz="2400" dirty="0" smtClean="0"/>
              <a:t> и Компания".</a:t>
            </a:r>
          </a:p>
        </p:txBody>
      </p:sp>
      <p:sp>
        <p:nvSpPr>
          <p:cNvPr id="68614" name="Rectangle 6"/>
          <p:cNvSpPr>
            <a:spLocks noGrp="1" noChangeArrowheads="1"/>
          </p:cNvSpPr>
          <p:nvPr>
            <p:ph type="body" sz="half" idx="2"/>
          </p:nvPr>
        </p:nvSpPr>
        <p:spPr/>
        <p:txBody>
          <a:bodyPr/>
          <a:lstStyle/>
          <a:p>
            <a:pPr eaLnBrk="1" hangingPunct="1">
              <a:defRPr/>
            </a:pPr>
            <a:endParaRPr lang="ru-RU" sz="2400" smtClean="0"/>
          </a:p>
        </p:txBody>
      </p:sp>
      <p:pic>
        <p:nvPicPr>
          <p:cNvPr id="7173" name="Picture 8" descr="Nicolaus-August-Otto">
            <a:hlinkClick r:id="rId2"/>
          </p:cNvPr>
          <p:cNvPicPr>
            <a:picLocks noChangeAspect="1" noChangeArrowheads="1"/>
          </p:cNvPicPr>
          <p:nvPr/>
        </p:nvPicPr>
        <p:blipFill>
          <a:blip r:embed="rId3"/>
          <a:srcRect/>
          <a:stretch>
            <a:fillRect/>
          </a:stretch>
        </p:blipFill>
        <p:spPr bwMode="auto">
          <a:xfrm>
            <a:off x="4859338" y="1700213"/>
            <a:ext cx="3600450" cy="424973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ru-RU" sz="4000" smtClean="0"/>
              <a:t>Типы ДВС</a:t>
            </a:r>
          </a:p>
        </p:txBody>
      </p:sp>
      <p:sp>
        <p:nvSpPr>
          <p:cNvPr id="69635" name="Rectangle 3"/>
          <p:cNvSpPr>
            <a:spLocks noGrp="1" noChangeArrowheads="1"/>
          </p:cNvSpPr>
          <p:nvPr>
            <p:ph type="body" idx="1"/>
          </p:nvPr>
        </p:nvSpPr>
        <p:spPr/>
        <p:txBody>
          <a:bodyPr/>
          <a:lstStyle/>
          <a:p>
            <a:pPr eaLnBrk="1" hangingPunct="1">
              <a:lnSpc>
                <a:spcPct val="80000"/>
              </a:lnSpc>
              <a:defRPr/>
            </a:pPr>
            <a:r>
              <a:rPr lang="ru-RU" sz="2000" b="1" dirty="0" smtClean="0"/>
              <a:t>Двигатель внутреннего сгорания</a:t>
            </a:r>
            <a:r>
              <a:rPr lang="ru-RU" sz="2000" dirty="0" smtClean="0"/>
              <a:t> (сокращённо </a:t>
            </a:r>
            <a:r>
              <a:rPr lang="ru-RU" sz="2000" b="1" dirty="0" smtClean="0"/>
              <a:t>ДВС</a:t>
            </a:r>
            <a:r>
              <a:rPr lang="ru-RU" sz="2000" dirty="0" smtClean="0"/>
              <a:t>) — это тип двигателя, тепловая машина, в которой химическая энергия топлива (обычно применяется жидкое или газообразное углеводородное топливо), сгорающего в рабочей зоне, преобразуется в механическую работу.</a:t>
            </a:r>
          </a:p>
          <a:p>
            <a:pPr eaLnBrk="1" hangingPunct="1">
              <a:lnSpc>
                <a:spcPct val="80000"/>
              </a:lnSpc>
              <a:defRPr/>
            </a:pPr>
            <a:r>
              <a:rPr lang="ru-RU" sz="2000" dirty="0" smtClean="0"/>
              <a:t>Несмотря на то, что ДВС являются относительно несовершенным типом тепловых машин (сильный шум, токсичные выбросы, меньший ресурс), благодаря своей автономности (необходимое топливо содержит гораздо больше энергии, чем лучшие электрические аккумуляторы) ДВС очень широко распространены, например в транспорте.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ru-RU" smtClean="0"/>
              <a:t>Поршневые двигатели</a:t>
            </a:r>
          </a:p>
        </p:txBody>
      </p:sp>
      <p:sp>
        <p:nvSpPr>
          <p:cNvPr id="70659" name="Rectangle 3"/>
          <p:cNvSpPr>
            <a:spLocks noGrp="1" noChangeArrowheads="1"/>
          </p:cNvSpPr>
          <p:nvPr>
            <p:ph type="body" sz="half" idx="1"/>
          </p:nvPr>
        </p:nvSpPr>
        <p:spPr/>
        <p:txBody>
          <a:bodyPr/>
          <a:lstStyle/>
          <a:p>
            <a:pPr eaLnBrk="1" hangingPunct="1">
              <a:lnSpc>
                <a:spcPct val="80000"/>
              </a:lnSpc>
              <a:defRPr/>
            </a:pPr>
            <a:r>
              <a:rPr lang="ru-RU" sz="2000" b="1" dirty="0" smtClean="0"/>
              <a:t>Поршневой двигатель</a:t>
            </a:r>
            <a:r>
              <a:rPr lang="ru-RU" sz="2000" dirty="0" smtClean="0"/>
              <a:t> — </a:t>
            </a:r>
            <a:r>
              <a:rPr lang="ru-RU" sz="2000" dirty="0" err="1" smtClean="0"/>
              <a:t>двигател</a:t>
            </a:r>
            <a:r>
              <a:rPr lang="ru-RU" sz="2000" dirty="0" smtClean="0"/>
              <a:t> внутреннего сгорания, в котором тепловая энергия, образовавшаяся в результате сгорания топлива в замкнутом объёме, преобразуется в механическую работу поступательного движения </a:t>
            </a:r>
            <a:r>
              <a:rPr lang="ru-RU" sz="2000" i="1" dirty="0" smtClean="0"/>
              <a:t>поршня</a:t>
            </a:r>
            <a:r>
              <a:rPr lang="ru-RU" sz="2000" dirty="0" smtClean="0"/>
              <a:t> за счёт расширения рабочего тела (газообразных продуктов сгорания топлива) в </a:t>
            </a:r>
            <a:r>
              <a:rPr lang="ru-RU" sz="2000" i="1" dirty="0" smtClean="0"/>
              <a:t>цилиндре</a:t>
            </a:r>
            <a:r>
              <a:rPr lang="ru-RU" sz="2000" dirty="0" smtClean="0"/>
              <a:t>, в который вставлен поршень.</a:t>
            </a:r>
            <a:br>
              <a:rPr lang="ru-RU" sz="2000" dirty="0" smtClean="0"/>
            </a:br>
            <a:endParaRPr lang="ru-RU" sz="2000" dirty="0" smtClean="0"/>
          </a:p>
        </p:txBody>
      </p:sp>
      <p:sp>
        <p:nvSpPr>
          <p:cNvPr id="70660" name="Rectangle 4"/>
          <p:cNvSpPr>
            <a:spLocks noGrp="1" noChangeArrowheads="1"/>
          </p:cNvSpPr>
          <p:nvPr>
            <p:ph type="body" sz="half" idx="2"/>
          </p:nvPr>
        </p:nvSpPr>
        <p:spPr/>
        <p:txBody>
          <a:bodyPr/>
          <a:lstStyle/>
          <a:p>
            <a:pPr eaLnBrk="1" hangingPunct="1">
              <a:defRPr/>
            </a:pPr>
            <a:endParaRPr lang="ru-RU" smtClean="0"/>
          </a:p>
        </p:txBody>
      </p:sp>
      <p:pic>
        <p:nvPicPr>
          <p:cNvPr id="9221" name="Picture 6" descr="f01f92077a4ac750794771a8d5e88741"/>
          <p:cNvPicPr>
            <a:picLocks noChangeAspect="1" noChangeArrowheads="1"/>
          </p:cNvPicPr>
          <p:nvPr/>
        </p:nvPicPr>
        <p:blipFill>
          <a:blip r:embed="rId2"/>
          <a:srcRect/>
          <a:stretch>
            <a:fillRect/>
          </a:stretch>
        </p:blipFill>
        <p:spPr bwMode="auto">
          <a:xfrm>
            <a:off x="4787900" y="1844675"/>
            <a:ext cx="3600450" cy="40322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ru-RU" smtClean="0"/>
              <a:t>Бензиновый</a:t>
            </a:r>
          </a:p>
        </p:txBody>
      </p:sp>
      <p:sp>
        <p:nvSpPr>
          <p:cNvPr id="71683" name="Rectangle 3"/>
          <p:cNvSpPr>
            <a:spLocks noGrp="1" noChangeArrowheads="1"/>
          </p:cNvSpPr>
          <p:nvPr>
            <p:ph type="body" sz="half" idx="1"/>
          </p:nvPr>
        </p:nvSpPr>
        <p:spPr/>
        <p:txBody>
          <a:bodyPr/>
          <a:lstStyle/>
          <a:p>
            <a:pPr eaLnBrk="1" hangingPunct="1">
              <a:lnSpc>
                <a:spcPct val="80000"/>
              </a:lnSpc>
              <a:defRPr/>
            </a:pPr>
            <a:r>
              <a:rPr lang="ru-RU" sz="1800" dirty="0" smtClean="0"/>
              <a:t>Бензиновые — смесь топлива с воздухом готовится в карбюраторе и далее во впускном коллекторе, или во впускном коллекторе при помощи распыляющих форсунок (механических или электрических), далее смесь подаётся в цилиндр, сжимается, а затем поджигается при помощи искры, проскакивающей между электродами свечи. Основная характерная особенность </a:t>
            </a:r>
            <a:r>
              <a:rPr lang="ru-RU" sz="1800" dirty="0" err="1" smtClean="0"/>
              <a:t>топливо-воздушно</a:t>
            </a:r>
            <a:r>
              <a:rPr lang="ru-RU" sz="1800" dirty="0" smtClean="0"/>
              <a:t> смеси в этом случае - её </a:t>
            </a:r>
            <a:r>
              <a:rPr lang="ru-RU" sz="1800" dirty="0" err="1" smtClean="0"/>
              <a:t>гомогенизированность</a:t>
            </a:r>
            <a:r>
              <a:rPr lang="ru-RU" sz="1800" dirty="0" smtClean="0"/>
              <a:t>. </a:t>
            </a:r>
          </a:p>
        </p:txBody>
      </p:sp>
      <p:sp>
        <p:nvSpPr>
          <p:cNvPr id="71684" name="Rectangle 4"/>
          <p:cNvSpPr>
            <a:spLocks noGrp="1" noChangeArrowheads="1"/>
          </p:cNvSpPr>
          <p:nvPr>
            <p:ph type="body" sz="half" idx="2"/>
          </p:nvPr>
        </p:nvSpPr>
        <p:spPr/>
        <p:txBody>
          <a:bodyPr/>
          <a:lstStyle/>
          <a:p>
            <a:pPr eaLnBrk="1" hangingPunct="1">
              <a:defRPr/>
            </a:pPr>
            <a:endParaRPr lang="ru-RU" smtClean="0"/>
          </a:p>
        </p:txBody>
      </p:sp>
      <p:pic>
        <p:nvPicPr>
          <p:cNvPr id="10245" name="Picture 6" descr="10705585e32c"/>
          <p:cNvPicPr>
            <a:picLocks noChangeAspect="1" noChangeArrowheads="1"/>
          </p:cNvPicPr>
          <p:nvPr/>
        </p:nvPicPr>
        <p:blipFill>
          <a:blip r:embed="rId2"/>
          <a:srcRect/>
          <a:stretch>
            <a:fillRect/>
          </a:stretch>
        </p:blipFill>
        <p:spPr bwMode="auto">
          <a:xfrm>
            <a:off x="4572000" y="1628775"/>
            <a:ext cx="4103688" cy="45370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ru-RU" smtClean="0"/>
              <a:t>Дизельный</a:t>
            </a:r>
          </a:p>
        </p:txBody>
      </p:sp>
      <p:sp>
        <p:nvSpPr>
          <p:cNvPr id="72707" name="Rectangle 3"/>
          <p:cNvSpPr>
            <a:spLocks noGrp="1" noChangeArrowheads="1"/>
          </p:cNvSpPr>
          <p:nvPr>
            <p:ph type="body" sz="half" idx="1"/>
          </p:nvPr>
        </p:nvSpPr>
        <p:spPr/>
        <p:txBody>
          <a:bodyPr/>
          <a:lstStyle/>
          <a:p>
            <a:pPr lvl="1" eaLnBrk="1" hangingPunct="1">
              <a:lnSpc>
                <a:spcPct val="80000"/>
              </a:lnSpc>
              <a:buFont typeface="Courier New" pitchFamily="49" charset="0"/>
              <a:buChar char="o"/>
              <a:defRPr/>
            </a:pPr>
            <a:r>
              <a:rPr lang="ru-RU" sz="2000" dirty="0" smtClean="0"/>
              <a:t>Дизельные — специальное дизельное топливо впрыскивается в цилиндр под высоким давлением. Горючая смесь образуется (и сразу же сгорает) непосредственно в цилиндре по мере впрыска порции топлива. Воспламенение смеси происходит под действием высокой температуры воздуха, подвергшегося сжатию в цилиндре.</a:t>
            </a:r>
          </a:p>
          <a:p>
            <a:pPr eaLnBrk="1" hangingPunct="1">
              <a:lnSpc>
                <a:spcPct val="80000"/>
              </a:lnSpc>
              <a:defRPr/>
            </a:pPr>
            <a:endParaRPr lang="ru-RU" sz="2400" dirty="0" smtClean="0"/>
          </a:p>
        </p:txBody>
      </p:sp>
      <p:sp>
        <p:nvSpPr>
          <p:cNvPr id="72708" name="Rectangle 4"/>
          <p:cNvSpPr>
            <a:spLocks noGrp="1" noChangeArrowheads="1"/>
          </p:cNvSpPr>
          <p:nvPr>
            <p:ph type="body" sz="half" idx="2"/>
          </p:nvPr>
        </p:nvSpPr>
        <p:spPr/>
        <p:txBody>
          <a:bodyPr/>
          <a:lstStyle/>
          <a:p>
            <a:pPr eaLnBrk="1" hangingPunct="1">
              <a:defRPr/>
            </a:pPr>
            <a:endParaRPr lang="ru-RU" smtClean="0"/>
          </a:p>
        </p:txBody>
      </p:sp>
      <p:pic>
        <p:nvPicPr>
          <p:cNvPr id="11269" name="Picture 6" descr="Картинка 13 из 42566">
            <a:hlinkClick r:id="rId2"/>
          </p:cNvPr>
          <p:cNvPicPr>
            <a:picLocks noChangeAspect="1" noChangeArrowheads="1"/>
          </p:cNvPicPr>
          <p:nvPr/>
        </p:nvPicPr>
        <p:blipFill>
          <a:blip r:embed="rId3"/>
          <a:srcRect/>
          <a:stretch>
            <a:fillRect/>
          </a:stretch>
        </p:blipFill>
        <p:spPr bwMode="auto">
          <a:xfrm>
            <a:off x="4572000" y="1557338"/>
            <a:ext cx="4321175" cy="46799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Двигатель внутреннего сгорания">
  <a:themeElements>
    <a:clrScheme name="Двигатель внутреннего сгорания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Двигатель внутреннего сгорания">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Двигатель внутреннего сгорания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Двигатель внутреннего сгорания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Двигатель внутреннего сгорания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Двигатель внутреннего сгорания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Двигатель внутреннего сгорания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Двигатель внутреннего сгорания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Двигатель внутреннего сгорания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Двигатель внутреннего сгорания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Двигатель внутреннего сгорания</Template>
  <TotalTime>109</TotalTime>
  <Words>294</Words>
  <Application>Microsoft Office PowerPoint</Application>
  <PresentationFormat>Экран (4:3)</PresentationFormat>
  <Paragraphs>32</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Arial Black</vt:lpstr>
      <vt:lpstr>Courier New</vt:lpstr>
      <vt:lpstr>Verdana</vt:lpstr>
      <vt:lpstr>Wingdings</vt:lpstr>
      <vt:lpstr>Двигатель внутреннего сгорания</vt:lpstr>
      <vt:lpstr>Двигатель внутреннего сгорания</vt:lpstr>
      <vt:lpstr>План</vt:lpstr>
      <vt:lpstr>История создания ДВС</vt:lpstr>
      <vt:lpstr>Жан Этьен Ленуар</vt:lpstr>
      <vt:lpstr>Август Отто</vt:lpstr>
      <vt:lpstr>Типы ДВС</vt:lpstr>
      <vt:lpstr>Поршневые двигатели</vt:lpstr>
      <vt:lpstr>Бензиновый</vt:lpstr>
      <vt:lpstr>Дизельный</vt:lpstr>
      <vt:lpstr>Газовый</vt:lpstr>
      <vt:lpstr>Газодизельный</vt:lpstr>
      <vt:lpstr>2-х тактный</vt:lpstr>
      <vt:lpstr>4-х тактный</vt:lpstr>
      <vt:lpstr>Использование ДВС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Двигатель внутреннего сгорания</dc:title>
  <dc:creator>Yamaha</dc:creator>
  <cp:lastModifiedBy>Ученик</cp:lastModifiedBy>
  <cp:revision>3</cp:revision>
  <dcterms:created xsi:type="dcterms:W3CDTF">2009-12-18T18:59:41Z</dcterms:created>
  <dcterms:modified xsi:type="dcterms:W3CDTF">2023-12-20T03:53:44Z</dcterms:modified>
</cp:coreProperties>
</file>