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74" r:id="rId4"/>
    <p:sldId id="275" r:id="rId5"/>
    <p:sldId id="277" r:id="rId6"/>
    <p:sldId id="285" r:id="rId7"/>
    <p:sldId id="28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8246" y="764704"/>
            <a:ext cx="626469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extrusionClr>
                <a:srgbClr val="FFC000"/>
              </a:extrusionClr>
              <a:contourClr>
                <a:srgbClr val="00206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i="1" u="none" strike="noStrike" kern="1200" normalizeH="0" baseline="0" noProof="0" dirty="0" smtClean="0">
              <a:ln w="11430"/>
              <a:gradFill>
                <a:gsLst>
                  <a:gs pos="36000">
                    <a:schemeClr val="accent1">
                      <a:lumMod val="75000"/>
                    </a:schemeClr>
                  </a:gs>
                  <a:gs pos="50000">
                    <a:srgbClr val="FFC000"/>
                  </a:gs>
                  <a:gs pos="65000">
                    <a:schemeClr val="accent1">
                      <a:lumMod val="75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231" y="764704"/>
            <a:ext cx="8991600" cy="3197696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Применение эвристических заданий в работе</a:t>
            </a:r>
            <a:br>
              <a:rPr lang="ru-RU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классного руководителя.</a:t>
            </a:r>
            <a:r>
              <a:rPr lang="ru-RU" sz="3600" b="1" i="1" dirty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i="1" dirty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1927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eidos-institute.ru/upload/iblock/143/14395812f71ba5b046ce5171234265b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5319" y="0"/>
            <a:ext cx="100958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94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3600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Эвристическое задание </a:t>
            </a:r>
            <a:r>
              <a:rPr lang="ru-RU" sz="3600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3600" b="1" i="1" dirty="0" smtClean="0">
                <a:solidFill>
                  <a:schemeClr val="tx2"/>
                </a:solidFill>
                <a:latin typeface="+mj-lt"/>
              </a:rPr>
              <a:t>учебное </a:t>
            </a:r>
            <a:r>
              <a:rPr lang="ru-RU" sz="3600" b="1" i="1" dirty="0">
                <a:solidFill>
                  <a:schemeClr val="tx2"/>
                </a:solidFill>
                <a:latin typeface="+mj-lt"/>
              </a:rPr>
              <a:t>задание, имеющее целью создание учеником личного образовательного продукта с использованием эвристических способов и форм </a:t>
            </a:r>
            <a:r>
              <a:rPr lang="ru-RU" sz="3600" b="1" i="1" dirty="0" smtClean="0">
                <a:solidFill>
                  <a:schemeClr val="tx2"/>
                </a:solidFill>
                <a:latin typeface="+mj-lt"/>
              </a:rPr>
              <a:t>деятельности.</a:t>
            </a:r>
          </a:p>
          <a:p>
            <a:pPr marL="0" indent="0" algn="just">
              <a:buNone/>
            </a:pPr>
            <a:r>
              <a:rPr lang="ru-RU" sz="36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3600" b="1" i="1" dirty="0" smtClean="0">
                <a:solidFill>
                  <a:schemeClr val="tx2"/>
                </a:solidFill>
                <a:latin typeface="+mj-lt"/>
              </a:rPr>
              <a:t>                                  (</a:t>
            </a:r>
            <a:r>
              <a:rPr lang="ru-RU" sz="3600" b="1" i="1" dirty="0" err="1">
                <a:solidFill>
                  <a:schemeClr val="tx2"/>
                </a:solidFill>
                <a:latin typeface="+mj-lt"/>
              </a:rPr>
              <a:t>А.В.Хуторской</a:t>
            </a:r>
            <a:r>
              <a:rPr lang="ru-RU" sz="3600" b="1" i="1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ru-RU" sz="3600" b="1" i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/>
            </a:r>
            <a:br>
              <a:rPr lang="ru-RU" sz="3600" b="1" i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</a:br>
            <a:endParaRPr lang="ru-RU" sz="4400" b="1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102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Autofit/>
          </a:bodyPr>
          <a:lstStyle/>
          <a:p>
            <a:r>
              <a:rPr lang="ru-RU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Главные признаки </a:t>
            </a:r>
            <a:br>
              <a:rPr lang="ru-RU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эвристического задания: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ru-RU" sz="3600" i="1" dirty="0">
              <a:ln w="11430"/>
              <a:gradFill>
                <a:gsLst>
                  <a:gs pos="36000">
                    <a:schemeClr val="accent1">
                      <a:lumMod val="75000"/>
                    </a:schemeClr>
                  </a:gs>
                  <a:gs pos="50000">
                    <a:srgbClr val="FFC000"/>
                  </a:gs>
                  <a:gs pos="65000">
                    <a:schemeClr val="accent1">
                      <a:lumMod val="75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3200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Открытость </a:t>
            </a:r>
            <a:r>
              <a:rPr lang="ru-RU" sz="3200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(отсутствие заранее известного результата его выполнения)  </a:t>
            </a:r>
            <a:endParaRPr lang="ru-RU" sz="3200" i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tx2"/>
                </a:solidFill>
              </a:rPr>
              <a:t>       Поэтому другое название эвристических    заданий - </a:t>
            </a:r>
            <a:r>
              <a:rPr lang="ru-RU" b="1" i="1" dirty="0" smtClean="0">
                <a:solidFill>
                  <a:schemeClr val="tx2"/>
                </a:solidFill>
              </a:rPr>
              <a:t>открытые задания</a:t>
            </a:r>
            <a:r>
              <a:rPr lang="ru-RU" i="1" dirty="0" smtClean="0">
                <a:solidFill>
                  <a:schemeClr val="tx2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i="1" dirty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Опора на творческий потенциал ученика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sz="3200" i="1" dirty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i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3200" i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аличие в задании актуальной для решения проблемы, противоречия или потребности, касающейся ученика и принадлежащей заданной предметной области.</a:t>
            </a:r>
            <a:endParaRPr lang="ru-RU" sz="3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096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solidFill>
                  <a:schemeClr val="tx2"/>
                </a:solidFill>
              </a:rPr>
              <a:t>      Выполнение </a:t>
            </a:r>
            <a:r>
              <a:rPr lang="ru-RU" i="1" dirty="0">
                <a:solidFill>
                  <a:schemeClr val="tx2"/>
                </a:solidFill>
              </a:rPr>
              <a:t>даже одного открытого (эвристического) задания – большая работа, в ходе которой </a:t>
            </a:r>
            <a:r>
              <a:rPr lang="ru-RU" b="1" i="1" dirty="0">
                <a:solidFill>
                  <a:schemeClr val="tx2"/>
                </a:solidFill>
              </a:rPr>
              <a:t>учащийся должен мобилизовать самые разные качества своей </a:t>
            </a:r>
            <a:r>
              <a:rPr lang="ru-RU" b="1" i="1" dirty="0" smtClean="0">
                <a:solidFill>
                  <a:schemeClr val="tx2"/>
                </a:solidFill>
              </a:rPr>
              <a:t>личности: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</a:rPr>
              <a:t>  </a:t>
            </a:r>
            <a:r>
              <a:rPr lang="ru-RU" sz="3300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когнитивные </a:t>
            </a:r>
            <a:r>
              <a:rPr lang="ru-RU" sz="2800" dirty="0" smtClean="0">
                <a:solidFill>
                  <a:schemeClr val="tx2"/>
                </a:solidFill>
              </a:rPr>
              <a:t>(умение </a:t>
            </a:r>
            <a:r>
              <a:rPr lang="ru-RU" sz="2800" dirty="0">
                <a:solidFill>
                  <a:schemeClr val="tx2"/>
                </a:solidFill>
              </a:rPr>
              <a:t>чувствовать окружающий мир, задавать вопросы, отыскивать причины </a:t>
            </a:r>
            <a:r>
              <a:rPr lang="ru-RU" sz="2800" dirty="0" smtClean="0">
                <a:solidFill>
                  <a:schemeClr val="tx2"/>
                </a:solidFill>
              </a:rPr>
              <a:t>явлений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и </a:t>
            </a:r>
            <a:r>
              <a:rPr lang="ru-RU" sz="2800" dirty="0">
                <a:solidFill>
                  <a:schemeClr val="tx2"/>
                </a:solidFill>
              </a:rPr>
              <a:t>др</a:t>
            </a:r>
            <a:r>
              <a:rPr lang="ru-RU" sz="2800" dirty="0" smtClean="0">
                <a:solidFill>
                  <a:schemeClr val="tx2"/>
                </a:solidFill>
              </a:rPr>
              <a:t>.)</a:t>
            </a:r>
            <a:endParaRPr lang="ru-RU" sz="2800" dirty="0">
              <a:solidFill>
                <a:schemeClr val="tx2"/>
              </a:solidFill>
            </a:endParaRP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sz="3300" b="1" i="1" dirty="0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креативные </a:t>
            </a:r>
            <a:r>
              <a:rPr lang="ru-RU" sz="2800" dirty="0" smtClean="0">
                <a:solidFill>
                  <a:schemeClr val="tx2"/>
                </a:solidFill>
              </a:rPr>
              <a:t>(фантазия</a:t>
            </a:r>
            <a:r>
              <a:rPr lang="ru-RU" sz="2800" dirty="0">
                <a:solidFill>
                  <a:schemeClr val="tx2"/>
                </a:solidFill>
              </a:rPr>
              <a:t>, гибкость ума, чуткость к противоречиям; раскованность мыслей и </a:t>
            </a:r>
            <a:r>
              <a:rPr lang="ru-RU" sz="2800" dirty="0" smtClean="0">
                <a:solidFill>
                  <a:schemeClr val="tx2"/>
                </a:solidFill>
              </a:rPr>
              <a:t>чувств;  </a:t>
            </a:r>
            <a:r>
              <a:rPr lang="ru-RU" sz="2800" dirty="0">
                <a:solidFill>
                  <a:schemeClr val="tx2"/>
                </a:solidFill>
              </a:rPr>
              <a:t>наличие своего мнения и др</a:t>
            </a:r>
            <a:r>
              <a:rPr lang="ru-RU" sz="2800" dirty="0" smtClean="0">
                <a:solidFill>
                  <a:schemeClr val="tx2"/>
                </a:solidFill>
              </a:rPr>
              <a:t>.)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3300" b="1" i="1" dirty="0" err="1" smtClean="0">
                <a:ln w="11430"/>
                <a:gradFill>
                  <a:gsLst>
                    <a:gs pos="36000">
                      <a:schemeClr val="accent1">
                        <a:lumMod val="75000"/>
                      </a:schemeClr>
                    </a:gs>
                    <a:gs pos="50000">
                      <a:srgbClr val="FFC000"/>
                    </a:gs>
                    <a:gs pos="65000">
                      <a:schemeClr val="accent1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оргдеятельностные</a:t>
            </a:r>
            <a:endParaRPr lang="ru-RU" sz="3300" b="1" i="1" dirty="0">
              <a:ln w="11430"/>
              <a:gradFill>
                <a:gsLst>
                  <a:gs pos="36000">
                    <a:schemeClr val="accent1">
                      <a:lumMod val="75000"/>
                    </a:schemeClr>
                  </a:gs>
                  <a:gs pos="50000">
                    <a:srgbClr val="FFC000"/>
                  </a:gs>
                  <a:gs pos="65000">
                    <a:schemeClr val="accent1">
                      <a:lumMod val="75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914400" lvl="2" indent="0" algn="just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(способность осознания целей учебной деятельности и умение их пояснить; умение поставить цель и организовать её достижение; способность к нормотворчеству; </a:t>
            </a:r>
            <a:endParaRPr lang="ru-RU" sz="2800" dirty="0" smtClean="0">
              <a:solidFill>
                <a:schemeClr val="tx2"/>
              </a:solidFill>
            </a:endParaRPr>
          </a:p>
          <a:p>
            <a:pPr marL="914400" lvl="2" indent="0" algn="just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коммуникативные качества).</a:t>
            </a:r>
          </a:p>
          <a:p>
            <a:pPr lvl="2" algn="just">
              <a:buFont typeface="Wingdings" panose="05000000000000000000" pitchFamily="2" charset="2"/>
              <a:buChar char="v"/>
            </a:pPr>
            <a:endParaRPr lang="ru-RU" sz="2800" dirty="0">
              <a:solidFill>
                <a:schemeClr val="tx2"/>
              </a:solidFill>
            </a:endParaRPr>
          </a:p>
          <a:p>
            <a:pPr lvl="2" algn="just">
              <a:buFont typeface="Wingdings" panose="05000000000000000000" pitchFamily="2" charset="2"/>
              <a:buChar char="v"/>
            </a:pPr>
            <a:endParaRPr lang="ru-RU" b="1" i="1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02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лассный час, 5-11 классы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"/>
            <a:ext cx="3981272" cy="571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68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8288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учениках живут «спящие»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открытия. </a:t>
            </a: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верите? Тогда предложите детям выполнить эвристическое задание. И Вы обязательно сумеете открыть Ваших учеников с новой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стороны. </a:t>
            </a:r>
          </a:p>
          <a:p>
            <a:r>
              <a:rPr lang="ru-RU" sz="32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32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А.В.Хуторской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3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206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Тема Office</vt:lpstr>
      <vt:lpstr>Применение эвристических заданий в работе  классного руководителя. </vt:lpstr>
      <vt:lpstr>Презентация PowerPoint</vt:lpstr>
      <vt:lpstr>Презентация PowerPoint</vt:lpstr>
      <vt:lpstr>Главные признаки  эвристического задания: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Пользователь</cp:lastModifiedBy>
  <cp:revision>41</cp:revision>
  <dcterms:created xsi:type="dcterms:W3CDTF">2018-03-09T15:08:22Z</dcterms:created>
  <dcterms:modified xsi:type="dcterms:W3CDTF">2022-02-14T13:01:34Z</dcterms:modified>
</cp:coreProperties>
</file>