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9" r:id="rId3"/>
    <p:sldId id="260" r:id="rId4"/>
    <p:sldId id="261" r:id="rId5"/>
    <p:sldId id="264" r:id="rId6"/>
    <p:sldId id="272" r:id="rId7"/>
    <p:sldId id="266" r:id="rId8"/>
    <p:sldId id="265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89D7-8E60-4AAA-9B06-95011B2B197C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5C5B-E91B-403D-9443-B5462DA9A2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89D7-8E60-4AAA-9B06-95011B2B197C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5C5B-E91B-403D-9443-B5462DA9A2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89D7-8E60-4AAA-9B06-95011B2B197C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5C5B-E91B-403D-9443-B5462DA9A2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89D7-8E60-4AAA-9B06-95011B2B197C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5C5B-E91B-403D-9443-B5462DA9A2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89D7-8E60-4AAA-9B06-95011B2B197C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5C5B-E91B-403D-9443-B5462DA9A2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89D7-8E60-4AAA-9B06-95011B2B197C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5C5B-E91B-403D-9443-B5462DA9A2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89D7-8E60-4AAA-9B06-95011B2B197C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5C5B-E91B-403D-9443-B5462DA9A2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89D7-8E60-4AAA-9B06-95011B2B197C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5C5B-E91B-403D-9443-B5462DA9A2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89D7-8E60-4AAA-9B06-95011B2B197C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5C5B-E91B-403D-9443-B5462DA9A2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89D7-8E60-4AAA-9B06-95011B2B197C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5C5B-E91B-403D-9443-B5462DA9A2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89D7-8E60-4AAA-9B06-95011B2B197C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55C5B-E91B-403D-9443-B5462DA9A2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689D7-8E60-4AAA-9B06-95011B2B197C}" type="datetimeFigureOut">
              <a:rPr lang="ru-RU" smtClean="0"/>
              <a:t>17.01.2021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55C5B-E91B-403D-9443-B5462DA9A22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5736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Диктант. </a:t>
            </a:r>
            <a:br>
              <a:rPr lang="ru-RU" dirty="0" smtClean="0"/>
            </a:br>
            <a:r>
              <a:rPr lang="ru-RU" dirty="0" smtClean="0"/>
              <a:t>Найдите определительные и изъяснительные придаточные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2770" name="Picture 2" descr="http://player.myshared.ru/19/1194889/slides/slide_25.jpg"/>
          <p:cNvPicPr>
            <a:picLocks noChangeAspect="1" noChangeArrowheads="1"/>
          </p:cNvPicPr>
          <p:nvPr/>
        </p:nvPicPr>
        <p:blipFill>
          <a:blip r:embed="rId2"/>
          <a:srcRect t="40799" b="16666"/>
          <a:stretch>
            <a:fillRect/>
          </a:stretch>
        </p:blipFill>
        <p:spPr bwMode="auto">
          <a:xfrm>
            <a:off x="0" y="2000240"/>
            <a:ext cx="9143999" cy="4857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052513"/>
          </a:xfrm>
        </p:spPr>
        <p:txBody>
          <a:bodyPr/>
          <a:lstStyle/>
          <a:p>
            <a:r>
              <a:rPr lang="ru-RU" sz="2600" b="1" dirty="0" smtClean="0">
                <a:solidFill>
                  <a:srgbClr val="C00000"/>
                </a:solidFill>
                <a:latin typeface="Book Antiqua" pitchFamily="18" charset="0"/>
              </a:rPr>
              <a:t>Определите вид придаточных предложений.</a:t>
            </a:r>
            <a:r>
              <a:rPr lang="ru-RU" u="sng" dirty="0" smtClean="0">
                <a:solidFill>
                  <a:srgbClr val="C00000"/>
                </a:solidFill>
              </a:rPr>
              <a:t> </a:t>
            </a:r>
            <a:endParaRPr lang="ru-RU" dirty="0" smtClean="0">
              <a:solidFill>
                <a:srgbClr val="C00000"/>
              </a:solidFill>
            </a:endParaRPr>
          </a:p>
        </p:txBody>
      </p:sp>
      <p:sp>
        <p:nvSpPr>
          <p:cNvPr id="17410" name="Rectangle 3"/>
          <p:cNvSpPr>
            <a:spLocks noGrp="1"/>
          </p:cNvSpPr>
          <p:nvPr>
            <p:ph idx="1"/>
          </p:nvPr>
        </p:nvSpPr>
        <p:spPr>
          <a:xfrm>
            <a:off x="357158" y="1714488"/>
            <a:ext cx="8186738" cy="47752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400" b="1" i="1" dirty="0" smtClean="0">
                <a:solidFill>
                  <a:srgbClr val="0033CC"/>
                </a:solidFill>
                <a:latin typeface="Book Antiqua" pitchFamily="18" charset="0"/>
              </a:rPr>
              <a:t>1) Я записал этот рассказ так, как слышал его из уст товарища.</a:t>
            </a:r>
          </a:p>
          <a:p>
            <a:pPr>
              <a:buFont typeface="Arial" charset="0"/>
              <a:buNone/>
            </a:pPr>
            <a:r>
              <a:rPr lang="ru-RU" sz="2400" b="1" i="1" dirty="0" smtClean="0">
                <a:solidFill>
                  <a:srgbClr val="0033CC"/>
                </a:solidFill>
                <a:latin typeface="Book Antiqua" pitchFamily="18" charset="0"/>
              </a:rPr>
              <a:t>2) Долго моя неутомимая собака продолжала рыскать по кустам, хотя сама, видимо, ничего не ожидала путного от своей лихорадочной деятельности.</a:t>
            </a:r>
          </a:p>
          <a:p>
            <a:pPr>
              <a:buFont typeface="Arial" charset="0"/>
              <a:buNone/>
            </a:pPr>
            <a:r>
              <a:rPr lang="ru-RU" sz="2400" b="1" i="1" dirty="0" smtClean="0">
                <a:solidFill>
                  <a:srgbClr val="0033CC"/>
                </a:solidFill>
                <a:latin typeface="Book Antiqua" pitchFamily="18" charset="0"/>
              </a:rPr>
              <a:t>3) У Даши так билось сердце, что пришлось закрыть глаза.</a:t>
            </a:r>
          </a:p>
          <a:p>
            <a:pPr>
              <a:buFont typeface="Arial" charset="0"/>
              <a:buNone/>
            </a:pPr>
            <a:r>
              <a:rPr lang="ru-RU" sz="2400" b="1" i="1" dirty="0" smtClean="0">
                <a:solidFill>
                  <a:srgbClr val="0033CC"/>
                </a:solidFill>
                <a:latin typeface="Book Antiqua" pitchFamily="18" charset="0"/>
              </a:rPr>
              <a:t>4) Я с удовольствием поговорю, коли хороший человек.</a:t>
            </a:r>
          </a:p>
          <a:p>
            <a:pPr>
              <a:buFont typeface="Arial" charset="0"/>
              <a:buNone/>
            </a:pPr>
            <a:r>
              <a:rPr lang="ru-RU" sz="2400" b="1" i="1" dirty="0" smtClean="0">
                <a:solidFill>
                  <a:srgbClr val="0033CC"/>
                </a:solidFill>
                <a:latin typeface="Book Antiqua" pitchFamily="18" charset="0"/>
              </a:rPr>
              <a:t>5) Всякая работа тоже игра, если любить работу</a:t>
            </a:r>
            <a:r>
              <a:rPr lang="ru-RU" sz="2400" b="1" i="1" dirty="0" smtClean="0">
                <a:solidFill>
                  <a:srgbClr val="0033CC"/>
                </a:solidFill>
                <a:latin typeface="Book Antiqua" pitchFamily="18" charset="0"/>
              </a:rPr>
              <a:t>.</a:t>
            </a:r>
            <a:endParaRPr lang="ru-RU" sz="2400" b="1" i="1" dirty="0" smtClean="0">
              <a:solidFill>
                <a:srgbClr val="0033CC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3794" name="Picture 2" descr="http://player.myshared.ru/19/1194889/slides/slide_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3155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>
          <a:xfrm>
            <a:off x="641443" y="368490"/>
            <a:ext cx="7615451" cy="968990"/>
          </a:xfr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eaLnBrk="1" hangingPunct="1"/>
            <a:r>
              <a:rPr lang="ru-RU" sz="2900" b="1" dirty="0" smtClean="0">
                <a:solidFill>
                  <a:schemeClr val="tx1"/>
                </a:solidFill>
                <a:latin typeface="Bookman Old Style" pitchFamily="18" charset="0"/>
              </a:rPr>
              <a:t>Вставь, где необходимо, пропущенные буквы</a:t>
            </a:r>
            <a:endParaRPr lang="ru-RU" sz="2900" b="1" dirty="0" smtClean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4338" name="Rectangle 3"/>
          <p:cNvSpPr>
            <a:spLocks noGrp="1"/>
          </p:cNvSpPr>
          <p:nvPr>
            <p:ph idx="1"/>
          </p:nvPr>
        </p:nvSpPr>
        <p:spPr>
          <a:xfrm>
            <a:off x="628650" y="2017713"/>
            <a:ext cx="7886700" cy="41592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400050" indent="-400050">
              <a:buFont typeface="Arial" charset="0"/>
              <a:buNone/>
            </a:pPr>
            <a:r>
              <a:rPr lang="ru-RU" sz="2800" b="1" i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ookman Old Style" pitchFamily="18" charset="0"/>
              </a:rPr>
              <a:t>       </a:t>
            </a:r>
            <a:r>
              <a:rPr lang="ru-RU" sz="3400" i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ookman Old Style" pitchFamily="18" charset="0"/>
              </a:rPr>
              <a:t>Курин..</a:t>
            </a:r>
            <a:r>
              <a:rPr lang="ru-RU" sz="3400" i="1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ookman Old Style" pitchFamily="18" charset="0"/>
              </a:rPr>
              <a:t>ый</a:t>
            </a:r>
            <a:r>
              <a:rPr lang="ru-RU" sz="3400" i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ookman Old Style" pitchFamily="18" charset="0"/>
              </a:rPr>
              <a:t>, рас..чёт, команд..</a:t>
            </a:r>
            <a:r>
              <a:rPr lang="ru-RU" sz="3400" i="1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ookman Old Style" pitchFamily="18" charset="0"/>
              </a:rPr>
              <a:t>вать</a:t>
            </a:r>
            <a:r>
              <a:rPr lang="ru-RU" sz="3400" i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ookman Old Style" pitchFamily="18" charset="0"/>
              </a:rPr>
              <a:t>, </a:t>
            </a:r>
            <a:r>
              <a:rPr lang="ru-RU" sz="3400" i="1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ookman Old Style" pitchFamily="18" charset="0"/>
              </a:rPr>
              <a:t>незван</a:t>
            </a:r>
            <a:r>
              <a:rPr lang="ru-RU" sz="3400" i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ookman Old Style" pitchFamily="18" charset="0"/>
              </a:rPr>
              <a:t>..</a:t>
            </a:r>
            <a:r>
              <a:rPr lang="ru-RU" sz="3400" i="1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ookman Old Style" pitchFamily="18" charset="0"/>
              </a:rPr>
              <a:t>ый</a:t>
            </a:r>
            <a:r>
              <a:rPr lang="ru-RU" sz="3400" i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ookman Old Style" pitchFamily="18" charset="0"/>
              </a:rPr>
              <a:t>, </a:t>
            </a:r>
            <a:r>
              <a:rPr lang="ru-RU" sz="3400" i="1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ookman Old Style" pitchFamily="18" charset="0"/>
              </a:rPr>
              <a:t>ак</a:t>
            </a:r>
            <a:r>
              <a:rPr lang="ru-RU" sz="3400" i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ookman Old Style" pitchFamily="18" charset="0"/>
              </a:rPr>
              <a:t>..</a:t>
            </a:r>
            <a:r>
              <a:rPr lang="ru-RU" sz="3400" i="1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ookman Old Style" pitchFamily="18" charset="0"/>
              </a:rPr>
              <a:t>омпан</a:t>
            </a:r>
            <a:r>
              <a:rPr lang="ru-RU" sz="3400" i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ookman Old Style" pitchFamily="18" charset="0"/>
              </a:rPr>
              <a:t>..</a:t>
            </a:r>
            <a:r>
              <a:rPr lang="ru-RU" sz="3400" i="1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ookman Old Style" pitchFamily="18" charset="0"/>
              </a:rPr>
              <a:t>мент</a:t>
            </a:r>
            <a:r>
              <a:rPr lang="ru-RU" sz="3400" i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ookman Old Style" pitchFamily="18" charset="0"/>
              </a:rPr>
              <a:t>, </a:t>
            </a:r>
            <a:r>
              <a:rPr lang="ru-RU" sz="3400" i="1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ookman Old Style" pitchFamily="18" charset="0"/>
              </a:rPr>
              <a:t>ровес</a:t>
            </a:r>
            <a:r>
              <a:rPr lang="ru-RU" sz="3400" i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ookman Old Style" pitchFamily="18" charset="0"/>
              </a:rPr>
              <a:t>..ник, грам..</a:t>
            </a:r>
            <a:r>
              <a:rPr lang="ru-RU" sz="3400" i="1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ookman Old Style" pitchFamily="18" charset="0"/>
              </a:rPr>
              <a:t>отный</a:t>
            </a:r>
            <a:r>
              <a:rPr lang="ru-RU" sz="3400" i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ookman Old Style" pitchFamily="18" charset="0"/>
              </a:rPr>
              <a:t>, </a:t>
            </a:r>
            <a:r>
              <a:rPr lang="ru-RU" sz="3400" i="1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ookman Old Style" pitchFamily="18" charset="0"/>
              </a:rPr>
              <a:t>вследстви</a:t>
            </a:r>
            <a:r>
              <a:rPr lang="ru-RU" sz="3400" i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ookman Old Style" pitchFamily="18" charset="0"/>
              </a:rPr>
              <a:t>..  дождя, кован..</a:t>
            </a:r>
            <a:r>
              <a:rPr lang="ru-RU" sz="3400" i="1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ookman Old Style" pitchFamily="18" charset="0"/>
              </a:rPr>
              <a:t>ый</a:t>
            </a:r>
            <a:r>
              <a:rPr lang="ru-RU" sz="3400" i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ookman Old Style" pitchFamily="18" charset="0"/>
              </a:rPr>
              <a:t>, </a:t>
            </a:r>
            <a:r>
              <a:rPr lang="ru-RU" sz="3400" i="1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ookman Old Style" pitchFamily="18" charset="0"/>
              </a:rPr>
              <a:t>оч</a:t>
            </a:r>
            <a:r>
              <a:rPr lang="ru-RU" sz="3400" i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ookman Old Style" pitchFamily="18" charset="0"/>
              </a:rPr>
              <a:t>..</a:t>
            </a:r>
            <a:r>
              <a:rPr lang="ru-RU" sz="3400" i="1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ookman Old Style" pitchFamily="18" charset="0"/>
              </a:rPr>
              <a:t>ровательный</a:t>
            </a:r>
            <a:r>
              <a:rPr lang="ru-RU" sz="3400" i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ookman Old Style" pitchFamily="18" charset="0"/>
              </a:rPr>
              <a:t>, </a:t>
            </a:r>
            <a:r>
              <a:rPr lang="ru-RU" sz="3400" i="1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ookman Old Style" pitchFamily="18" charset="0"/>
              </a:rPr>
              <a:t>опас</a:t>
            </a:r>
            <a:r>
              <a:rPr lang="ru-RU" sz="3400" i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ookman Old Style" pitchFamily="18" charset="0"/>
              </a:rPr>
              <a:t>..</a:t>
            </a:r>
            <a:r>
              <a:rPr lang="ru-RU" sz="3400" i="1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ookman Old Style" pitchFamily="18" charset="0"/>
              </a:rPr>
              <a:t>ный</a:t>
            </a:r>
            <a:r>
              <a:rPr lang="ru-RU" sz="3400" i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ookman Old Style" pitchFamily="18" charset="0"/>
              </a:rPr>
              <a:t>, безветрен..</a:t>
            </a:r>
            <a:r>
              <a:rPr lang="ru-RU" sz="3400" i="1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ookman Old Style" pitchFamily="18" charset="0"/>
              </a:rPr>
              <a:t>ый</a:t>
            </a:r>
            <a:r>
              <a:rPr lang="ru-RU" sz="3400" i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Bookman Old Style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«Проверь свою грамотность».</a:t>
            </a:r>
          </a:p>
        </p:txBody>
      </p:sp>
      <p:sp>
        <p:nvSpPr>
          <p:cNvPr id="15362" name="Rectangle 3"/>
          <p:cNvSpPr>
            <a:spLocks noGrp="1"/>
          </p:cNvSpPr>
          <p:nvPr>
            <p:ph idx="1"/>
          </p:nvPr>
        </p:nvSpPr>
        <p:spPr>
          <a:xfrm>
            <a:off x="628650" y="1552669"/>
            <a:ext cx="7886700" cy="4547879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Arial" charset="0"/>
              <a:buNone/>
            </a:pPr>
            <a:r>
              <a:rPr lang="ru-RU" sz="4000" b="1" i="1" dirty="0" smtClean="0">
                <a:solidFill>
                  <a:schemeClr val="tx1"/>
                </a:solidFill>
                <a:latin typeface="Bookman Old Style" pitchFamily="18" charset="0"/>
              </a:rPr>
              <a:t>   Куриный, расчёт, команд</a:t>
            </a:r>
            <a:r>
              <a:rPr lang="ru-RU" sz="4000" b="1" i="1" u="sng" dirty="0" smtClean="0">
                <a:solidFill>
                  <a:schemeClr val="tx1"/>
                </a:solidFill>
                <a:latin typeface="Bookman Old Style" pitchFamily="18" charset="0"/>
              </a:rPr>
              <a:t>о</a:t>
            </a:r>
            <a:r>
              <a:rPr lang="ru-RU" sz="4000" b="1" i="1" dirty="0" smtClean="0">
                <a:solidFill>
                  <a:schemeClr val="tx1"/>
                </a:solidFill>
                <a:latin typeface="Bookman Old Style" pitchFamily="18" charset="0"/>
              </a:rPr>
              <a:t>вать, незваный, ак</a:t>
            </a:r>
            <a:r>
              <a:rPr lang="ru-RU" sz="4000" b="1" i="1" u="sng" dirty="0" smtClean="0">
                <a:solidFill>
                  <a:schemeClr val="tx1"/>
                </a:solidFill>
                <a:latin typeface="Bookman Old Style" pitchFamily="18" charset="0"/>
              </a:rPr>
              <a:t>к</a:t>
            </a:r>
            <a:r>
              <a:rPr lang="ru-RU" sz="4000" b="1" i="1" dirty="0" smtClean="0">
                <a:solidFill>
                  <a:schemeClr val="tx1"/>
                </a:solidFill>
                <a:latin typeface="Bookman Old Style" pitchFamily="18" charset="0"/>
              </a:rPr>
              <a:t>омпанемент, ровесник, грамотный, вследстви</a:t>
            </a:r>
            <a:r>
              <a:rPr lang="ru-RU" sz="4000" b="1" i="1" u="sng" dirty="0" smtClean="0">
                <a:solidFill>
                  <a:schemeClr val="tx1"/>
                </a:solidFill>
                <a:latin typeface="Bookman Old Style" pitchFamily="18" charset="0"/>
              </a:rPr>
              <a:t>е</a:t>
            </a:r>
            <a:r>
              <a:rPr lang="ru-RU" sz="4000" b="1" i="1" dirty="0" smtClean="0">
                <a:solidFill>
                  <a:schemeClr val="tx1"/>
                </a:solidFill>
                <a:latin typeface="Bookman Old Style" pitchFamily="18" charset="0"/>
              </a:rPr>
              <a:t>  дождя, кованый, оч</a:t>
            </a:r>
            <a:r>
              <a:rPr lang="ru-RU" sz="4000" b="1" i="1" u="sng" dirty="0" smtClean="0">
                <a:solidFill>
                  <a:schemeClr val="tx1"/>
                </a:solidFill>
                <a:latin typeface="Bookman Old Style" pitchFamily="18" charset="0"/>
              </a:rPr>
              <a:t>а</a:t>
            </a:r>
            <a:r>
              <a:rPr lang="ru-RU" sz="4000" b="1" i="1" dirty="0" smtClean="0">
                <a:solidFill>
                  <a:schemeClr val="tx1"/>
                </a:solidFill>
                <a:latin typeface="Bookman Old Style" pitchFamily="18" charset="0"/>
              </a:rPr>
              <a:t>ровательный, опасный, безветрен</a:t>
            </a:r>
            <a:r>
              <a:rPr lang="ru-RU" sz="4000" b="1" i="1" u="sng" dirty="0" smtClean="0">
                <a:solidFill>
                  <a:schemeClr val="tx1"/>
                </a:solidFill>
                <a:latin typeface="Bookman Old Style" pitchFamily="18" charset="0"/>
              </a:rPr>
              <a:t>н</a:t>
            </a:r>
            <a:r>
              <a:rPr lang="ru-RU" sz="4000" b="1" i="1" dirty="0" smtClean="0">
                <a:solidFill>
                  <a:schemeClr val="tx1"/>
                </a:solidFill>
                <a:latin typeface="Bookman Old Style" pitchFamily="18" charset="0"/>
              </a:rPr>
              <a:t>ый.</a:t>
            </a:r>
          </a:p>
          <a:p>
            <a:endParaRPr lang="ru-RU" sz="40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84388" y="3367088"/>
            <a:ext cx="5149850" cy="485775"/>
          </a:xfrm>
        </p:spPr>
        <p:txBody>
          <a:bodyPr/>
          <a:lstStyle/>
          <a:p>
            <a:pPr eaLnBrk="1" hangingPunct="1"/>
            <a:r>
              <a:rPr lang="ru-RU" sz="2400" smtClean="0"/>
              <a:t> </a:t>
            </a:r>
          </a:p>
        </p:txBody>
      </p:sp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1033463" y="1490663"/>
            <a:ext cx="76200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i="1" dirty="0"/>
              <a:t> </a:t>
            </a:r>
            <a:r>
              <a:rPr lang="ru-RU" sz="4000" b="1" i="1" dirty="0">
                <a:latin typeface="Bookman Old Style" pitchFamily="18" charset="0"/>
              </a:rPr>
              <a:t>Сложноподчинённые предложения </a:t>
            </a:r>
          </a:p>
          <a:p>
            <a:r>
              <a:rPr lang="ru-RU" sz="4000" b="1" i="1" dirty="0">
                <a:latin typeface="Bookman Old Style" pitchFamily="18" charset="0"/>
              </a:rPr>
              <a:t>с придаточными обстоятельственными.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player.myshared.ru/19/1194889/slides/slide_18.jpg"/>
          <p:cNvPicPr>
            <a:picLocks noChangeAspect="1" noChangeArrowheads="1"/>
          </p:cNvPicPr>
          <p:nvPr/>
        </p:nvPicPr>
        <p:blipFill>
          <a:blip r:embed="rId2"/>
          <a:srcRect l="7015" t="4741" b="11422"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4818" name="Picture 2" descr="https://ds04.infourok.ru/uploads/ex/0bde/0000bba5-8e815f46/img22.jpg"/>
          <p:cNvPicPr>
            <a:picLocks noChangeAspect="1" noChangeArrowheads="1"/>
          </p:cNvPicPr>
          <p:nvPr/>
        </p:nvPicPr>
        <p:blipFill>
          <a:blip r:embed="rId2"/>
          <a:srcRect t="1316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5344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20040" indent="-32004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5400" b="1" dirty="0">
                <a:solidFill>
                  <a:srgbClr val="C00000"/>
                </a:solidFill>
                <a:effectLst/>
              </a:rPr>
              <a:t>СПП с придаточными места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0" y="2520287"/>
            <a:ext cx="8952931" cy="34750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sz="3200" dirty="0" smtClean="0"/>
              <a:t>называются такие сложные предложения, в которых придаточная часть относится ко всей главной, обозначает место действия в главной части или его направление, отвечает на вопросы</a:t>
            </a:r>
            <a:r>
              <a:rPr lang="ru-RU" sz="3200" b="1" dirty="0" smtClean="0"/>
              <a:t> </a:t>
            </a:r>
            <a:r>
              <a:rPr lang="ru-RU" sz="3200" b="1" i="1" dirty="0" smtClean="0">
                <a:solidFill>
                  <a:srgbClr val="C00000"/>
                </a:solidFill>
              </a:rPr>
              <a:t>где?, куда?, откуда?</a:t>
            </a:r>
            <a:r>
              <a:rPr lang="ru-RU" sz="3200" b="1" dirty="0" smtClean="0"/>
              <a:t> </a:t>
            </a:r>
            <a:r>
              <a:rPr lang="ru-RU" sz="3200" dirty="0" smtClean="0"/>
              <a:t>и т.п. и присоединяется союзными словами</a:t>
            </a:r>
            <a:r>
              <a:rPr lang="ru-RU" sz="3200" b="1" dirty="0" smtClean="0"/>
              <a:t> </a:t>
            </a:r>
            <a:r>
              <a:rPr lang="ru-RU" sz="3200" b="1" i="1" dirty="0" smtClean="0">
                <a:solidFill>
                  <a:srgbClr val="0033CC"/>
                </a:solidFill>
              </a:rPr>
              <a:t>где, куда, откуда</a:t>
            </a:r>
            <a:r>
              <a:rPr lang="ru-RU" sz="3200" dirty="0" smtClean="0">
                <a:solidFill>
                  <a:srgbClr val="0033CC"/>
                </a:solidFill>
              </a:rPr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1) Там, где родился Разин, робости люди не любят.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2) Мне хотелось уйти туда, где можно спокойно предаться своим мыслям.</a:t>
            </a:r>
          </a:p>
          <a:p>
            <a:pPr>
              <a:buNone/>
            </a:pPr>
            <a:r>
              <a:rPr lang="ru-RU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b="1" i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На обочине, куда падали лучи солнца, снег переливался, искрился.</a:t>
            </a:r>
            <a:endParaRPr lang="ru-RU" b="1" i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i="1" dirty="0" smtClean="0">
              <a:solidFill>
                <a:srgbClr val="0033CC"/>
              </a:solidFill>
              <a:latin typeface="Book Antiqua" pitchFamily="18" charset="0"/>
            </a:endParaRPr>
          </a:p>
          <a:p>
            <a:endParaRPr lang="ru-RU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320040" indent="-32004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5400" b="1" dirty="0">
                <a:solidFill>
                  <a:srgbClr val="C00000"/>
                </a:solidFill>
                <a:effectLst/>
              </a:rPr>
              <a:t>СПП с придаточными места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74209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sz="4000" b="1" dirty="0">
                <a:solidFill>
                  <a:srgbClr val="C00000"/>
                </a:solidFill>
              </a:rPr>
              <a:t>Сложноподчиненными предложениями с придаточными времени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0" y="1860645"/>
            <a:ext cx="9144000" cy="44582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2800" dirty="0" smtClean="0"/>
              <a:t>называются такие сложные предложения, в которых придаточная часть относится ко всей главной части, отвечает на вопросы </a:t>
            </a:r>
            <a:r>
              <a:rPr lang="ru-RU" sz="2800" b="1" i="1" dirty="0" smtClean="0">
                <a:solidFill>
                  <a:srgbClr val="C00000"/>
                </a:solidFill>
              </a:rPr>
              <a:t>когда?</a:t>
            </a:r>
            <a:r>
              <a:rPr lang="ru-RU" sz="2800" b="1" dirty="0" smtClean="0">
                <a:solidFill>
                  <a:srgbClr val="C00000"/>
                </a:solidFill>
              </a:rPr>
              <a:t>, </a:t>
            </a:r>
            <a:r>
              <a:rPr lang="ru-RU" sz="2800" b="1" i="1" dirty="0" smtClean="0">
                <a:solidFill>
                  <a:srgbClr val="C00000"/>
                </a:solidFill>
              </a:rPr>
              <a:t>с какого времени?, до какого времени?, как долго?</a:t>
            </a:r>
            <a:r>
              <a:rPr lang="ru-RU" sz="2800" b="1" dirty="0" smtClean="0"/>
              <a:t> </a:t>
            </a:r>
            <a:r>
              <a:rPr lang="ru-RU" sz="2800" dirty="0" smtClean="0"/>
              <a:t>и т.п., обозначает время совершения действия в главной части или его продолжительность и присоединяется при помощи союзов</a:t>
            </a:r>
            <a:r>
              <a:rPr lang="ru-RU" sz="2800" b="1" dirty="0" smtClean="0"/>
              <a:t> </a:t>
            </a:r>
            <a:r>
              <a:rPr lang="ru-RU" sz="2800" b="1" i="1" dirty="0" smtClean="0">
                <a:solidFill>
                  <a:srgbClr val="0033CC"/>
                </a:solidFill>
              </a:rPr>
              <a:t>когда, пока, едва, в то время как, с тех пор как, до тех пор как</a:t>
            </a:r>
            <a:r>
              <a:rPr lang="ru-RU" sz="2800" dirty="0" smtClean="0">
                <a:solidFill>
                  <a:srgbClr val="009900"/>
                </a:solidFill>
              </a:rPr>
              <a:t> и т.п.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Проанализируйте СПП </a:t>
            </a:r>
            <a:endParaRPr lang="ru-RU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428736"/>
            <a:ext cx="82296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Когда шуршат в овраге лопухи / И никнет гроздь рябины желто-красной, / Слагаю я веселые стихи / О жизни тленной, тленной и прекрасной.</a:t>
            </a:r>
            <a:r>
              <a:rPr lang="ru-RU" dirty="0" smtClean="0"/>
              <a:t> (Ахматова )</a:t>
            </a:r>
          </a:p>
          <a:p>
            <a:r>
              <a:rPr lang="ru-RU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Пока не требует поэта / К священной жертве Аполлон, / В заботы суетного света / Он малодушно погружен.</a:t>
            </a:r>
          </a:p>
          <a:p>
            <a:pPr>
              <a:buNone/>
            </a:pPr>
            <a:r>
              <a:rPr lang="ru-RU" dirty="0" smtClean="0"/>
              <a:t>                                                      (Пушкин )</a:t>
            </a: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785786" y="285728"/>
            <a:ext cx="7886700" cy="85725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  <a:br>
              <a:rPr lang="ru-RU" sz="36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Bookman Old Style" pitchFamily="18" charset="0"/>
              </a:rPr>
              <a:t>   </a:t>
            </a:r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  <a:t>Списать, расставить знаки препинания, составить схемы, определить виды придаточных предложений.</a:t>
            </a:r>
            <a:b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Bookman Old Style" pitchFamily="18" charset="0"/>
              </a:rPr>
              <a:t>  </a:t>
            </a:r>
          </a:p>
        </p:txBody>
      </p:sp>
      <p:sp>
        <p:nvSpPr>
          <p:cNvPr id="16386" name="Rectangle 3"/>
          <p:cNvSpPr>
            <a:spLocks noGrp="1"/>
          </p:cNvSpPr>
          <p:nvPr>
            <p:ph idx="1"/>
          </p:nvPr>
        </p:nvSpPr>
        <p:spPr>
          <a:xfrm>
            <a:off x="285720" y="1643050"/>
            <a:ext cx="8572560" cy="4213225"/>
          </a:xfrm>
        </p:spPr>
        <p:txBody>
          <a:bodyPr>
            <a:noAutofit/>
          </a:bodyPr>
          <a:lstStyle/>
          <a:p>
            <a:pPr>
              <a:buFont typeface="Arial" charset="0"/>
              <a:buNone/>
            </a:pPr>
            <a:endParaRPr lang="ru-RU" sz="2800" b="1" dirty="0" smtClean="0">
              <a:solidFill>
                <a:srgbClr val="0033CC"/>
              </a:solidFill>
              <a:latin typeface="Bookman Old Style" pitchFamily="18" charset="0"/>
            </a:endParaRPr>
          </a:p>
          <a:p>
            <a:pPr>
              <a:buFont typeface="Arial" charset="0"/>
              <a:buNone/>
            </a:pPr>
            <a:r>
              <a:rPr lang="ru-RU" sz="2800" b="1" dirty="0" smtClean="0">
                <a:solidFill>
                  <a:srgbClr val="0033CC"/>
                </a:solidFill>
                <a:latin typeface="Bookman Old Style" pitchFamily="18" charset="0"/>
              </a:rPr>
              <a:t>А) Т..</a:t>
            </a:r>
            <a:r>
              <a:rPr lang="ru-RU" sz="2800" b="1" dirty="0" err="1" smtClean="0">
                <a:solidFill>
                  <a:srgbClr val="0033CC"/>
                </a:solidFill>
                <a:latin typeface="Bookman Old Style" pitchFamily="18" charset="0"/>
              </a:rPr>
              <a:t>варищи</a:t>
            </a:r>
            <a:r>
              <a:rPr lang="ru-RU" sz="2800" b="1" dirty="0" smtClean="0">
                <a:solidFill>
                  <a:srgbClr val="0033CC"/>
                </a:solidFill>
                <a:latin typeface="Bookman Old Style" pitchFamily="18" charset="0"/>
              </a:rPr>
              <a:t> </a:t>
            </a:r>
            <a:r>
              <a:rPr lang="ru-RU" sz="2800" b="1" dirty="0" err="1" smtClean="0">
                <a:solidFill>
                  <a:srgbClr val="0033CC"/>
                </a:solidFill>
                <a:latin typeface="Bookman Old Style" pitchFamily="18" charset="0"/>
              </a:rPr>
              <a:t>спр</a:t>
            </a:r>
            <a:r>
              <a:rPr lang="ru-RU" sz="2800" b="1" dirty="0" smtClean="0">
                <a:solidFill>
                  <a:srgbClr val="0033CC"/>
                </a:solidFill>
                <a:latin typeface="Bookman Old Style" pitchFamily="18" charset="0"/>
              </a:rPr>
              <a:t>..</a:t>
            </a:r>
            <a:r>
              <a:rPr lang="ru-RU" sz="2800" b="1" dirty="0" err="1" smtClean="0">
                <a:solidFill>
                  <a:srgbClr val="0033CC"/>
                </a:solidFill>
                <a:latin typeface="Bookman Old Style" pitchFamily="18" charset="0"/>
              </a:rPr>
              <a:t>сили</a:t>
            </a:r>
            <a:r>
              <a:rPr lang="ru-RU" sz="2800" b="1" dirty="0" smtClean="0">
                <a:solidFill>
                  <a:srgbClr val="0033CC"/>
                </a:solidFill>
                <a:latin typeface="Bookman Old Style" pitchFamily="18" charset="0"/>
              </a:rPr>
              <a:t> меня  действительно ли в этом овраге есть выводок в(</a:t>
            </a:r>
            <a:r>
              <a:rPr lang="ru-RU" sz="2800" b="1" dirty="0" err="1" smtClean="0">
                <a:solidFill>
                  <a:srgbClr val="0033CC"/>
                </a:solidFill>
                <a:latin typeface="Bookman Old Style" pitchFamily="18" charset="0"/>
              </a:rPr>
              <a:t>о,а</a:t>
            </a:r>
            <a:r>
              <a:rPr lang="ru-RU" sz="2800" b="1" dirty="0" smtClean="0">
                <a:solidFill>
                  <a:srgbClr val="0033CC"/>
                </a:solidFill>
                <a:latin typeface="Bookman Old Style" pitchFamily="18" charset="0"/>
              </a:rPr>
              <a:t>)</a:t>
            </a:r>
            <a:r>
              <a:rPr lang="ru-RU" sz="2800" b="1" dirty="0" err="1" smtClean="0">
                <a:solidFill>
                  <a:srgbClr val="0033CC"/>
                </a:solidFill>
                <a:latin typeface="Bookman Old Style" pitchFamily="18" charset="0"/>
              </a:rPr>
              <a:t>лчат</a:t>
            </a:r>
            <a:r>
              <a:rPr lang="ru-RU" sz="2800" b="1" dirty="0" smtClean="0">
                <a:solidFill>
                  <a:srgbClr val="0033CC"/>
                </a:solidFill>
                <a:latin typeface="Bookman Old Style" pitchFamily="18" charset="0"/>
              </a:rPr>
              <a:t>. </a:t>
            </a:r>
          </a:p>
          <a:p>
            <a:pPr>
              <a:buFont typeface="Arial" charset="0"/>
              <a:buNone/>
            </a:pPr>
            <a:endParaRPr lang="ru-RU" sz="2800" b="1" dirty="0" smtClean="0">
              <a:solidFill>
                <a:srgbClr val="0033CC"/>
              </a:solidFill>
              <a:latin typeface="Bookman Old Style" pitchFamily="18" charset="0"/>
            </a:endParaRPr>
          </a:p>
          <a:p>
            <a:pPr>
              <a:buFont typeface="Arial" charset="0"/>
              <a:buNone/>
            </a:pPr>
            <a:r>
              <a:rPr lang="ru-RU" sz="2800" b="1" dirty="0" smtClean="0">
                <a:solidFill>
                  <a:srgbClr val="0033CC"/>
                </a:solidFill>
                <a:latin typeface="Bookman Old Style" pitchFamily="18" charset="0"/>
              </a:rPr>
              <a:t>Б) Т..</a:t>
            </a:r>
            <a:r>
              <a:rPr lang="ru-RU" sz="2800" b="1" dirty="0" err="1" smtClean="0">
                <a:solidFill>
                  <a:srgbClr val="0033CC"/>
                </a:solidFill>
                <a:latin typeface="Bookman Old Style" pitchFamily="18" charset="0"/>
              </a:rPr>
              <a:t>жело</a:t>
            </a:r>
            <a:r>
              <a:rPr lang="ru-RU" sz="2800" b="1" dirty="0" smtClean="0">
                <a:solidFill>
                  <a:srgbClr val="0033CC"/>
                </a:solidFill>
                <a:latin typeface="Bookman Old Style" pitchFamily="18" charset="0"/>
              </a:rPr>
              <a:t> было (в)эти дни тем кто покинул р..</a:t>
            </a:r>
            <a:r>
              <a:rPr lang="ru-RU" sz="2800" b="1" dirty="0" err="1" smtClean="0">
                <a:solidFill>
                  <a:srgbClr val="0033CC"/>
                </a:solidFill>
                <a:latin typeface="Bookman Old Style" pitchFamily="18" charset="0"/>
              </a:rPr>
              <a:t>дные</a:t>
            </a:r>
            <a:r>
              <a:rPr lang="ru-RU" sz="2800" b="1" dirty="0" smtClean="0">
                <a:solidFill>
                  <a:srgbClr val="0033CC"/>
                </a:solidFill>
                <a:latin typeface="Bookman Old Style" pitchFamily="18" charset="0"/>
              </a:rPr>
              <a:t> м..ста.</a:t>
            </a:r>
          </a:p>
          <a:p>
            <a:pPr>
              <a:buFont typeface="Arial" charset="0"/>
              <a:buNone/>
            </a:pPr>
            <a:endParaRPr lang="ru-RU" sz="2800" b="1" dirty="0" smtClean="0">
              <a:solidFill>
                <a:srgbClr val="0033CC"/>
              </a:solidFill>
              <a:latin typeface="Bookman Old Style" pitchFamily="18" charset="0"/>
            </a:endParaRPr>
          </a:p>
          <a:p>
            <a:pPr>
              <a:buFont typeface="Arial" charset="0"/>
              <a:buNone/>
            </a:pPr>
            <a:r>
              <a:rPr lang="ru-RU" sz="2800" b="1" dirty="0" smtClean="0">
                <a:solidFill>
                  <a:srgbClr val="0033CC"/>
                </a:solidFill>
                <a:latin typeface="Bookman Old Style" pitchFamily="18" charset="0"/>
              </a:rPr>
              <a:t>В) Мы </a:t>
            </a:r>
            <a:r>
              <a:rPr lang="ru-RU" sz="2800" b="1" dirty="0" err="1" smtClean="0">
                <a:solidFill>
                  <a:srgbClr val="0033CC"/>
                </a:solidFill>
                <a:latin typeface="Bookman Old Style" pitchFamily="18" charset="0"/>
              </a:rPr>
              <a:t>ра</a:t>
            </a:r>
            <a:r>
              <a:rPr lang="ru-RU" sz="2800" b="1" dirty="0" smtClean="0">
                <a:solidFill>
                  <a:srgbClr val="0033CC"/>
                </a:solidFill>
                <a:latin typeface="Bookman Old Style" pitchFamily="18" charset="0"/>
              </a:rPr>
              <a:t>..пол..</a:t>
            </a:r>
            <a:r>
              <a:rPr lang="ru-RU" sz="2800" b="1" dirty="0" err="1" smtClean="0">
                <a:solidFill>
                  <a:srgbClr val="0033CC"/>
                </a:solidFill>
                <a:latin typeface="Bookman Old Style" pitchFamily="18" charset="0"/>
              </a:rPr>
              <a:t>жились</a:t>
            </a:r>
            <a:r>
              <a:rPr lang="ru-RU" sz="2800" b="1" dirty="0" smtClean="0">
                <a:solidFill>
                  <a:srgbClr val="0033CC"/>
                </a:solidFill>
                <a:latin typeface="Bookman Old Style" pitchFamily="18" charset="0"/>
              </a:rPr>
              <a:t> на о..дых у дер..</a:t>
            </a:r>
            <a:r>
              <a:rPr lang="ru-RU" sz="2800" b="1" dirty="0" err="1" smtClean="0">
                <a:solidFill>
                  <a:srgbClr val="0033CC"/>
                </a:solidFill>
                <a:latin typeface="Bookman Old Style" pitchFamily="18" charset="0"/>
              </a:rPr>
              <a:t>ва</a:t>
            </a:r>
            <a:r>
              <a:rPr lang="ru-RU" sz="2800" b="1" dirty="0" smtClean="0">
                <a:solidFill>
                  <a:srgbClr val="0033CC"/>
                </a:solidFill>
                <a:latin typeface="Bookman Old Style" pitchFamily="18" charset="0"/>
              </a:rPr>
              <a:t> что р..</a:t>
            </a:r>
            <a:r>
              <a:rPr lang="ru-RU" sz="2800" b="1" dirty="0" err="1" smtClean="0">
                <a:solidFill>
                  <a:srgbClr val="0033CC"/>
                </a:solidFill>
                <a:latin typeface="Bookman Old Style" pitchFamily="18" charset="0"/>
              </a:rPr>
              <a:t>стёт</a:t>
            </a:r>
            <a:r>
              <a:rPr lang="ru-RU" sz="2800" b="1" dirty="0" smtClean="0">
                <a:solidFill>
                  <a:srgbClr val="0033CC"/>
                </a:solidFill>
                <a:latin typeface="Bookman Old Style" pitchFamily="18" charset="0"/>
              </a:rPr>
              <a:t> у самой в..</a:t>
            </a:r>
            <a:r>
              <a:rPr lang="ru-RU" sz="2800" b="1" dirty="0" err="1" smtClean="0">
                <a:solidFill>
                  <a:srgbClr val="0033CC"/>
                </a:solidFill>
                <a:latin typeface="Bookman Old Style" pitchFamily="18" charset="0"/>
              </a:rPr>
              <a:t>ды</a:t>
            </a:r>
            <a:r>
              <a:rPr lang="ru-RU" sz="2800" b="1" dirty="0" smtClean="0">
                <a:solidFill>
                  <a:srgbClr val="0033CC"/>
                </a:solidFill>
                <a:latin typeface="Bookman Old Style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371</Words>
  <Application>Microsoft Office PowerPoint</Application>
  <PresentationFormat>Экран (4:3)</PresentationFormat>
  <Paragraphs>33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Диктант.  Найдите определительные и изъяснительные придаточные</vt:lpstr>
      <vt:lpstr>Слайд 2</vt:lpstr>
      <vt:lpstr>Слайд 3</vt:lpstr>
      <vt:lpstr>Слайд 4</vt:lpstr>
      <vt:lpstr>СПП с придаточными места</vt:lpstr>
      <vt:lpstr>СПП с придаточными места</vt:lpstr>
      <vt:lpstr>Сложноподчиненными предложениями с придаточными времени</vt:lpstr>
      <vt:lpstr>Проанализируйте СПП </vt:lpstr>
      <vt:lpstr>      Списать, расставить знаки препинания, составить схемы, определить виды придаточных предложений.   </vt:lpstr>
      <vt:lpstr>Определите вид придаточных предложений. </vt:lpstr>
      <vt:lpstr>Слайд 11</vt:lpstr>
      <vt:lpstr>Вставь, где необходимо, пропущенные буквы</vt:lpstr>
      <vt:lpstr>«Проверь свою грамотность».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Вставь, где необходимо, пропущенные буквы</dc:title>
  <dc:creator>Людмила</dc:creator>
  <cp:lastModifiedBy>Людмила</cp:lastModifiedBy>
  <cp:revision>6</cp:revision>
  <dcterms:created xsi:type="dcterms:W3CDTF">2021-01-17T19:50:14Z</dcterms:created>
  <dcterms:modified xsi:type="dcterms:W3CDTF">2021-01-17T20:11:24Z</dcterms:modified>
</cp:coreProperties>
</file>