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58" r:id="rId13"/>
    <p:sldId id="274" r:id="rId14"/>
    <p:sldId id="277" r:id="rId15"/>
    <p:sldId id="273" r:id="rId16"/>
    <p:sldId id="278" r:id="rId17"/>
    <p:sldId id="279" r:id="rId18"/>
    <p:sldId id="275" r:id="rId19"/>
    <p:sldId id="276" r:id="rId20"/>
    <p:sldId id="26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003300"/>
    <a:srgbClr val="80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64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44980-6D26-41D5-A843-2B7E7AD804A8}" type="datetimeFigureOut">
              <a:rPr lang="ru-RU"/>
              <a:pPr>
                <a:defRPr/>
              </a:pPr>
              <a:t>пн 03.10.22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9D228-BA53-42F5-9BF0-D174B3505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EC1B1-A80D-4FA4-B609-65110FB02787}" type="datetimeFigureOut">
              <a:rPr lang="ru-RU"/>
              <a:pPr>
                <a:defRPr/>
              </a:pPr>
              <a:t>пн 03.10.22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E5F08-0476-43C4-B54C-E6396998C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2BE5-EF44-4295-BCD6-BD29C2A93760}" type="datetimeFigureOut">
              <a:rPr lang="ru-RU"/>
              <a:pPr>
                <a:defRPr/>
              </a:pPr>
              <a:t>пн 03.10.22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DA1C0-B229-448F-8C19-72E2F5A00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63002-BCAE-4D03-95A5-B8B03BF8C47C}" type="datetimeFigureOut">
              <a:rPr lang="ru-RU"/>
              <a:pPr>
                <a:defRPr/>
              </a:pPr>
              <a:t>пн 03.10.22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676E3-E664-4B89-892D-1C384A413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BBD6-04C3-4618-A84A-DE5FF8CC79D0}" type="datetimeFigureOut">
              <a:rPr lang="ru-RU"/>
              <a:pPr>
                <a:defRPr/>
              </a:pPr>
              <a:t>пн 03.10.22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7453C-3C57-439F-A86F-4A00858B7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B3D35-23C8-4429-8C86-136A0D229536}" type="datetimeFigureOut">
              <a:rPr lang="ru-RU"/>
              <a:pPr>
                <a:defRPr/>
              </a:pPr>
              <a:t>пн 03.10.22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85C47-0A6C-4ACE-A1CB-BFD4E8927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5F49D-96E1-4950-A912-197768298CC4}" type="datetimeFigureOut">
              <a:rPr lang="ru-RU"/>
              <a:pPr>
                <a:defRPr/>
              </a:pPr>
              <a:t>пн 03.10.22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C769F-51FE-4723-9163-5E47246C9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28FD1-F380-4181-8E4E-DDCCAD8E72F1}" type="datetimeFigureOut">
              <a:rPr lang="ru-RU"/>
              <a:pPr>
                <a:defRPr/>
              </a:pPr>
              <a:t>пн 03.10.22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35208-365D-4C93-910F-8417FD96E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5103A-D9AB-4582-A8A3-51BCA0D0FDB1}" type="datetimeFigureOut">
              <a:rPr lang="ru-RU"/>
              <a:pPr>
                <a:defRPr/>
              </a:pPr>
              <a:t>пн 03.10.22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41C7A-E585-4871-A598-97A6EC41B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26E05-08AB-450C-BB76-AD3E9C44950B}" type="datetimeFigureOut">
              <a:rPr lang="ru-RU"/>
              <a:pPr>
                <a:defRPr/>
              </a:pPr>
              <a:t>пн 03.10.22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1FEA6-D624-4115-9321-6E38E8303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C0509-0EAA-4257-A553-7E9715977D57}" type="datetimeFigureOut">
              <a:rPr lang="ru-RU"/>
              <a:pPr>
                <a:defRPr/>
              </a:pPr>
              <a:t>пн 03.10.22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D9D54-4093-42FF-AB12-19EFAE582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FCDE2-8F78-4F96-9445-ADC0FA707ABD}" type="datetimeFigureOut">
              <a:rPr lang="ru-RU"/>
              <a:pPr>
                <a:defRPr/>
              </a:pPr>
              <a:t>пн 03.10.22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D3AB8-8885-463B-A6AC-480075F06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FC3407-E647-4397-94E3-63459CFA85EF}" type="datetimeFigureOut">
              <a:rPr lang="ru-RU"/>
              <a:pPr>
                <a:defRPr/>
              </a:pPr>
              <a:t>пн 03.10.22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A3127B-29D6-49D6-BD94-77CD0CC29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197906" y="463527"/>
            <a:ext cx="8556487" cy="98185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7" name="TextBox 6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1692275" y="2492375"/>
            <a:ext cx="6985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Причастие как часть речи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384300" y="5681663"/>
            <a:ext cx="750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</a:rPr>
              <a:t>Подготовила учитель русского языка и литературы</a:t>
            </a:r>
          </a:p>
          <a:p>
            <a:pPr algn="ctr"/>
            <a:r>
              <a:rPr lang="ru-RU" b="1" dirty="0">
                <a:latin typeface="Times New Roman" pitchFamily="18" charset="0"/>
              </a:rPr>
              <a:t>МБОУ СОШ №45 г. Ставрополя Никифорова А.Ю.</a:t>
            </a:r>
          </a:p>
        </p:txBody>
      </p:sp>
      <p:pic>
        <p:nvPicPr>
          <p:cNvPr id="2059" name="Picture 11" descr="сова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250825" y="571480"/>
            <a:ext cx="1873250" cy="1785949"/>
          </a:xfrm>
          <a:prstGeom prst="rect">
            <a:avLst/>
          </a:prstGeom>
          <a:noFill/>
        </p:spPr>
      </p:pic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771775" y="3644900"/>
            <a:ext cx="491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</a:rPr>
              <a:t>Урок русского языка в 7 классе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85859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Запись на доске и в тетрадях: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Постоянный признак, изменяется по </a:t>
            </a:r>
            <a:r>
              <a:rPr lang="ru-RU" dirty="0" err="1">
                <a:solidFill>
                  <a:srgbClr val="C00000"/>
                </a:solidFill>
              </a:rPr>
              <a:t>родам,числам</a:t>
            </a:r>
            <a:r>
              <a:rPr lang="ru-RU" dirty="0">
                <a:solidFill>
                  <a:srgbClr val="C00000"/>
                </a:solidFill>
              </a:rPr>
              <a:t> и падежам.</a:t>
            </a:r>
          </a:p>
          <a:p>
            <a:r>
              <a:rPr lang="ru-RU" dirty="0">
                <a:solidFill>
                  <a:srgbClr val="C00000"/>
                </a:solidFill>
              </a:rPr>
              <a:t>Временной признак(настоящее и прошедшее время),изменяется по </a:t>
            </a:r>
            <a:r>
              <a:rPr lang="ru-RU" dirty="0" err="1">
                <a:solidFill>
                  <a:srgbClr val="C00000"/>
                </a:solidFill>
              </a:rPr>
              <a:t>родам,числам</a:t>
            </a:r>
            <a:r>
              <a:rPr lang="ru-RU" dirty="0">
                <a:solidFill>
                  <a:srgbClr val="C00000"/>
                </a:solidFill>
              </a:rPr>
              <a:t> и падежам.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714380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ЗАПОМНИ:</a:t>
            </a:r>
          </a:p>
          <a:p>
            <a:r>
              <a:rPr lang="ru-RU" sz="2800" dirty="0"/>
              <a:t>Причастие можно заменить сочетанием</a:t>
            </a:r>
          </a:p>
          <a:p>
            <a:r>
              <a:rPr lang="ru-RU" sz="2800" dirty="0"/>
              <a:t>«</a:t>
            </a:r>
            <a:r>
              <a:rPr lang="ru-RU" sz="2800" dirty="0" err="1"/>
              <a:t>местоим</a:t>
            </a:r>
            <a:r>
              <a:rPr lang="ru-RU" sz="2800" dirty="0"/>
              <a:t>. </a:t>
            </a:r>
            <a:r>
              <a:rPr lang="ru-RU" sz="2800" i="1" dirty="0"/>
              <a:t>который + глаг.», от которого образовано данное причастие (в настоящем или </a:t>
            </a:r>
            <a:r>
              <a:rPr lang="ru-RU" sz="2800" dirty="0"/>
              <a:t>прошедшем времени). 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Желтеющий лист = </a:t>
            </a:r>
            <a:r>
              <a:rPr lang="ru-RU" sz="2800" i="1" dirty="0" err="1">
                <a:solidFill>
                  <a:srgbClr val="FF0000"/>
                </a:solidFill>
              </a:rPr>
              <a:t>лист</a:t>
            </a:r>
            <a:r>
              <a:rPr lang="ru-RU" sz="2800" i="1" dirty="0">
                <a:solidFill>
                  <a:srgbClr val="FF0000"/>
                </a:solidFill>
              </a:rPr>
              <a:t>, который желтеет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ru-RU" sz="2800" i="1" dirty="0">
                <a:solidFill>
                  <a:srgbClr val="FF0000"/>
                </a:solidFill>
              </a:rPr>
              <a:t>Блестящий вдали огонёк – это огонёк, который блестит вдали</a:t>
            </a:r>
          </a:p>
          <a:p>
            <a:r>
              <a:rPr lang="ru-RU" sz="2800" dirty="0"/>
              <a:t>А прилагательное можно заменить только синонимом прилагательного.</a:t>
            </a:r>
            <a:endParaRPr lang="ru-RU" sz="2800" i="1" dirty="0">
              <a:solidFill>
                <a:srgbClr val="FF0000"/>
              </a:solidFill>
            </a:endParaRPr>
          </a:p>
          <a:p>
            <a:r>
              <a:rPr lang="ru-RU" sz="2800" i="1" dirty="0">
                <a:solidFill>
                  <a:srgbClr val="FF0000"/>
                </a:solidFill>
              </a:rPr>
              <a:t>Блестящий актёр – талантливый актёр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900113" y="188913"/>
            <a:ext cx="763270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 какие части речи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похоже причастие?</a:t>
            </a:r>
          </a:p>
        </p:txBody>
      </p:sp>
      <p:graphicFrame>
        <p:nvGraphicFramePr>
          <p:cNvPr id="15388" name="Group 28"/>
          <p:cNvGraphicFramePr>
            <a:graphicFrameLocks noGrp="1"/>
          </p:cNvGraphicFramePr>
          <p:nvPr>
            <p:ph/>
          </p:nvPr>
        </p:nvGraphicFramePr>
        <p:xfrm>
          <a:off x="611188" y="1557338"/>
          <a:ext cx="8247092" cy="413308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2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Причастие имеет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свойства прилагательного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Причастие имеет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свойства глагола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0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Отвечает на вопросы КАКОЙ? КАКАЯ? КАКОЕ?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Изменяется по падежам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Изменяется по числам, а в единственном числе по родам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Имеет совершенный и несовершенный вид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Имеет настоящее и прошедшее время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ru-RU" sz="2400" b="1" dirty="0"/>
              <a:t>Имена прилагательные, как правило, образуются от существительных, причастия же — от глаголов. 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Слова </a:t>
            </a:r>
            <a:r>
              <a:rPr lang="ru-RU" sz="2400" b="1" i="1" dirty="0">
                <a:solidFill>
                  <a:srgbClr val="FF0000"/>
                </a:solidFill>
              </a:rPr>
              <a:t>теннисный (от сущ. теннис), летящий (от глаг. лететь).</a:t>
            </a:r>
          </a:p>
          <a:p>
            <a:r>
              <a:rPr lang="ru-RU" sz="2400" b="1" dirty="0"/>
              <a:t>— Чем же отличается признак, обозначенный причастием, от признака, обозначенного прилагательным.</a:t>
            </a:r>
          </a:p>
          <a:p>
            <a:r>
              <a:rPr lang="ru-RU" sz="2400" b="1" dirty="0"/>
              <a:t>Вывод: причастие обозначает признак предмета по </a:t>
            </a:r>
            <a:r>
              <a:rPr lang="ru-RU" sz="2400" b="1" dirty="0" err="1"/>
              <a:t>действию,проявляющийся</a:t>
            </a:r>
            <a:r>
              <a:rPr lang="ru-RU" sz="2400" b="1" dirty="0"/>
              <a:t> во времени; он не является постоянным.</a:t>
            </a:r>
          </a:p>
          <a:p>
            <a:r>
              <a:rPr lang="ru-RU" sz="2400" b="1" dirty="0"/>
              <a:t>Какую часть речи поясняет прилагательное? А причастие? (Имя существительное </a:t>
            </a:r>
            <a:r>
              <a:rPr lang="ru-RU" sz="2400" b="1" i="1" dirty="0"/>
              <a:t>мяч.) Как изменяются прилагательные? </a:t>
            </a:r>
            <a:r>
              <a:rPr lang="ru-RU" sz="2400" b="1" dirty="0"/>
              <a:t>причастия?</a:t>
            </a:r>
          </a:p>
          <a:p>
            <a:r>
              <a:rPr lang="ru-RU" sz="2400" b="1" dirty="0"/>
              <a:t>Вывод: прилагательные и причастия изменяются одинаково — по родам, падежам и</a:t>
            </a:r>
          </a:p>
          <a:p>
            <a:r>
              <a:rPr lang="ru-RU" sz="2800" dirty="0"/>
              <a:t>числам.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dirty="0"/>
              <a:t>Синтаксический разбор предложения </a:t>
            </a:r>
            <a:r>
              <a:rPr lang="ru-RU" i="1" dirty="0">
                <a:solidFill>
                  <a:srgbClr val="FF0000"/>
                </a:solidFill>
              </a:rPr>
              <a:t>Морозы не могут сковать бушующую водную стихию.</a:t>
            </a:r>
          </a:p>
          <a:p>
            <a:r>
              <a:rPr lang="ru-RU" dirty="0"/>
              <a:t>-Какими частями речи выражены определения?(Причастиями).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28925" y="928670"/>
            <a:ext cx="5565787" cy="5214974"/>
          </a:xfrm>
        </p:spPr>
        <p:txBody>
          <a:bodyPr/>
          <a:lstStyle/>
          <a:p>
            <a:r>
              <a:rPr lang="ru-RU" sz="2000" dirty="0">
                <a:solidFill>
                  <a:srgbClr val="FF0000"/>
                </a:solidFill>
              </a:rPr>
              <a:t>О причастиях Ломоносов писал: </a:t>
            </a:r>
            <a:r>
              <a:rPr lang="ru-RU" sz="2000" i="1" dirty="0">
                <a:solidFill>
                  <a:srgbClr val="FF0000"/>
                </a:solidFill>
              </a:rPr>
              <a:t>"Сии глагольные имена служат к сокращению человеческого слова, заключая в себя имени и глагола силу…"</a:t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</a:rPr>
              <a:t>Иными словами, причастие совмещает в себе и признаки глагола, то есть действие предмета, и черты признака предмета. Именно поэтому к причастию можно задавать разные вопросы: </a:t>
            </a:r>
            <a:r>
              <a:rPr lang="ru-RU" sz="2000" i="1" dirty="0">
                <a:solidFill>
                  <a:srgbClr val="FF0000"/>
                </a:solidFill>
              </a:rPr>
              <a:t>"что делающий?" или "что делавший?" и "какой?".</a:t>
            </a:r>
            <a:br>
              <a:rPr lang="ru-RU" sz="2000" i="1" dirty="0"/>
            </a:br>
            <a:r>
              <a:rPr lang="ru-RU" sz="2000" dirty="0"/>
              <a:t>— </a:t>
            </a:r>
            <a:r>
              <a:rPr lang="ru-RU" sz="2400" b="0" dirty="0"/>
              <a:t>Какую же «силу имени» прилагательного заключает в себе причастие? (Делается вывод о признаках прилагательного у причастия.)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1"/>
            <a:ext cx="7772400" cy="928669"/>
          </a:xfrm>
        </p:spPr>
        <p:txBody>
          <a:bodyPr/>
          <a:lstStyle/>
          <a:p>
            <a:r>
              <a:rPr lang="ru-RU" sz="2400" dirty="0">
                <a:solidFill>
                  <a:srgbClr val="7030A0"/>
                </a:solidFill>
              </a:rPr>
              <a:t>На особенности причастия ещё в XVIII веке обратил внимание Михаил Васильевич Ломоносов. </a:t>
            </a:r>
          </a:p>
        </p:txBody>
      </p:sp>
      <p:pic>
        <p:nvPicPr>
          <p:cNvPr id="6146" name="Picture 2" descr="C:\Users\User\Desktop\Ломонос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2438400" cy="2500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/>
          </p:nvPr>
        </p:nvSpPr>
        <p:spPr>
          <a:xfrm>
            <a:off x="500034" y="214290"/>
            <a:ext cx="8229600" cy="6286544"/>
          </a:xfrm>
        </p:spPr>
        <p:txBody>
          <a:bodyPr/>
          <a:lstStyle/>
          <a:p>
            <a:r>
              <a:rPr lang="ru-RU" sz="2800" dirty="0"/>
              <a:t>— Докажите справедливость слов М. В. Ломоносова о том, что причастия «служат к сокращению человеческого слова». Для этого замените в предложении один из глаголов причастием.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О б </a:t>
            </a:r>
            <a:r>
              <a:rPr lang="ru-RU" sz="2800" dirty="0" err="1">
                <a:solidFill>
                  <a:srgbClr val="FF0000"/>
                </a:solidFill>
              </a:rPr>
              <a:t>р</a:t>
            </a:r>
            <a:r>
              <a:rPr lang="ru-RU" sz="2800" dirty="0">
                <a:solidFill>
                  <a:srgbClr val="FF0000"/>
                </a:solidFill>
              </a:rPr>
              <a:t> а </a:t>
            </a:r>
            <a:r>
              <a:rPr lang="ru-RU" sz="2800" dirty="0" err="1">
                <a:solidFill>
                  <a:srgbClr val="FF0000"/>
                </a:solidFill>
              </a:rPr>
              <a:t>з</a:t>
            </a:r>
            <a:r>
              <a:rPr lang="ru-RU" sz="2800" dirty="0">
                <a:solidFill>
                  <a:srgbClr val="FF0000"/>
                </a:solidFill>
              </a:rPr>
              <a:t> е ц: </a:t>
            </a:r>
            <a:r>
              <a:rPr lang="ru-RU" sz="2800" i="1" dirty="0">
                <a:solidFill>
                  <a:srgbClr val="FF0000"/>
                </a:solidFill>
              </a:rPr>
              <a:t>Холодный предутренний ветер прогнал остатки ночного тумана и растрепал нашу палатку.— Холодный предутренний ветер, прогнавший остатки ночного тумана, растрепал нашу палатку.</a:t>
            </a:r>
          </a:p>
          <a:p>
            <a:r>
              <a:rPr lang="ru-RU" sz="2800" dirty="0"/>
              <a:t>1) Солнце еще не вошло в силу и греет бережно и ласково.</a:t>
            </a:r>
          </a:p>
          <a:p>
            <a:r>
              <a:rPr lang="ru-RU" sz="2800" dirty="0"/>
              <a:t>2) Воздух еще не стал знойным и приятно освежает лицо.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Закрепление материала:</a:t>
            </a:r>
          </a:p>
          <a:p>
            <a:r>
              <a:rPr lang="ru-RU" dirty="0"/>
              <a:t>Подготовьте связный рассказ на тему : «Причастие»,ответив на вопросы:</a:t>
            </a:r>
          </a:p>
          <a:p>
            <a:r>
              <a:rPr lang="ru-RU" dirty="0"/>
              <a:t>-что такое причастие;</a:t>
            </a:r>
          </a:p>
          <a:p>
            <a:r>
              <a:rPr lang="ru-RU" dirty="0"/>
              <a:t>-что общего у причастия и прилагательного, -чем они отличаются; какова роль причастия в предложении.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/>
          </p:nvPr>
        </p:nvSpPr>
        <p:spPr>
          <a:xfrm>
            <a:off x="457200" y="500042"/>
            <a:ext cx="8229600" cy="5929354"/>
          </a:xfrm>
        </p:spPr>
        <p:txBody>
          <a:bodyPr/>
          <a:lstStyle/>
          <a:p>
            <a:r>
              <a:rPr lang="ru-RU" dirty="0"/>
              <a:t>Проверочная работа.  </a:t>
            </a:r>
            <a:r>
              <a:rPr lang="ru-RU" sz="1800" dirty="0">
                <a:solidFill>
                  <a:srgbClr val="FF0000"/>
                </a:solidFill>
              </a:rPr>
              <a:t>I  в а </a:t>
            </a:r>
            <a:r>
              <a:rPr lang="ru-RU" sz="1800" dirty="0" err="1">
                <a:solidFill>
                  <a:srgbClr val="FF0000"/>
                </a:solidFill>
              </a:rPr>
              <a:t>р</a:t>
            </a:r>
            <a:r>
              <a:rPr lang="ru-RU" sz="1800" dirty="0">
                <a:solidFill>
                  <a:srgbClr val="FF0000"/>
                </a:solidFill>
              </a:rPr>
              <a:t> и а </a:t>
            </a:r>
            <a:r>
              <a:rPr lang="ru-RU" sz="1800" dirty="0" err="1">
                <a:solidFill>
                  <a:srgbClr val="FF0000"/>
                </a:solidFill>
              </a:rPr>
              <a:t>н</a:t>
            </a:r>
            <a:r>
              <a:rPr lang="ru-RU" sz="1800" dirty="0">
                <a:solidFill>
                  <a:srgbClr val="FF0000"/>
                </a:solidFill>
              </a:rPr>
              <a:t> т  </a:t>
            </a:r>
          </a:p>
          <a:p>
            <a:r>
              <a:rPr lang="en-US" sz="1800" dirty="0"/>
              <a:t>I. </a:t>
            </a:r>
            <a:r>
              <a:rPr lang="ru-RU" sz="1800" dirty="0"/>
              <a:t>Найти словосочетание «</a:t>
            </a:r>
            <a:r>
              <a:rPr lang="ru-RU" sz="1800" dirty="0" err="1"/>
              <a:t>прилаг.+сущ</a:t>
            </a:r>
            <a:r>
              <a:rPr lang="ru-RU" sz="1800" dirty="0"/>
              <a:t>.» (</a:t>
            </a:r>
            <a:r>
              <a:rPr lang="ru-RU" sz="1800" dirty="0" err="1"/>
              <a:t>сущ.-главное</a:t>
            </a:r>
            <a:r>
              <a:rPr lang="ru-RU" sz="1800" dirty="0"/>
              <a:t> слово)</a:t>
            </a:r>
          </a:p>
          <a:p>
            <a:r>
              <a:rPr lang="ru-RU" sz="1800" dirty="0"/>
              <a:t>1. Чернеющая пропасть;                       4. спелый крыжовник;</a:t>
            </a:r>
          </a:p>
          <a:p>
            <a:r>
              <a:rPr lang="ru-RU" sz="1800" dirty="0"/>
              <a:t>2. черная ночь;                                        5. теплый дождь.</a:t>
            </a:r>
          </a:p>
          <a:p>
            <a:r>
              <a:rPr lang="ru-RU" sz="1800" dirty="0"/>
              <a:t>3. белого цвета;</a:t>
            </a:r>
          </a:p>
          <a:p>
            <a:r>
              <a:rPr lang="en-US" sz="1800" dirty="0"/>
              <a:t>II. </a:t>
            </a:r>
            <a:r>
              <a:rPr lang="ru-RU" sz="1800" dirty="0"/>
              <a:t>Найти словосочетание . «</a:t>
            </a:r>
            <a:r>
              <a:rPr lang="ru-RU" sz="1800" dirty="0" err="1"/>
              <a:t>причас</a:t>
            </a:r>
            <a:r>
              <a:rPr lang="ru-RU" sz="1800" dirty="0"/>
              <a:t>..+сущ.» (</a:t>
            </a:r>
            <a:r>
              <a:rPr lang="ru-RU" sz="1800" dirty="0" err="1"/>
              <a:t>сущ.-главное</a:t>
            </a:r>
            <a:r>
              <a:rPr lang="ru-RU" sz="1800" dirty="0"/>
              <a:t> слово)</a:t>
            </a:r>
          </a:p>
          <a:p>
            <a:r>
              <a:rPr lang="ru-RU" sz="1800" dirty="0"/>
              <a:t>1. Мокрый снег;                                       4. лаявшая собака;</a:t>
            </a:r>
          </a:p>
          <a:p>
            <a:r>
              <a:rPr lang="ru-RU" sz="1800" dirty="0"/>
              <a:t>2. синее небо;                                           5. темный горизонт.</a:t>
            </a:r>
          </a:p>
          <a:p>
            <a:r>
              <a:rPr lang="ru-RU" sz="1800" dirty="0"/>
              <a:t>3. поспевающий крыжовник;</a:t>
            </a:r>
          </a:p>
          <a:p>
            <a:r>
              <a:rPr lang="en-US" sz="1800" dirty="0"/>
              <a:t>III. </a:t>
            </a:r>
            <a:r>
              <a:rPr lang="ru-RU" sz="1800" dirty="0"/>
              <a:t>Найти словосочетание  « </a:t>
            </a:r>
            <a:r>
              <a:rPr lang="ru-RU" sz="1800" dirty="0" err="1"/>
              <a:t>прилаг.+сущ</a:t>
            </a:r>
            <a:r>
              <a:rPr lang="ru-RU" sz="1800" dirty="0"/>
              <a:t>.» (</a:t>
            </a:r>
            <a:r>
              <a:rPr lang="ru-RU" sz="1800" dirty="0" err="1"/>
              <a:t>сущ.-главное</a:t>
            </a:r>
            <a:r>
              <a:rPr lang="ru-RU" sz="1800" dirty="0"/>
              <a:t> слово)</a:t>
            </a:r>
          </a:p>
          <a:p>
            <a:r>
              <a:rPr lang="ru-RU" sz="1800" dirty="0"/>
              <a:t>1. Стоящий мальчик;                                4. светлое небо;</a:t>
            </a:r>
          </a:p>
          <a:p>
            <a:r>
              <a:rPr lang="ru-RU" sz="1800" dirty="0"/>
              <a:t>2. засеянное поле;                                     5. собранные грибы.</a:t>
            </a:r>
          </a:p>
          <a:p>
            <a:r>
              <a:rPr lang="ru-RU" sz="1800" dirty="0"/>
              <a:t>3. летящая птица;</a:t>
            </a:r>
          </a:p>
          <a:p>
            <a:r>
              <a:rPr lang="en-US" sz="1800" dirty="0"/>
              <a:t>IV. </a:t>
            </a:r>
            <a:r>
              <a:rPr lang="ru-RU" sz="1800" dirty="0"/>
              <a:t>Найти словосочетание . «</a:t>
            </a:r>
            <a:r>
              <a:rPr lang="ru-RU" sz="1800" dirty="0" err="1"/>
              <a:t>причас.+сущ</a:t>
            </a:r>
            <a:r>
              <a:rPr lang="ru-RU" sz="1800" dirty="0"/>
              <a:t>.» (</a:t>
            </a:r>
            <a:r>
              <a:rPr lang="ru-RU" sz="1800" dirty="0" err="1"/>
              <a:t>сущ.-главное</a:t>
            </a:r>
            <a:r>
              <a:rPr lang="ru-RU" sz="1800" dirty="0"/>
              <a:t> слово)</a:t>
            </a:r>
          </a:p>
          <a:p>
            <a:r>
              <a:rPr lang="ru-RU" sz="1800" dirty="0"/>
              <a:t>1. Болотная вода;                                     4. мелкий брод;</a:t>
            </a:r>
          </a:p>
          <a:p>
            <a:r>
              <a:rPr lang="ru-RU" sz="1800" dirty="0"/>
              <a:t>2. горячая печь;                                        5. последний лист.</a:t>
            </a:r>
          </a:p>
          <a:p>
            <a:r>
              <a:rPr lang="ru-RU" sz="1800" dirty="0"/>
              <a:t>3. спеющая ягода;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sz="1800" dirty="0">
                <a:solidFill>
                  <a:srgbClr val="FF0000"/>
                </a:solidFill>
              </a:rPr>
              <a:t>II в а </a:t>
            </a:r>
            <a:r>
              <a:rPr lang="ru-RU" sz="1800" dirty="0" err="1">
                <a:solidFill>
                  <a:srgbClr val="FF0000"/>
                </a:solidFill>
              </a:rPr>
              <a:t>р</a:t>
            </a:r>
            <a:r>
              <a:rPr lang="ru-RU" sz="1800" dirty="0">
                <a:solidFill>
                  <a:srgbClr val="FF0000"/>
                </a:solidFill>
              </a:rPr>
              <a:t> и а </a:t>
            </a:r>
            <a:r>
              <a:rPr lang="ru-RU" sz="1800" dirty="0" err="1">
                <a:solidFill>
                  <a:srgbClr val="FF0000"/>
                </a:solidFill>
              </a:rPr>
              <a:t>н</a:t>
            </a:r>
            <a:r>
              <a:rPr lang="ru-RU" sz="1800" dirty="0">
                <a:solidFill>
                  <a:srgbClr val="FF0000"/>
                </a:solidFill>
              </a:rPr>
              <a:t> т</a:t>
            </a:r>
          </a:p>
          <a:p>
            <a:r>
              <a:rPr lang="en-US" sz="1800" dirty="0"/>
              <a:t>I. </a:t>
            </a:r>
            <a:r>
              <a:rPr lang="ru-RU" sz="1800" dirty="0"/>
              <a:t>Найти словосочетание «</a:t>
            </a:r>
            <a:r>
              <a:rPr lang="ru-RU" sz="1800" dirty="0" err="1"/>
              <a:t>прилаг.+сущ</a:t>
            </a:r>
            <a:r>
              <a:rPr lang="ru-RU" sz="1800" dirty="0"/>
              <a:t>.» (</a:t>
            </a:r>
            <a:r>
              <a:rPr lang="ru-RU" sz="1800" dirty="0" err="1"/>
              <a:t>сущ.-главное</a:t>
            </a:r>
            <a:r>
              <a:rPr lang="ru-RU" sz="1800" dirty="0"/>
              <a:t> слово)</a:t>
            </a:r>
          </a:p>
          <a:p>
            <a:r>
              <a:rPr lang="ru-RU" sz="1800" dirty="0"/>
              <a:t>1. Висящая лампа;                                4. зеленеющая рожь;</a:t>
            </a:r>
          </a:p>
          <a:p>
            <a:r>
              <a:rPr lang="ru-RU" sz="1800" dirty="0"/>
              <a:t>2. висячая лампа;                                  5. летучая мышь;</a:t>
            </a:r>
          </a:p>
          <a:p>
            <a:r>
              <a:rPr lang="ru-RU" sz="1800" dirty="0"/>
              <a:t>3. летящая птица;                                  6. зеленый дуб.</a:t>
            </a:r>
          </a:p>
          <a:p>
            <a:r>
              <a:rPr lang="en-US" sz="1800" dirty="0"/>
              <a:t>II. </a:t>
            </a:r>
            <a:r>
              <a:rPr lang="ru-RU" sz="1800" dirty="0"/>
              <a:t>Найти словосочетание «</a:t>
            </a:r>
            <a:r>
              <a:rPr lang="ru-RU" sz="1800" dirty="0" err="1"/>
              <a:t>прилаг.+сущ</a:t>
            </a:r>
            <a:r>
              <a:rPr lang="ru-RU" sz="1800" dirty="0"/>
              <a:t>.» (</a:t>
            </a:r>
            <a:r>
              <a:rPr lang="ru-RU" sz="1800" dirty="0" err="1"/>
              <a:t>сущ.-главное</a:t>
            </a:r>
            <a:r>
              <a:rPr lang="ru-RU" sz="1800" dirty="0"/>
              <a:t> слово)</a:t>
            </a:r>
          </a:p>
          <a:p>
            <a:r>
              <a:rPr lang="ru-RU" sz="1800" dirty="0"/>
              <a:t>1. Читающий мальчик;                         4. скошенная трава;</a:t>
            </a:r>
          </a:p>
          <a:p>
            <a:r>
              <a:rPr lang="ru-RU" sz="1800" dirty="0"/>
              <a:t>2. читальный зал;                                  5. каменный дом;</a:t>
            </a:r>
          </a:p>
          <a:p>
            <a:r>
              <a:rPr lang="ru-RU" sz="1800" dirty="0"/>
              <a:t>3. созревающие зерна;                        6. поющие птицы.</a:t>
            </a:r>
          </a:p>
          <a:p>
            <a:r>
              <a:rPr lang="en-US" sz="1800" dirty="0"/>
              <a:t>III. </a:t>
            </a:r>
            <a:r>
              <a:rPr lang="ru-RU" sz="1800" dirty="0"/>
              <a:t>Найти словосочетание . «</a:t>
            </a:r>
            <a:r>
              <a:rPr lang="ru-RU" sz="1800" dirty="0" err="1"/>
              <a:t>причас.+сущ</a:t>
            </a:r>
            <a:r>
              <a:rPr lang="ru-RU" sz="1800" dirty="0"/>
              <a:t>.» (</a:t>
            </a:r>
            <a:r>
              <a:rPr lang="ru-RU" sz="1800" dirty="0" err="1"/>
              <a:t>сущ.-главное</a:t>
            </a:r>
            <a:r>
              <a:rPr lang="ru-RU" sz="1800" dirty="0"/>
              <a:t> слово)</a:t>
            </a:r>
          </a:p>
          <a:p>
            <a:r>
              <a:rPr lang="ru-RU" sz="1800" dirty="0"/>
              <a:t>1. Нарастающий шум;                         4. растаявший снег;</a:t>
            </a:r>
          </a:p>
          <a:p>
            <a:r>
              <a:rPr lang="ru-RU" sz="1800" dirty="0"/>
              <a:t>2. пожелтевшие листья;                     5. низкие облака;</a:t>
            </a:r>
          </a:p>
          <a:p>
            <a:r>
              <a:rPr lang="ru-RU" sz="1800" dirty="0"/>
              <a:t>3. высохшая трава;                              6. желтая рожь.</a:t>
            </a:r>
          </a:p>
          <a:p>
            <a:r>
              <a:rPr lang="en-US" sz="1800" dirty="0"/>
              <a:t>IV. </a:t>
            </a:r>
            <a:r>
              <a:rPr lang="ru-RU" sz="1800" dirty="0"/>
              <a:t>Найти словосочетание.   «</a:t>
            </a:r>
            <a:r>
              <a:rPr lang="ru-RU" sz="1800" dirty="0" err="1"/>
              <a:t>причас.+сущ</a:t>
            </a:r>
            <a:r>
              <a:rPr lang="ru-RU" sz="1800" dirty="0"/>
              <a:t>.» (</a:t>
            </a:r>
            <a:r>
              <a:rPr lang="ru-RU" sz="1800" dirty="0" err="1"/>
              <a:t>сущ.-главное</a:t>
            </a:r>
            <a:r>
              <a:rPr lang="ru-RU" sz="1800" dirty="0"/>
              <a:t> слово)</a:t>
            </a:r>
          </a:p>
          <a:p>
            <a:r>
              <a:rPr lang="ru-RU" sz="1800" dirty="0"/>
              <a:t>1. Пахучее молоко;                               4. кипящий раствор;</a:t>
            </a:r>
          </a:p>
          <a:p>
            <a:r>
              <a:rPr lang="ru-RU" sz="1800" dirty="0"/>
              <a:t>2. пахнувшее белье;                             5. орудийные залпы;</a:t>
            </a:r>
          </a:p>
          <a:p>
            <a:r>
              <a:rPr lang="ru-RU" sz="1800" dirty="0"/>
              <a:t>3. молчаливые люди;                           6. смотревший вперед.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197906" y="463527"/>
            <a:ext cx="8556487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4238" flipH="1">
            <a:off x="463550" y="215900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285860"/>
            <a:ext cx="8072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А. С. Пушкин писал о выразительной краткости причастий:</a:t>
            </a:r>
            <a:endParaRPr lang="ru-RU" sz="3200" dirty="0"/>
          </a:p>
          <a:p>
            <a:r>
              <a:rPr lang="ru-RU" sz="3200" i="1" dirty="0"/>
              <a:t>« Причастия вообще… обыкновенно избегают в разговоре. Мы не говорим: карета, скачущая по мосту; слуга метущий комнату; мы говорим: которая скачет; который метёт, заменяя выразительную краткость причастий вялым оборотом».</a:t>
            </a: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сова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468313" y="260350"/>
            <a:ext cx="2160587" cy="212725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268538" y="1268413"/>
            <a:ext cx="5616575" cy="1296987"/>
          </a:xfrm>
          <a:prstGeom prst="rect">
            <a:avLst/>
          </a:prstGeom>
          <a:solidFill>
            <a:srgbClr val="99FF66"/>
          </a:solidFill>
          <a:ln w="2857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6600"/>
                </a:solidFill>
                <a:latin typeface="Times New Roman" pitchFamily="18" charset="0"/>
              </a:rPr>
              <a:t>Выберите условные знаки, </a:t>
            </a:r>
          </a:p>
          <a:p>
            <a:pPr algn="ctr"/>
            <a:r>
              <a:rPr lang="ru-RU" sz="2400" b="1">
                <a:solidFill>
                  <a:srgbClr val="006600"/>
                </a:solidFill>
                <a:latin typeface="Times New Roman" pitchFamily="18" charset="0"/>
              </a:rPr>
              <a:t>соответствующие</a:t>
            </a:r>
          </a:p>
          <a:p>
            <a:pPr algn="ctr"/>
            <a:r>
              <a:rPr lang="ru-RU" sz="2400" b="1">
                <a:solidFill>
                  <a:srgbClr val="006600"/>
                </a:solidFill>
                <a:latin typeface="Times New Roman" pitchFamily="18" charset="0"/>
              </a:rPr>
              <a:t>вашей работе на уроке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1547813" y="2781300"/>
            <a:ext cx="914400" cy="9144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>
                <a:solidFill>
                  <a:srgbClr val="800000"/>
                </a:solidFill>
                <a:latin typeface="Times New Roman" pitchFamily="18" charset="0"/>
              </a:rPr>
              <a:t>!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1547813" y="3789363"/>
            <a:ext cx="914400" cy="9144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>
                <a:solidFill>
                  <a:srgbClr val="8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1476375" y="4797425"/>
            <a:ext cx="914400" cy="9144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rgbClr val="800000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627313" y="3068638"/>
            <a:ext cx="482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- Мне всё понятно, я всё усвоил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2627313" y="4076700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- У меня есть вопросы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2627313" y="5084763"/>
            <a:ext cx="4967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- Мне надо ещё раз всё повторить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sz="2400" b="1" dirty="0"/>
              <a:t>Тип урока</a:t>
            </a:r>
            <a:r>
              <a:rPr lang="ru-RU" sz="2400" dirty="0"/>
              <a:t>: урок усвоения новых знаний </a:t>
            </a:r>
          </a:p>
          <a:p>
            <a:r>
              <a:rPr lang="ru-RU" sz="2400" dirty="0"/>
              <a:t>Цели урока:</a:t>
            </a:r>
          </a:p>
          <a:p>
            <a:r>
              <a:rPr lang="ru-RU" sz="2400" dirty="0"/>
              <a:t>ознакомить учащихся с грамматическими признаками причастия;</a:t>
            </a:r>
          </a:p>
          <a:p>
            <a:r>
              <a:rPr lang="ru-RU" sz="2400" dirty="0"/>
              <a:t>формировать  умения различать причастия и прилагательные;</a:t>
            </a:r>
          </a:p>
          <a:p>
            <a:r>
              <a:rPr lang="ru-RU" sz="2400" dirty="0"/>
              <a:t>формировать умение в определении морфологических и грамматических признаков причастия;</a:t>
            </a:r>
          </a:p>
          <a:p>
            <a:r>
              <a:rPr lang="ru-RU" sz="2400" dirty="0"/>
              <a:t>формировать умение опознавания причастий в предложении;</a:t>
            </a:r>
          </a:p>
          <a:p>
            <a:r>
              <a:rPr lang="ru-RU" sz="2400" dirty="0"/>
              <a:t>обогащение словарного запаса за счёт использования причастий в речи;</a:t>
            </a:r>
          </a:p>
          <a:p>
            <a:pPr>
              <a:buNone/>
            </a:pPr>
            <a:r>
              <a:rPr lang="ru-RU" sz="2400" dirty="0"/>
              <a:t>     проверить знания, умения и навыки по теме «Причастие»;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Оснащение урока: </a:t>
            </a:r>
          </a:p>
          <a:p>
            <a:r>
              <a:rPr lang="ru-RU" dirty="0"/>
              <a:t>Компьютер с </a:t>
            </a:r>
            <a:r>
              <a:rPr lang="ru-RU" dirty="0" err="1"/>
              <a:t>мультимедийным</a:t>
            </a:r>
            <a:r>
              <a:rPr lang="ru-RU" dirty="0"/>
              <a:t> проектором.</a:t>
            </a:r>
          </a:p>
          <a:p>
            <a:r>
              <a:rPr lang="ru-RU" dirty="0" err="1"/>
              <a:t>Мультимедийная</a:t>
            </a:r>
            <a:r>
              <a:rPr lang="ru-RU" dirty="0"/>
              <a:t> презентация урока.</a:t>
            </a:r>
          </a:p>
          <a:p>
            <a:r>
              <a:rPr lang="ru-RU" dirty="0"/>
              <a:t>Репродукции картин.</a:t>
            </a:r>
          </a:p>
          <a:p>
            <a:r>
              <a:rPr lang="ru-RU" dirty="0"/>
              <a:t>Тетради-словари.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/>
              <a:t>Запись в раздел словаря </a:t>
            </a:r>
          </a:p>
          <a:p>
            <a:pPr>
              <a:buNone/>
            </a:pPr>
            <a:r>
              <a:rPr lang="ru-RU" sz="4400" dirty="0"/>
              <a:t>«Говори правильно».</a:t>
            </a:r>
          </a:p>
          <a:p>
            <a:pPr>
              <a:buNone/>
            </a:pPr>
            <a:r>
              <a:rPr lang="ru-RU" sz="4400" i="1" dirty="0" err="1">
                <a:solidFill>
                  <a:srgbClr val="FF0000"/>
                </a:solidFill>
              </a:rPr>
              <a:t>Нач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i="1" dirty="0" err="1">
                <a:solidFill>
                  <a:srgbClr val="FF0000"/>
                </a:solidFill>
              </a:rPr>
              <a:t>Авший</a:t>
            </a:r>
            <a:r>
              <a:rPr lang="ru-RU" sz="4400" i="1" dirty="0">
                <a:solidFill>
                  <a:srgbClr val="FF0000"/>
                </a:solidFill>
              </a:rPr>
              <a:t>, </a:t>
            </a:r>
            <a:r>
              <a:rPr lang="ru-RU" sz="4400" i="1" dirty="0" err="1">
                <a:solidFill>
                  <a:srgbClr val="FF0000"/>
                </a:solidFill>
              </a:rPr>
              <a:t>отнЯвший</a:t>
            </a:r>
            <a:r>
              <a:rPr lang="ru-RU" sz="4400" i="1" dirty="0">
                <a:solidFill>
                  <a:srgbClr val="FF0000"/>
                </a:solidFill>
              </a:rPr>
              <a:t>,                         </a:t>
            </a:r>
            <a:r>
              <a:rPr lang="ru-RU" sz="4400" i="1" dirty="0" err="1">
                <a:solidFill>
                  <a:srgbClr val="FF0000"/>
                </a:solidFill>
              </a:rPr>
              <a:t>поднЯвший</a:t>
            </a:r>
            <a:r>
              <a:rPr lang="ru-RU" sz="4400" i="1" dirty="0">
                <a:solidFill>
                  <a:srgbClr val="FF0000"/>
                </a:solidFill>
              </a:rPr>
              <a:t>.</a:t>
            </a:r>
          </a:p>
          <a:p>
            <a:r>
              <a:rPr lang="ru-RU" sz="2400" dirty="0"/>
              <a:t>                              </a:t>
            </a:r>
          </a:p>
        </p:txBody>
      </p:sp>
      <p:pic>
        <p:nvPicPr>
          <p:cNvPr id="3" name="Picture 4" descr="j00889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7050" y="4735513"/>
            <a:ext cx="2808288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КЕНТАВР.jpg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62" y="1500175"/>
            <a:ext cx="3571875" cy="221457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5984" y="285728"/>
            <a:ext cx="4572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древнегреческой мифологии самые интересные и необычные существа – это кентавры.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3786190"/>
            <a:ext cx="600077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Верхняя часть туловища – это руки и туловище человека, а нижняя их часть – туловище лошади. Вот такие необычные существа – свои кентавры – есть и в русском языке, и это              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причастия.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 b="1" i="1" dirty="0"/>
          </a:p>
          <a:p>
            <a:endParaRPr lang="ru-RU" b="1" i="1" dirty="0"/>
          </a:p>
          <a:p>
            <a:r>
              <a:rPr lang="ru-RU" b="1" i="1" dirty="0"/>
              <a:t>Причастие – морфологическая единица, которая обозначает при­знак предмета по действию и совмещает в себе признаки глагола и прилагательного.</a:t>
            </a:r>
          </a:p>
          <a:p>
            <a:endParaRPr lang="ru-RU" b="1" i="1" dirty="0"/>
          </a:p>
          <a:p>
            <a:endParaRPr lang="ru-RU" b="1" i="1" dirty="0"/>
          </a:p>
          <a:p>
            <a:endParaRPr lang="ru-RU" dirty="0"/>
          </a:p>
        </p:txBody>
      </p:sp>
      <p:pic>
        <p:nvPicPr>
          <p:cNvPr id="3" name="Picture 4" descr="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4143381"/>
            <a:ext cx="190500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Теннис.jpg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3" y="285728"/>
            <a:ext cx="3071834" cy="200028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357554" y="0"/>
            <a:ext cx="557216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Назовите признаки мяча: по форме, величине, назначению. Какие части речи мы используем для этого? (имена прилагательные: </a:t>
            </a:r>
            <a:r>
              <a:rPr lang="ru-RU" sz="2400" i="1" dirty="0"/>
              <a:t>маленький, </a:t>
            </a:r>
            <a:r>
              <a:rPr lang="ru-RU" sz="2400" i="1" dirty="0" err="1"/>
              <a:t>круглый,теннисный</a:t>
            </a:r>
            <a:r>
              <a:rPr lang="ru-RU" sz="2400" i="1" dirty="0"/>
              <a:t>.)</a:t>
            </a:r>
          </a:p>
          <a:p>
            <a:r>
              <a:rPr lang="ru-RU" sz="2400" dirty="0"/>
              <a:t>— Что можно сказать об этих прилагательных, какие признаки предмета — постоянные</a:t>
            </a:r>
          </a:p>
          <a:p>
            <a:r>
              <a:rPr lang="ru-RU" sz="2400" dirty="0"/>
              <a:t>или временные — называют они? (Постоянные.)</a:t>
            </a:r>
          </a:p>
          <a:p>
            <a:r>
              <a:rPr lang="ru-RU" sz="2400" dirty="0"/>
              <a:t>— Произведем с этим мячом некоторые действия. Какие признаки приобретает мяч?</a:t>
            </a:r>
          </a:p>
          <a:p>
            <a:r>
              <a:rPr lang="ru-RU" sz="2400" dirty="0"/>
              <a:t>(</a:t>
            </a:r>
            <a:r>
              <a:rPr lang="ru-RU" sz="2400" i="1" dirty="0"/>
              <a:t>Летящий, падающий, упавший — это признаки мяча по тем действиям, которые с ним</a:t>
            </a:r>
          </a:p>
          <a:p>
            <a:r>
              <a:rPr lang="ru-RU" sz="2400" dirty="0"/>
              <a:t>совершаются.)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dirty="0"/>
              <a:t>— Постоянные эти признаки или нет? (Нет, </a:t>
            </a:r>
            <a:r>
              <a:rPr lang="ru-RU" i="1" dirty="0"/>
              <a:t>падающий мяч — тот, который падает</a:t>
            </a:r>
          </a:p>
          <a:p>
            <a:r>
              <a:rPr lang="ru-RU" dirty="0"/>
              <a:t>сейчас, время настоящее; </a:t>
            </a:r>
            <a:r>
              <a:rPr lang="ru-RU" i="1" dirty="0"/>
              <a:t>упавший — тот, который упал, время прошедшее.)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 descr="C:\Users\User\Desktop\1ТЕ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86058"/>
            <a:ext cx="4718523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шаблон4-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шаблон4-5</Template>
  <TotalTime>312</TotalTime>
  <Words>1262</Words>
  <Application>Microsoft Office PowerPoint</Application>
  <PresentationFormat>Экран (4:3)</PresentationFormat>
  <Paragraphs>125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шаблон4-5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Запись на доске и в тетрадях: </vt:lpstr>
      <vt:lpstr>Презентация PowerPoint</vt:lpstr>
      <vt:lpstr>Презентация PowerPoint</vt:lpstr>
      <vt:lpstr>Презентация PowerPoint</vt:lpstr>
      <vt:lpstr>Презентация PowerPoint</vt:lpstr>
      <vt:lpstr>О причастиях Ломоносов писал: "Сии глагольные имена служат к сокращению человеческого слова, заключая в себя имени и глагола силу…" Иными словами, причастие совмещает в себе и признаки глагола, то есть действие предмета, и черты признака предмета. Именно поэтому к причастию можно задавать разные вопросы: "что делающий?" или "что делавший?" и "какой?". — Какую же «силу имени» прилагательного заключает в себе причастие? (Делается вывод о признаках прилагательного у причастия.)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dc:description>http://aida.ucoz.ru</dc:description>
  <cp:lastModifiedBy>Алина Никифорова</cp:lastModifiedBy>
  <cp:revision>20</cp:revision>
  <dcterms:created xsi:type="dcterms:W3CDTF">2010-10-01T17:06:58Z</dcterms:created>
  <dcterms:modified xsi:type="dcterms:W3CDTF">2022-10-03T19:16:00Z</dcterms:modified>
</cp:coreProperties>
</file>