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83" r:id="rId3"/>
    <p:sldId id="259" r:id="rId4"/>
    <p:sldId id="293" r:id="rId5"/>
    <p:sldId id="285" r:id="rId6"/>
    <p:sldId id="286" r:id="rId7"/>
    <p:sldId id="257" r:id="rId8"/>
    <p:sldId id="284" r:id="rId9"/>
    <p:sldId id="288" r:id="rId10"/>
    <p:sldId id="282" r:id="rId11"/>
    <p:sldId id="287" r:id="rId12"/>
    <p:sldId id="289" r:id="rId13"/>
    <p:sldId id="290" r:id="rId14"/>
    <p:sldId id="291" r:id="rId15"/>
    <p:sldId id="294" r:id="rId16"/>
    <p:sldId id="295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6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C6CC-0A49-45A0-9136-4A0E493D2DDF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A919-BC0C-4A9C-A2C9-F5CAD28F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E144-67A1-4FFB-B1D9-103194A6D3EB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6380-FF89-4A6E-87F0-EA76F80AE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D7A-AF3D-4E63-BEEF-1B522BDE4722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8AC5-42B1-443F-BAE0-1392316D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83-4662-42BF-BDC1-35B68E042F07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5013-6268-46ED-B680-916D4105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5729288" y="3924300"/>
            <a:ext cx="112712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E628-0FCA-4D89-8F70-4E6D2BBDE44E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2A8D-11BE-42DF-93CC-8E319CD3E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2D79-F30B-438C-A228-3BEB77511E6C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09C5-2909-447D-8777-D741C0232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B0AC-73B7-4C06-8CB6-64A11A73B15E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71D2-2516-4D07-A9EB-CEB7DDC93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73D1-690B-45FF-9AA0-C7498F5A85EF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2935-3E2F-48CB-A158-4DE6BA08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6AF8-91A9-4794-B496-EF47BA34369A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B627-CA01-4812-B101-AEC19DE6A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7EC5-28D4-49AD-BF94-852B9BB00861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1A26-8650-45F6-A317-C6E16A0A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7CEB-ADB4-48A8-8514-0871D647D755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204D-8148-4108-8C94-F3398A11B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188" y="6356350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EB9B44E-EAF6-4B68-88E9-3AB21CE45742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475" y="6356350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0313" y="6356350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34B9612-D3D8-4848-B914-1B65CC682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8825" y="6499225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3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088" y="296863"/>
            <a:ext cx="11590337" cy="6389687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Районная научно-практическая конференция школьников </a:t>
            </a:r>
          </a:p>
          <a:p>
            <a:pPr>
              <a:lnSpc>
                <a:spcPct val="17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«Эколого-краеведческие проблемы Ставрополья»</a:t>
            </a:r>
          </a:p>
          <a:p>
            <a:pPr>
              <a:lnSpc>
                <a:spcPct val="170000"/>
              </a:lnSpc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«Сон и факторы, влияющие на него»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Работу выполнил: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Курпитко Захар Евгеньевич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ученик 7 класса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МКОУ СОШ № 15 х. Садовый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Научный руководитель: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Айрапетян Анжелика Вагифовна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Учитель биологии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МКОУ СОШ № 15 х. Садовый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2728913"/>
            <a:ext cx="55245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"/>
          <p:cNvSpPr txBox="1">
            <a:spLocks noChangeArrowheads="1"/>
          </p:cNvSpPr>
          <p:nvPr/>
        </p:nvSpPr>
        <p:spPr bwMode="auto">
          <a:xfrm>
            <a:off x="280988" y="141288"/>
            <a:ext cx="122666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Palatino Linotype" pitchFamily="18" charset="0"/>
              </a:rPr>
              <a:t>1 день.	</a:t>
            </a:r>
          </a:p>
          <a:p>
            <a:pPr algn="ctr"/>
            <a:r>
              <a:rPr lang="ru-RU" sz="3600" b="1">
                <a:latin typeface="Palatino Linotype" pitchFamily="18" charset="0"/>
              </a:rPr>
              <a:t>Привычные для каждого человека факторы.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Palatino Linotype" pitchFamily="18" charset="0"/>
              </a:rPr>
              <a:t> </a:t>
            </a:r>
          </a:p>
          <a:p>
            <a:endParaRPr lang="ru-RU" sz="3600">
              <a:latin typeface="Palatino Linotype" pitchFamily="18" charset="0"/>
            </a:endParaRPr>
          </a:p>
          <a:p>
            <a:endParaRPr lang="ru-RU" sz="3600" b="1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22647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47596"/>
              </p:ext>
            </p:extLst>
          </p:nvPr>
        </p:nvGraphicFramePr>
        <p:xfrm>
          <a:off x="4392613" y="1600200"/>
          <a:ext cx="3406775" cy="4522795"/>
        </p:xfrm>
        <a:graphic>
          <a:graphicData uri="http://schemas.openxmlformats.org/drawingml/2006/table">
            <a:tbl>
              <a:tblPr/>
              <a:tblGrid>
                <a:gridCol w="869950"/>
                <a:gridCol w="630237"/>
                <a:gridCol w="633413"/>
                <a:gridCol w="596900"/>
                <a:gridCol w="676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Вид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Мужчина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Женщина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Ребенок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Пожилая женщина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Занятость на работе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Утомляемость в течении дня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Дневной сон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13:00-14:30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Прогулка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16:00-17:50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16:00-17:50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Ужин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Деятельность перед сном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Домашние дела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Игры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Чтение худ. литературы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Прием лекарств, успокоительных, снотворных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ухода ко сну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00:00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21:30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21:00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19:00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Быстрота засыпания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Сразу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Сразу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Проветривание комнаты перед сном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«Перекусы» перед сном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кофе, булочки, печенье.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Подъёмы ночью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Бессонница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01:00-02:30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Видение снов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пробуждения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08:30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05:45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06:30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04:00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Утреннее состояние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в течении дня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423863" y="0"/>
            <a:ext cx="104663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2 день.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Добавляем (исключаем) еду перед сном, исключаем возможность дневного сна.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77" name="Group 125"/>
          <p:cNvGraphicFramePr>
            <a:graphicFrameLocks noGrp="1"/>
          </p:cNvGraphicFramePr>
          <p:nvPr/>
        </p:nvGraphicFramePr>
        <p:xfrm>
          <a:off x="4440238" y="1600200"/>
          <a:ext cx="3311525" cy="4519615"/>
        </p:xfrm>
        <a:graphic>
          <a:graphicData uri="http://schemas.openxmlformats.org/drawingml/2006/table">
            <a:tbl>
              <a:tblPr/>
              <a:tblGrid>
                <a:gridCol w="844550"/>
                <a:gridCol w="612775"/>
                <a:gridCol w="615950"/>
                <a:gridCol w="581025"/>
                <a:gridCol w="657225"/>
              </a:tblGrid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 деятельности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Мужчина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Женщина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Ребенок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Пожилая женщина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Занятость на работе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Утомляемость в течении дня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Дневной сон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Прогулка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16:00-17:50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16:00-17:50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Ужин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Деятельность перед сном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Домашние дела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Игры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Чтение худ. литературы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Прием лекарств, успокоительных, снотворных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ухода ко сну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00:20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21:30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Быстрота засыпания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Сразу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Долгое, сложнее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Трудное, капризное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Проветривание комнаты перед сном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«Перекусы» перед сном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чай, печенье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чай, печенье, конфеты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Молоко с медом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Подъёмы ночью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 (в туалет)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Бессонница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00:30-01:30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Видение снов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пробуждения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08:30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05:45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06:30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04:00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Утреннее состояние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в течении дня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1995488" y="-19050"/>
            <a:ext cx="88439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3 день.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Вводим употребление  успокоительных препаратов перед сном.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695" name="Group 119"/>
          <p:cNvGraphicFramePr>
            <a:graphicFrameLocks noGrp="1"/>
          </p:cNvGraphicFramePr>
          <p:nvPr/>
        </p:nvGraphicFramePr>
        <p:xfrm>
          <a:off x="4343400" y="1531938"/>
          <a:ext cx="3505200" cy="4663440"/>
        </p:xfrm>
        <a:graphic>
          <a:graphicData uri="http://schemas.openxmlformats.org/drawingml/2006/table">
            <a:tbl>
              <a:tblPr/>
              <a:tblGrid>
                <a:gridCol w="893763"/>
                <a:gridCol w="649287"/>
                <a:gridCol w="652463"/>
                <a:gridCol w="614362"/>
                <a:gridCol w="6953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Вид деятельности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Мужчина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Женщина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Ребенок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Пожилая женщина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Занятость на работе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Утомляемость в течении дня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Дневной сон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13:00-14:30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Прогулка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16:00-17:50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16:00-17:50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Ужин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Деятельность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Домашние дела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Игры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Чтение худ. литературы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Прием лекарств, успокоительных, снотворных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ухода ко сну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22:00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21:00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Быстрота засыпания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Сразу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Сразу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Сразу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Проветривание комнаты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«Перекусы»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Подъёмы ночью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Бессонница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01:00-02:00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Видение снов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пробуждения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08:30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05:45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06:30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Утреннее состояние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в течении дня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1957388" y="0"/>
            <a:ext cx="87487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4 день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Сопровождение сна внешними раздражителями: свет, звук.</a:t>
            </a: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719" name="Group 119"/>
          <p:cNvGraphicFramePr>
            <a:graphicFrameLocks noGrp="1"/>
          </p:cNvGraphicFramePr>
          <p:nvPr/>
        </p:nvGraphicFramePr>
        <p:xfrm>
          <a:off x="4343400" y="1531938"/>
          <a:ext cx="3505200" cy="4663440"/>
        </p:xfrm>
        <a:graphic>
          <a:graphicData uri="http://schemas.openxmlformats.org/drawingml/2006/table">
            <a:tbl>
              <a:tblPr/>
              <a:tblGrid>
                <a:gridCol w="893763"/>
                <a:gridCol w="649287"/>
                <a:gridCol w="652463"/>
                <a:gridCol w="614362"/>
                <a:gridCol w="6953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 деятельностии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Мужчина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Женщина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Ребенок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Пожилая женщина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Занятость на работе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Утомляемость в течении дня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Дневной сон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Прогулка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16:30-17:50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16:30-17:50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Ужин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Деятельность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Домашние дела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Игры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Прием лекарств, успокоительных, снотворных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ухода ко сну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00:00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00:00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22:30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00:00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Быстрота засыпания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Проветривание комнаты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«Перекусы»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Подъёмы ночью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Бессонница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Видение снов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пробуждения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08:30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05:45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06:30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Утреннее состояние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Бодрое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в течении дня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Вялое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Вялое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87" marR="42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1614488" y="38100"/>
            <a:ext cx="87487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Palatino Linotype" pitchFamily="18" charset="0"/>
              </a:rPr>
              <a:t>5 день</a:t>
            </a:r>
          </a:p>
          <a:p>
            <a:pPr algn="ctr"/>
            <a:r>
              <a:rPr lang="ru-RU" sz="2800" b="1">
                <a:latin typeface="Palatino Linotype" pitchFamily="18" charset="0"/>
              </a:rPr>
              <a:t>Исключить проветривание помещения и увелич</a:t>
            </a:r>
            <a:r>
              <a:rPr lang="ru-RU" sz="2800" b="1"/>
              <a:t>ить</a:t>
            </a:r>
            <a:r>
              <a:rPr lang="ru-RU" sz="2800" b="1">
                <a:latin typeface="Palatino Linotype" pitchFamily="18" charset="0"/>
              </a:rPr>
              <a:t> температур</a:t>
            </a:r>
            <a:r>
              <a:rPr lang="ru-RU" sz="2800" b="1"/>
              <a:t>у</a:t>
            </a:r>
            <a:r>
              <a:rPr lang="ru-RU" sz="2800" b="1">
                <a:latin typeface="Palatino Linotype" pitchFamily="18" charset="0"/>
              </a:rPr>
              <a:t> в комнате для сна.</a:t>
            </a:r>
          </a:p>
          <a:p>
            <a:endParaRPr lang="ru-RU" sz="2800">
              <a:latin typeface="Palatino Linotype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743" name="Group 119"/>
          <p:cNvGraphicFramePr>
            <a:graphicFrameLocks noGrp="1"/>
          </p:cNvGraphicFramePr>
          <p:nvPr/>
        </p:nvGraphicFramePr>
        <p:xfrm>
          <a:off x="4392613" y="1600200"/>
          <a:ext cx="3406775" cy="4522795"/>
        </p:xfrm>
        <a:graphic>
          <a:graphicData uri="http://schemas.openxmlformats.org/drawingml/2006/table">
            <a:tbl>
              <a:tblPr/>
              <a:tblGrid>
                <a:gridCol w="869950"/>
                <a:gridCol w="630237"/>
                <a:gridCol w="633413"/>
                <a:gridCol w="596900"/>
                <a:gridCol w="676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вид деятельности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Мужчина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Женщина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Ребенок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Пожилая женщина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Занятость на работе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Утомляемость в течении дня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Дневной сон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13:00-15:30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13-14:30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Прогулка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16:30-17:50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16:30-17:50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16:00-17:00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Ужин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Деятельность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Тренировка в спортзале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Игры на планшете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Просмотр телевизора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Прием лекарств, успокоительных, снотворных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ухода ко сну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23:00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23:00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21:20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22:00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Быстрота засыпания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Долгое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Проветривание комнаты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«Перекусы» перед сном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Молоко, печенье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Подъёмы ночью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Бессонница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Видение снов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ужасы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ужасы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пробуждения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08:30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05:45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06:30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06:10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Утреннее состояние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Сонное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в течении дня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Вялое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Вялое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Болезненное 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8" y="136525"/>
            <a:ext cx="11891962" cy="5208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algn="ctr"/>
            <a:endParaRPr lang="ru-RU" sz="2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u="sng">
                <a:latin typeface="Times New Roman" pitchFamily="18" charset="0"/>
                <a:cs typeface="Times New Roman" pitchFamily="18" charset="0"/>
              </a:rPr>
              <a:t>Я выяснил: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качество сна зависит от возраста. 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на сон влияет утомляемость в течение дня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жара негативно влияет на сон человека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шум и свет во время сна для здоровья человека вредны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употребление успокоительных средств благоприятно влияют на сон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плотный ужин перед сном, кофе или крепкий чай мешают спать</a:t>
            </a:r>
          </a:p>
          <a:p>
            <a:pPr>
              <a:buFont typeface="Wingdings" pitchFamily="2" charset="2"/>
              <a:buChar char="v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2894013" y="1801813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39751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4995863" y="58738"/>
            <a:ext cx="6686550" cy="37766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>
                <a:solidFill>
                  <a:srgbClr val="FFFF00"/>
                </a:solidFill>
                <a:cs typeface="Times New Roman" pitchFamily="18" charset="0"/>
              </a:rPr>
              <a:t>    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ли человек     обойтись без сна, что влияет на качество сна, прочему у разных людей сон зависит от различных факторов?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735513" y="3421063"/>
            <a:ext cx="3289300" cy="2092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>
                <a:solidFill>
                  <a:srgbClr val="FFFF00"/>
                </a:solidFill>
                <a:cs typeface="Times New Roman" pitchFamily="18" charset="0"/>
              </a:rPr>
              <a:t>Почему мы спим?</a:t>
            </a:r>
            <a:endParaRPr lang="ru-RU" sz="28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505700" y="4008438"/>
            <a:ext cx="4040188" cy="27336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cs typeface="Times New Roman" pitchFamily="18" charset="0"/>
              </a:rPr>
              <a:t>Какие же факторы и как влияют на здоровый сон?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494088" y="463550"/>
            <a:ext cx="610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52400" y="1100138"/>
            <a:ext cx="609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Palatino Linotype" pitchFamily="18" charset="0"/>
              </a:rPr>
              <a:t>Я считаю тему актуальной, так как</a:t>
            </a:r>
            <a:r>
              <a:rPr lang="ru-RU"/>
              <a:t>,</a:t>
            </a:r>
            <a:r>
              <a:rPr lang="ru-RU">
                <a:latin typeface="Palatino Linotype" pitchFamily="18" charset="0"/>
              </a:rPr>
              <a:t> выявив факторы</a:t>
            </a:r>
            <a:r>
              <a:rPr lang="ru-RU"/>
              <a:t>,</a:t>
            </a:r>
            <a:r>
              <a:rPr lang="ru-RU">
                <a:latin typeface="Palatino Linotype" pitchFamily="18" charset="0"/>
              </a:rPr>
              <a:t> влияющие на полноценный сон человека, можно влиять на его самочувствие в течени</a:t>
            </a:r>
            <a:r>
              <a:rPr lang="ru-RU"/>
              <a:t>е</a:t>
            </a:r>
            <a:r>
              <a:rPr lang="ru-RU">
                <a:latin typeface="Palatino Linotype" pitchFamily="18" charset="0"/>
              </a:rPr>
              <a:t> дня, его бодрое состояние.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52400" y="2324100"/>
            <a:ext cx="6096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Palatino Linotype" pitchFamily="18" charset="0"/>
              </a:rPr>
              <a:t>Опрос среди знакомых разного возраста:</a:t>
            </a:r>
          </a:p>
          <a:p>
            <a:r>
              <a:rPr lang="ru-RU">
                <a:latin typeface="Palatino Linotype" pitchFamily="18" charset="0"/>
              </a:rPr>
              <a:t>- </a:t>
            </a:r>
            <a:r>
              <a:rPr lang="ru-RU"/>
              <a:t>В</a:t>
            </a:r>
            <a:r>
              <a:rPr lang="ru-RU">
                <a:latin typeface="Palatino Linotype" pitchFamily="18" charset="0"/>
              </a:rPr>
              <a:t>ажен ли для Вас полноценный сон?</a:t>
            </a:r>
          </a:p>
          <a:p>
            <a:r>
              <a:rPr lang="ru-RU">
                <a:latin typeface="Palatino Linotype" pitchFamily="18" charset="0"/>
              </a:rPr>
              <a:t>- </a:t>
            </a:r>
            <a:r>
              <a:rPr lang="ru-RU"/>
              <a:t>К</a:t>
            </a:r>
            <a:r>
              <a:rPr lang="ru-RU">
                <a:latin typeface="Palatino Linotype" pitchFamily="18" charset="0"/>
              </a:rPr>
              <a:t>ак вы оцениваете свой сон?</a:t>
            </a:r>
          </a:p>
          <a:p>
            <a:r>
              <a:rPr lang="ru-RU">
                <a:latin typeface="Palatino Linotype" pitchFamily="18" charset="0"/>
              </a:rPr>
              <a:t>- </a:t>
            </a:r>
            <a:r>
              <a:rPr lang="ru-RU"/>
              <a:t>Х</a:t>
            </a:r>
            <a:r>
              <a:rPr lang="ru-RU">
                <a:latin typeface="Palatino Linotype" pitchFamily="18" charset="0"/>
              </a:rPr>
              <a:t>отели бы Вы принять участие в исследованиях сна?</a:t>
            </a:r>
          </a:p>
          <a:p>
            <a:r>
              <a:rPr lang="ru-RU">
                <a:latin typeface="Palatino Linotype" pitchFamily="18" charset="0"/>
              </a:rPr>
              <a:t>- </a:t>
            </a:r>
            <a:r>
              <a:rPr lang="ru-RU"/>
              <a:t>К</a:t>
            </a:r>
            <a:r>
              <a:rPr lang="ru-RU">
                <a:latin typeface="Palatino Linotype" pitchFamily="18" charset="0"/>
              </a:rPr>
              <a:t>акие факторы влияют на Ваш сон?</a:t>
            </a:r>
          </a:p>
          <a:p>
            <a:r>
              <a:rPr lang="ru-RU">
                <a:latin typeface="Palatino Linotype" pitchFamily="18" charset="0"/>
              </a:rPr>
              <a:t>- </a:t>
            </a:r>
            <a:r>
              <a:rPr lang="ru-RU"/>
              <a:t>Ч</a:t>
            </a:r>
            <a:r>
              <a:rPr lang="ru-RU">
                <a:latin typeface="Palatino Linotype" pitchFamily="18" charset="0"/>
              </a:rPr>
              <a:t>то Вы предпринимаете для улучшения Вашего сна?</a:t>
            </a:r>
          </a:p>
          <a:p>
            <a:r>
              <a:rPr lang="ru-RU">
                <a:latin typeface="Palatino Linotype" pitchFamily="18" charset="0"/>
              </a:rPr>
              <a:t>- </a:t>
            </a:r>
            <a:r>
              <a:rPr lang="ru-RU"/>
              <a:t>М</a:t>
            </a:r>
            <a:r>
              <a:rPr lang="ru-RU">
                <a:latin typeface="Palatino Linotype" pitchFamily="18" charset="0"/>
              </a:rPr>
              <a:t>учаетесь ли Вы от бессонницы?</a:t>
            </a:r>
          </a:p>
          <a:p>
            <a:r>
              <a:rPr lang="ru-RU">
                <a:latin typeface="Palatino Linotype" pitchFamily="18" charset="0"/>
              </a:rPr>
              <a:t> 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3025775"/>
            <a:ext cx="5499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23888" y="333375"/>
            <a:ext cx="1084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Palatino Linotype" pitchFamily="18" charset="0"/>
                <a:cs typeface="Times New Roman" pitchFamily="18" charset="0"/>
              </a:rPr>
              <a:t>Сон – это неотъемлемая часть жизни человека. </a:t>
            </a:r>
            <a:endParaRPr lang="ru-RU" sz="2800" b="1">
              <a:latin typeface="Palatino Linotype" pitchFamily="18" charset="0"/>
            </a:endParaRP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103313" y="855663"/>
            <a:ext cx="751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Palatino Linotype" pitchFamily="18" charset="0"/>
                <a:cs typeface="Times New Roman" pitchFamily="18" charset="0"/>
              </a:rPr>
              <a:t>20 лет из 60 человек проводит во сне.</a:t>
            </a:r>
            <a:endParaRPr lang="ru-RU" sz="3200">
              <a:latin typeface="Palatino Linotype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4388" y="1557338"/>
            <a:ext cx="4500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31800" y="4175125"/>
            <a:ext cx="7008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Palatino Linotype" pitchFamily="18" charset="0"/>
              </a:rPr>
              <a:t>Бессонница очень мучительна. В Древнем Китае к смертной казни приговаривали  лишением сна. </a:t>
            </a:r>
          </a:p>
        </p:txBody>
      </p:sp>
      <p:pic>
        <p:nvPicPr>
          <p:cNvPr id="15365" name="Picture 4" descr="http://en.minghui.org/u/article_images/2012-7-12-cmh-torture-drawing-02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613" y="4292600"/>
            <a:ext cx="4445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325" y="476673"/>
            <a:ext cx="70920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ПЕРВЫЕ РАЗМЫШЛЕНИЯ О СНЕ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31800" y="1331913"/>
            <a:ext cx="2016125" cy="1944687"/>
          </a:xfrm>
          <a:prstGeom prst="downArrow">
            <a:avLst/>
          </a:prstGeom>
          <a:solidFill>
            <a:srgbClr val="FFFF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87350" y="3573463"/>
            <a:ext cx="3552825" cy="2312987"/>
          </a:xfrm>
          <a:prstGeom prst="snip2DiagRect">
            <a:avLst/>
          </a:prstGeom>
          <a:solidFill>
            <a:srgbClr val="454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76238" y="3716338"/>
            <a:ext cx="3563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душа отделяется от тела человека, и</a:t>
            </a:r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ru-RU" sz="2000" b="1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если она не успевает вернуться в тело,  человек умирает</a:t>
            </a:r>
            <a:endParaRPr lang="ru-RU" sz="2000" b="1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312275" y="1301750"/>
            <a:ext cx="1631950" cy="13763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065838" y="2768600"/>
            <a:ext cx="6126162" cy="1609725"/>
          </a:xfrm>
          <a:prstGeom prst="snip2DiagRect">
            <a:avLst/>
          </a:prstGeom>
          <a:solidFill>
            <a:srgbClr val="454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7727950" y="2997200"/>
            <a:ext cx="426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«обескровливание мозга»</a:t>
            </a:r>
            <a:endParaRPr lang="ru-RU" sz="2400" b="1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511675"/>
            <a:ext cx="51752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7489" y="299553"/>
            <a:ext cx="54981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Павлова И.П.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430338"/>
            <a:ext cx="976312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750" y="404813"/>
            <a:ext cx="11361738" cy="2965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Цель научно-исследовательского проекта :</a:t>
            </a:r>
          </a:p>
          <a:p>
            <a:pPr indent="449263" algn="ctr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изучение  естественного физиологического состояния человека – сна, которое характеризуется пониженной реакцией на окружающий мир.</a:t>
            </a:r>
          </a:p>
          <a:p>
            <a:pPr indent="449263" algn="ctr">
              <a:lnSpc>
                <a:spcPct val="115000"/>
              </a:lnSpc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3429000"/>
            <a:ext cx="11104563" cy="233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Задачами являются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изучить сон как процесс,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изучить факторы, влияющие на сон,</a:t>
            </a:r>
          </a:p>
          <a:p>
            <a:pPr algn="ctr">
              <a:lnSpc>
                <a:spcPct val="115000"/>
              </a:lnSpc>
              <a:buFontTx/>
              <a:buChar char="-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сделать выводы о том, как улучшить сон</a:t>
            </a:r>
            <a:r>
              <a:rPr lang="ru-RU" sz="240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.</a:t>
            </a:r>
            <a:endParaRPr lang="ru-RU" sz="2400">
              <a:solidFill>
                <a:srgbClr val="FFFF00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323850" y="1341438"/>
            <a:ext cx="74882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lnSpc>
                <a:spcPct val="115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Что и как влияет на сон человека:</a:t>
            </a:r>
          </a:p>
          <a:p>
            <a:pPr indent="449263" algn="ctr">
              <a:lnSpc>
                <a:spcPct val="115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продолжительность сна,</a:t>
            </a:r>
            <a:endParaRPr 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15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возраст человека,</a:t>
            </a:r>
            <a:endParaRPr lang="ru-RU" sz="3200">
              <a:latin typeface="Times New Roman" pitchFamily="18" charset="0"/>
              <a:cs typeface="Calibri" pitchFamily="34" charset="0"/>
            </a:endParaRPr>
          </a:p>
          <a:p>
            <a:pPr indent="449263" algn="ctr">
              <a:lnSpc>
                <a:spcPct val="115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привычки человека,</a:t>
            </a:r>
            <a:endParaRPr lang="ru-RU" sz="3200">
              <a:latin typeface="Times New Roman" pitchFamily="18" charset="0"/>
              <a:cs typeface="Calibri" pitchFamily="34" charset="0"/>
            </a:endParaRPr>
          </a:p>
          <a:p>
            <a:pPr indent="449263" algn="ctr">
              <a:lnSpc>
                <a:spcPct val="115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степень утомления.</a:t>
            </a:r>
            <a:endParaRPr lang="ru-RU" sz="3200">
              <a:latin typeface="Times New Roman" pitchFamily="18" charset="0"/>
              <a:cs typeface="Calibri" pitchFamily="34" charset="0"/>
            </a:endParaRPr>
          </a:p>
          <a:p>
            <a:pPr indent="449263" algn="ctr">
              <a:lnSpc>
                <a:spcPct val="115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окружающая среда.</a:t>
            </a:r>
            <a:endParaRPr lang="ru-RU" sz="320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1312" y="260648"/>
            <a:ext cx="607325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 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463550" y="355600"/>
            <a:ext cx="1154588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Для того, чтобы провести исследования, я пригласил поучаствовать в моем эксперименте следующих лиц: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1.	Мужчина, 41 год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2.	Женщина, 37 лет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3.	Ребенок, 6 лет		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4.	Пожилая женщина, 76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363</TotalTime>
  <Words>1073</Words>
  <Application>Microsoft Office PowerPoint</Application>
  <PresentationFormat>Произвольный</PresentationFormat>
  <Paragraphs>520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дом</dc:creator>
  <cp:lastModifiedBy>Анжелика</cp:lastModifiedBy>
  <cp:revision>33</cp:revision>
  <dcterms:created xsi:type="dcterms:W3CDTF">2018-10-15T17:40:08Z</dcterms:created>
  <dcterms:modified xsi:type="dcterms:W3CDTF">2019-10-17T06:12:07Z</dcterms:modified>
</cp:coreProperties>
</file>