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6396" autoAdjust="0"/>
  </p:normalViewPr>
  <p:slideViewPr>
    <p:cSldViewPr>
      <p:cViewPr varScale="1">
        <p:scale>
          <a:sx n="88" d="100"/>
          <a:sy n="88" d="100"/>
        </p:scale>
        <p:origin x="133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925A17EF-115B-4BB9-BF42-426DFD9E898A}" type="datetimeFigureOut">
              <a:rPr lang="en-US" smtClean="0"/>
              <a:pPr/>
              <a:t>1/25/2019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7C4E7652-46AF-4259-BAE2-54978EA077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 algn="r"/>
            <a:fld id="{A2E209FB-7A34-414B-812A-BCC5C4256F49}" type="datetime1">
              <a:rPr lang="en-US" smtClean="0"/>
              <a:pPr algn="r"/>
              <a:t>1/25/2019</a:t>
            </a:fld>
            <a:endParaRPr lang="en-US" sz="100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 algn="r"/>
            <a:endParaRPr lang="en-US" sz="11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 algn="ctr"/>
            <a:fld id="{49598980-D22C-4904-9F8F-3DB09B2ECD84}" type="slidenum">
              <a:rPr lang="en-US" sz="1300" smtClean="0">
                <a:solidFill>
                  <a:srgbClr val="FFFFFF"/>
                </a:solidFill>
              </a:rPr>
              <a:pPr algn="ctr"/>
              <a:t>‹#›</a:t>
            </a:fld>
            <a:endParaRPr lang="en-US" sz="13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43322F5-8315-491F-87B4-2E3F0268E3B6}" type="datetime1">
              <a:rPr lang="en-US" smtClean="0"/>
              <a:pPr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1">
                  <a:tint val="95000"/>
                  <a:satMod val="200000"/>
                  <a:alpha val="10000"/>
                </a:schemeClr>
              </a:gs>
              <a:gs pos="70000">
                <a:schemeClr val="tx1">
                  <a:tint val="80000"/>
                  <a:satMod val="200000"/>
                  <a:alpha val="8000"/>
                </a:schemeClr>
              </a:gs>
              <a:gs pos="100000">
                <a:schemeClr val="tx1">
                  <a:tint val="50000"/>
                  <a:satMod val="175000"/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AC850C8-E7C9-4F2C-A162-59CF68B1B13C}" type="datetime1">
              <a:rPr lang="en-US" smtClean="0"/>
              <a:pPr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EA1243F-3000-4347-94A4-FBDEAD3122C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2E9192D-7D89-47BF-B02C-29AE4CEF5323}" type="datetime1">
              <a:rPr lang="en-US" smtClean="0"/>
              <a:pPr/>
              <a:t>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EA1243F-3000-4347-94A4-FBDEAD3122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768" y="352044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1576" y="352044"/>
            <a:ext cx="502920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1576" y="3488436"/>
            <a:ext cx="502920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828800" y="352044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28800" y="3488436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AEBA9AF-F1C1-4FDF-9348-FB02DE1BEFCE}" type="datetime1">
              <a:rPr lang="en-US" smtClean="0"/>
              <a:pPr/>
              <a:t>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FEA1243F-3000-4347-94A4-FBDEAD3122CB}" type="slidenum">
              <a:rPr lang="en-US" smtClean="0"/>
              <a:pPr algn="ctr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DCD6-8107-480F-9A5B-88D74ACC9ACE}" type="datetime1">
              <a:rPr lang="en-US" smtClean="0"/>
              <a:pPr/>
              <a:t>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3C3F34B-1E76-4A74-B05B-C7E9FDCE7086}" type="datetime1">
              <a:rPr lang="en-US" smtClean="0"/>
              <a:pPr/>
              <a:t>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EA1243F-3000-4347-94A4-FBDEAD312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35B0FF7-8660-4A38-9AF0-4D43C21C83DF}" type="datetime1">
              <a:rPr lang="en-US" smtClean="0"/>
              <a:pPr/>
              <a:t>1/25/2019</a:t>
            </a:fld>
            <a:endParaRPr lang="en-US" sz="9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sz="9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EA1243F-3000-4347-94A4-FBDEAD3122CB}" type="slidenum">
              <a:rPr lang="en-US" sz="900" smtClean="0"/>
              <a:pPr/>
              <a:t>‹#›</a:t>
            </a:fld>
            <a:endParaRPr lang="en-US" sz="9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07168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5856" y="381000"/>
            <a:ext cx="7315200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5856" y="5867400"/>
            <a:ext cx="7324344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116474E-A1D6-4691-A6B1-81478C4043AF}" type="datetime1">
              <a:rPr lang="en-US" smtClean="0"/>
              <a:pPr/>
              <a:t>1/25/2019</a:t>
            </a:fld>
            <a:endParaRPr lang="en-US" sz="9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sz="9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 algn="ctr"/>
            <a:fld id="{FEA1243F-3000-4347-94A4-FBDEAD3122CB}" type="slidenum">
              <a:rPr lang="en-US" sz="900" smtClean="0"/>
              <a:pPr algn="ctr"/>
              <a:t>‹#›</a:t>
            </a:fld>
            <a:endParaRPr lang="en-US" sz="9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1">
                  <a:tint val="95000"/>
                  <a:satMod val="200000"/>
                  <a:alpha val="10000"/>
                </a:schemeClr>
              </a:gs>
              <a:gs pos="70000">
                <a:schemeClr val="tx1">
                  <a:tint val="80000"/>
                  <a:satMod val="200000"/>
                  <a:alpha val="8000"/>
                </a:schemeClr>
              </a:gs>
              <a:gs pos="100000">
                <a:schemeClr val="tx1">
                  <a:tint val="50000"/>
                  <a:satMod val="175000"/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>
              <a:defRPr sz="1000" b="0">
                <a:solidFill>
                  <a:schemeClr val="tx1"/>
                </a:solidFill>
              </a:defRPr>
            </a:lvl1pPr>
          </a:lstStyle>
          <a:p>
            <a:fld id="{64072A0B-F28E-4A8A-BF94-4A452569ADAF}" type="datetime1">
              <a:rPr lang="en-US" smtClean="0"/>
              <a:pPr/>
              <a:t>1/25/2019</a:t>
            </a:fld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ctr"/>
            <a:fld id="{49598980-D22C-4904-9F8F-3DB09B2ECD84}" type="slidenum">
              <a:rPr lang="en-US" sz="1200" smtClean="0">
                <a:solidFill>
                  <a:schemeClr val="tx1"/>
                </a:solidFill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marL="484632" algn="l" rtl="0" eaLnBrk="1" latinLnBrk="0" hangingPunct="1">
        <a:spcBef>
          <a:spcPct val="0"/>
        </a:spcBef>
        <a:buNone/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owavostok.livejournal.com/3015365.html" TargetMode="External"/><Relationship Id="rId2" Type="http://schemas.openxmlformats.org/officeDocument/2006/relationships/hyperlink" Target="https://ru.wikipedia.org/wiki/&#1040;&#1083;&#1092;&#1105;&#1088;&#1086;&#1074;,_&#1046;&#1086;&#1088;&#1077;&#1089;_&#1048;&#1074;&#1072;&#1085;&#1086;&#1074;&#1080;&#1095;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ampayalnik.ru/chto-interesnogo-izobrel-zhores-alfer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1835696" y="1412776"/>
            <a:ext cx="7127006" cy="3372792"/>
          </a:xfrm>
        </p:spPr>
        <p:txBody>
          <a:bodyPr>
            <a:normAutofit/>
          </a:bodyPr>
          <a:lstStyle/>
          <a:p>
            <a:r>
              <a:rPr lang="ru-RU" sz="6600" b="1" i="1" kern="120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ЖОРЕС ИВАНОВИЧ АЛФЁРОВ</a:t>
            </a:r>
            <a:endParaRPr lang="ru-RU" sz="6600" b="1" i="1" noProof="0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541338" y="4869160"/>
            <a:ext cx="8495158" cy="86409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Выполнил Луценко Дмитрий 7 </a:t>
            </a:r>
            <a:r>
              <a:rPr lang="en-US" dirty="0" smtClean="0"/>
              <a:t>“</a:t>
            </a:r>
            <a:r>
              <a:rPr lang="ru-RU" dirty="0" smtClean="0"/>
              <a:t>В</a:t>
            </a:r>
            <a:r>
              <a:rPr lang="en-US" dirty="0" smtClean="0"/>
              <a:t>”</a:t>
            </a:r>
            <a:r>
              <a:rPr lang="ru-RU" dirty="0" smtClean="0"/>
              <a:t> класс</a:t>
            </a:r>
          </a:p>
          <a:p>
            <a:r>
              <a:rPr lang="ru-RU" dirty="0" smtClean="0"/>
              <a:t>Учитель </a:t>
            </a:r>
            <a:r>
              <a:rPr lang="en-US" dirty="0" smtClean="0"/>
              <a:t>– </a:t>
            </a:r>
            <a:r>
              <a:rPr lang="ru-RU" dirty="0" smtClean="0"/>
              <a:t>БУЗИКАНОВА ГАЛИНА АЛЕКСАНДРОВНА</a:t>
            </a:r>
            <a:endParaRPr lang="ru-RU" noProof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49444"/>
          <a:stretch/>
        </p:blipFill>
        <p:spPr>
          <a:xfrm>
            <a:off x="683568" y="476672"/>
            <a:ext cx="2448272" cy="41970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Список литературы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https://ru.wikipedia.org/wiki/</a:t>
            </a:r>
            <a:r>
              <a:rPr lang="ru-RU" dirty="0">
                <a:hlinkClick r:id="rId2"/>
              </a:rPr>
              <a:t>Алфёров,_</a:t>
            </a:r>
            <a:r>
              <a:rPr lang="ru-RU" dirty="0" err="1" smtClean="0">
                <a:hlinkClick r:id="rId2"/>
              </a:rPr>
              <a:t>Жорес_Иванович</a:t>
            </a:r>
            <a:r>
              <a:rPr lang="ru-RU" dirty="0" smtClean="0"/>
              <a:t>  </a:t>
            </a:r>
          </a:p>
          <a:p>
            <a:pPr marL="64008" indent="0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wowavostok.livejournal.com/3015365.html</a:t>
            </a:r>
            <a:endParaRPr lang="ru-RU" dirty="0" smtClean="0"/>
          </a:p>
          <a:p>
            <a:pPr marL="64008" indent="0">
              <a:buNone/>
            </a:pP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www.sampayalnik.ru/chto-interesnogo-izobrel-zhores-alferov</a:t>
            </a:r>
            <a:endParaRPr lang="ru-RU" dirty="0" smtClean="0"/>
          </a:p>
          <a:p>
            <a:pPr marL="64008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55091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1636804" y="-1124636"/>
            <a:ext cx="914400" cy="35409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БИОГРАФИЯ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628800"/>
            <a:ext cx="4464496" cy="468246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Жорес Иванович Алфёров родился 15 марта 1930 года в городе Витебск Белорусской ССР</a:t>
            </a:r>
          </a:p>
          <a:p>
            <a:r>
              <a:rPr lang="ru-RU" sz="2400" dirty="0"/>
              <a:t> Родители: Иван </a:t>
            </a:r>
            <a:r>
              <a:rPr lang="ru-RU" sz="2400" dirty="0" err="1"/>
              <a:t>Карпович</a:t>
            </a:r>
            <a:r>
              <a:rPr lang="ru-RU" sz="2400" dirty="0"/>
              <a:t> Алфёров и Анна Владимировна </a:t>
            </a:r>
            <a:r>
              <a:rPr lang="ru-RU" sz="2400" dirty="0" err="1"/>
              <a:t>Розенблюм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5955" y="1772816"/>
            <a:ext cx="4383051" cy="292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35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2298068" y="-1497868"/>
            <a:ext cx="914400" cy="4143400"/>
          </a:xfrm>
        </p:spPr>
        <p:txBody>
          <a:bodyPr/>
          <a:lstStyle/>
          <a:p>
            <a:r>
              <a:rPr lang="ru-RU" dirty="0" smtClean="0"/>
              <a:t>БИОГРАФИЯ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484784"/>
            <a:ext cx="8640960" cy="4250416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Довоенные годы провёл в Сталинграде, Новосибирске, Барнауле </a:t>
            </a:r>
          </a:p>
          <a:p>
            <a:pPr algn="ctr"/>
            <a:r>
              <a:rPr lang="ru-RU" sz="2400" dirty="0" smtClean="0"/>
              <a:t>Во </a:t>
            </a:r>
            <a:r>
              <a:rPr lang="ru-RU" sz="2400" dirty="0"/>
              <a:t>время Великой Отечественной войны семья Алфёровых переехала в Туринск (Свердловская </a:t>
            </a:r>
            <a:r>
              <a:rPr lang="ru-RU" sz="2400" dirty="0" smtClean="0"/>
              <a:t>область)</a:t>
            </a:r>
            <a:r>
              <a:rPr lang="en-US" sz="2400" dirty="0"/>
              <a:t>,</a:t>
            </a:r>
            <a:endParaRPr lang="en-US" sz="2400" dirty="0" smtClean="0"/>
          </a:p>
          <a:p>
            <a:pPr algn="ctr"/>
            <a:r>
              <a:rPr lang="ru-RU" sz="2400" dirty="0"/>
              <a:t> после её окончания вернулась в разрушенный войной Минск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0072" y="320040"/>
            <a:ext cx="3707266" cy="598932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046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1990564" y="-1334380"/>
            <a:ext cx="914400" cy="4392488"/>
          </a:xfrm>
        </p:spPr>
        <p:txBody>
          <a:bodyPr/>
          <a:lstStyle/>
          <a:p>
            <a:r>
              <a:rPr lang="ru-RU" dirty="0" smtClean="0"/>
              <a:t>БИОГРАФИЯ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4248472" cy="4538448"/>
          </a:xfrm>
        </p:spPr>
        <p:txBody>
          <a:bodyPr>
            <a:noAutofit/>
          </a:bodyPr>
          <a:lstStyle/>
          <a:p>
            <a:r>
              <a:rPr lang="ru-RU" sz="2000" dirty="0"/>
              <a:t> Окончил с золотой медалью среднюю школу № 42 в </a:t>
            </a:r>
            <a:r>
              <a:rPr lang="ru-RU" sz="2000" dirty="0" smtClean="0"/>
              <a:t>Минске</a:t>
            </a:r>
            <a:r>
              <a:rPr lang="en-US" sz="2000" dirty="0" smtClean="0"/>
              <a:t>,</a:t>
            </a:r>
            <a:r>
              <a:rPr lang="ru-RU" sz="2000" dirty="0"/>
              <a:t> несколько семестров отучился в Белорусском Политехническом Институте (ныне БНТУ) г. Минска на энергетическом факультете, после чего поехал поступать в Ленинград, в ЛЭТИ. В 1952 году окончил факультет электронной техники Ленинградского электротехнического института имени В. И. </a:t>
            </a:r>
            <a:r>
              <a:rPr lang="ru-RU" sz="2000" dirty="0" smtClean="0"/>
              <a:t>Ленина), </a:t>
            </a:r>
            <a:r>
              <a:rPr lang="ru-RU" sz="2000" dirty="0"/>
              <a:t>куда был принят без экзаменов.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64163" y="938742"/>
            <a:ext cx="3563937" cy="475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882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1474936" y="-1360577"/>
            <a:ext cx="914400" cy="3361233"/>
          </a:xfrm>
        </p:spPr>
        <p:txBody>
          <a:bodyPr/>
          <a:lstStyle/>
          <a:p>
            <a:r>
              <a:rPr lang="ru-RU" dirty="0" smtClean="0"/>
              <a:t>биография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19" y="777240"/>
            <a:ext cx="4752529" cy="5534024"/>
          </a:xfrm>
        </p:spPr>
        <p:txBody>
          <a:bodyPr>
            <a:noAutofit/>
          </a:bodyPr>
          <a:lstStyle/>
          <a:p>
            <a:r>
              <a:rPr lang="ru-RU" sz="1800" dirty="0"/>
              <a:t>С 1953 года работал в Физико-техническом институте имени А. Ф. Иоффе, где был младшим научным сотрудником в лаборатории В. М. </a:t>
            </a:r>
            <a:r>
              <a:rPr lang="ru-RU" sz="1800" dirty="0" err="1"/>
              <a:t>Тучкевича</a:t>
            </a:r>
            <a:r>
              <a:rPr lang="ru-RU" sz="1800" dirty="0"/>
              <a:t> и принимал участие в разработке первых советских транзисторов и силовых германиевых </a:t>
            </a:r>
            <a:r>
              <a:rPr lang="ru-RU" sz="1800" dirty="0" smtClean="0"/>
              <a:t>приборов</a:t>
            </a:r>
            <a:r>
              <a:rPr lang="en-US" sz="1800" dirty="0" smtClean="0"/>
              <a:t>.</a:t>
            </a:r>
            <a:r>
              <a:rPr lang="ru-RU" sz="1800" dirty="0"/>
              <a:t> Кандидат физико-математических наук (1961). В 1970 году Алфёров защитил диссертацию, обобщив новый этап исследований гетеропереходов в полупроводниках, и получил степень доктора физико-математических </a:t>
            </a:r>
            <a:r>
              <a:rPr lang="ru-RU" sz="1800" dirty="0" smtClean="0"/>
              <a:t>наук. </a:t>
            </a:r>
            <a:r>
              <a:rPr lang="ru-RU" sz="1800" dirty="0"/>
              <a:t>В 1972 году Алфёров стал профессором, а через год — заведующим базовой кафедрой оптоэлектроники ЛЭТИ. С начала 1990-х годов Алфёров занимался исследованием свойств </a:t>
            </a:r>
            <a:r>
              <a:rPr lang="ru-RU" sz="1800" dirty="0" err="1"/>
              <a:t>наноструктур</a:t>
            </a:r>
            <a:r>
              <a:rPr lang="ru-RU" sz="1800" dirty="0"/>
              <a:t> пониженной размерности: квантовых проволок и квантовых точек.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5255" r="7359"/>
          <a:stretch/>
        </p:blipFill>
        <p:spPr>
          <a:xfrm>
            <a:off x="5004048" y="1556792"/>
            <a:ext cx="4055467" cy="315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5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1816824" y="-885224"/>
            <a:ext cx="914400" cy="3324928"/>
          </a:xfrm>
        </p:spPr>
        <p:txBody>
          <a:bodyPr/>
          <a:lstStyle/>
          <a:p>
            <a:r>
              <a:rPr lang="ru-RU" dirty="0" smtClean="0"/>
              <a:t>биография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412776"/>
            <a:ext cx="4536504" cy="4898488"/>
          </a:xfrm>
        </p:spPr>
        <p:txBody>
          <a:bodyPr>
            <a:normAutofit/>
          </a:bodyPr>
          <a:lstStyle/>
          <a:p>
            <a:r>
              <a:rPr lang="ru-RU" sz="1800" dirty="0"/>
              <a:t>С 1987 по май 2003 года — директор ФТИ им. А. Ф. Иоффе. В 2003 году Алфёров оставил пост руководителя </a:t>
            </a:r>
            <a:r>
              <a:rPr lang="ru-RU" sz="1800" dirty="0" smtClean="0"/>
              <a:t>ФТИ </a:t>
            </a:r>
            <a:r>
              <a:rPr lang="ru-RU" sz="1800" dirty="0"/>
              <a:t>и до 2006 года занимал пост председателя учёного совета </a:t>
            </a:r>
            <a:r>
              <a:rPr lang="ru-RU" sz="1800" dirty="0" smtClean="0"/>
              <a:t>института. </a:t>
            </a:r>
            <a:r>
              <a:rPr lang="ru-RU" sz="1800" dirty="0"/>
              <a:t>Однако </a:t>
            </a:r>
            <a:r>
              <a:rPr lang="ru-RU" sz="1800" dirty="0" smtClean="0"/>
              <a:t>Жорес Иванович Алфёров сотрудничает с российскими научными структурами, </a:t>
            </a:r>
            <a:r>
              <a:rPr lang="ru-RU" sz="1800" dirty="0"/>
              <a:t>среди которых: ФТИ им. А. Ф. Иоффе, НТЦ Центр микроэлектроники и субмикронных </a:t>
            </a:r>
            <a:r>
              <a:rPr lang="ru-RU" sz="1800" dirty="0" err="1" smtClean="0"/>
              <a:t>гетероструктур</a:t>
            </a:r>
            <a:r>
              <a:rPr lang="ru-RU" sz="1800" dirty="0" smtClean="0"/>
              <a:t>, </a:t>
            </a:r>
            <a:r>
              <a:rPr lang="ru-RU" sz="1800" dirty="0"/>
              <a:t>научно-образовательный комплекс </a:t>
            </a:r>
            <a:r>
              <a:rPr lang="ru-RU" sz="1800" dirty="0" smtClean="0"/>
              <a:t>Физико-технического института. </a:t>
            </a:r>
            <a:r>
              <a:rPr lang="ru-RU" sz="1800" dirty="0"/>
              <a:t>С 1988 г. (момента основания) декан физико-технического факультета </a:t>
            </a:r>
            <a:r>
              <a:rPr lang="ru-RU" sz="1800" dirty="0" err="1"/>
              <a:t>СПбГПУ</a:t>
            </a:r>
            <a:r>
              <a:rPr lang="ru-RU" sz="1800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32363" y="321019"/>
            <a:ext cx="3995737" cy="59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6858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203848" y="-2187624"/>
            <a:ext cx="792088" cy="5400600"/>
          </a:xfrm>
        </p:spPr>
        <p:txBody>
          <a:bodyPr>
            <a:normAutofit/>
          </a:bodyPr>
          <a:lstStyle/>
          <a:p>
            <a:r>
              <a:rPr lang="ru-RU" dirty="0" smtClean="0"/>
              <a:t>Научная деятельность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908720"/>
            <a:ext cx="4503440" cy="5402544"/>
          </a:xfrm>
        </p:spPr>
        <p:txBody>
          <a:bodyPr>
            <a:noAutofit/>
          </a:bodyPr>
          <a:lstStyle/>
          <a:p>
            <a:r>
              <a:rPr lang="ru-RU" sz="1600" dirty="0"/>
              <a:t> Академик АН СССР (1979), затем РАН, почётный академик Российской академии образования. Вице-президент РАН, председатель президиума Санкт-Петербургского научного центра РАН. Главный редактор «Писем в Журнал технической физики</a:t>
            </a:r>
            <a:r>
              <a:rPr lang="ru-RU" sz="1600" dirty="0" smtClean="0"/>
              <a:t>».</a:t>
            </a:r>
            <a:endParaRPr lang="ru-RU" sz="1600" dirty="0"/>
          </a:p>
          <a:p>
            <a:r>
              <a:rPr lang="ru-RU" sz="1600" dirty="0"/>
              <a:t>Был главным редактором журнала «Физика и техника полупроводников», </a:t>
            </a:r>
            <a:r>
              <a:rPr lang="ru-RU" sz="1600" dirty="0" smtClean="0"/>
              <a:t>членом </a:t>
            </a:r>
            <a:r>
              <a:rPr lang="ru-RU" sz="1600" dirty="0"/>
              <a:t>редакционной коллегии журнала «Наука и жизнь». Был членом правления Общества «Знание» РСФСР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dirty="0" smtClean="0"/>
              <a:t>С </a:t>
            </a:r>
            <a:r>
              <a:rPr lang="ru-RU" sz="1600" dirty="0"/>
              <a:t>2001 года Президент Фонда поддержки образования и науки (Алфёровского фонда</a:t>
            </a:r>
            <a:r>
              <a:rPr lang="ru-RU" sz="1600" dirty="0" smtClean="0"/>
              <a:t>).</a:t>
            </a:r>
            <a:endParaRPr lang="ru-RU" sz="1600" dirty="0"/>
          </a:p>
          <a:p>
            <a:r>
              <a:rPr lang="ru-RU" sz="1600" dirty="0"/>
              <a:t>5 апреля 2010 года </a:t>
            </a:r>
            <a:r>
              <a:rPr lang="ru-RU" sz="1600" dirty="0" smtClean="0"/>
              <a:t>Алфёров </a:t>
            </a:r>
            <a:r>
              <a:rPr lang="ru-RU" sz="1600" dirty="0"/>
              <a:t>назначен научным руководителем инновационного центра в </a:t>
            </a:r>
            <a:r>
              <a:rPr lang="ru-RU" sz="1600" dirty="0" err="1" smtClean="0"/>
              <a:t>Сколково</a:t>
            </a:r>
            <a:endParaRPr lang="ru-RU" sz="1600" dirty="0"/>
          </a:p>
          <a:p>
            <a:r>
              <a:rPr lang="ru-RU" sz="1600" dirty="0"/>
              <a:t>В 2013 году баллотировался на пост президента РАН и, получив 345 голосов, занял второе </a:t>
            </a:r>
            <a:r>
              <a:rPr lang="ru-RU" sz="1600" dirty="0" smtClean="0"/>
              <a:t>место</a:t>
            </a:r>
            <a:endParaRPr lang="ru-RU" sz="1600" dirty="0"/>
          </a:p>
          <a:p>
            <a:r>
              <a:rPr lang="ru-RU" sz="1600" dirty="0"/>
              <a:t>Автор более 500 научных работ, трёх монографий и 50 изобретений.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2861" t="-211" r="1899" b="211"/>
          <a:stretch/>
        </p:blipFill>
        <p:spPr>
          <a:xfrm>
            <a:off x="5076056" y="1700808"/>
            <a:ext cx="3976400" cy="352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5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260649"/>
            <a:ext cx="4823544" cy="648071"/>
          </a:xfrm>
        </p:spPr>
        <p:txBody>
          <a:bodyPr>
            <a:noAutofit/>
          </a:bodyPr>
          <a:lstStyle/>
          <a:p>
            <a:r>
              <a:rPr lang="ru-RU" sz="3200" dirty="0" smtClean="0"/>
              <a:t>НАГРАДЫ И ЗВАНИЯ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08720"/>
            <a:ext cx="4896544" cy="532859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800" dirty="0" smtClean="0"/>
              <a:t>У Жореса Ивановича имеется множество государственных наград России</a:t>
            </a:r>
            <a:r>
              <a:rPr lang="en-US" sz="2800" dirty="0" smtClean="0"/>
              <a:t>,</a:t>
            </a:r>
            <a:r>
              <a:rPr lang="ru-RU" sz="2800" dirty="0" smtClean="0"/>
              <a:t>СССР</a:t>
            </a:r>
            <a:r>
              <a:rPr lang="en-US" sz="2800" dirty="0" smtClean="0"/>
              <a:t>,</a:t>
            </a:r>
            <a:r>
              <a:rPr lang="ru-RU" sz="2800" dirty="0" smtClean="0"/>
              <a:t>Азербайджана</a:t>
            </a:r>
            <a:r>
              <a:rPr lang="en-US" sz="2800" dirty="0" smtClean="0"/>
              <a:t>,</a:t>
            </a:r>
            <a:r>
              <a:rPr lang="ru-RU" sz="2800" dirty="0" smtClean="0"/>
              <a:t>Белоруссии</a:t>
            </a:r>
            <a:r>
              <a:rPr lang="en-US" sz="2800" dirty="0" smtClean="0"/>
              <a:t>,</a:t>
            </a:r>
            <a:r>
              <a:rPr lang="ru-RU" sz="2800" dirty="0" smtClean="0"/>
              <a:t>Украины</a:t>
            </a:r>
            <a:r>
              <a:rPr lang="en-US" sz="2800" dirty="0" smtClean="0"/>
              <a:t>.</a:t>
            </a:r>
          </a:p>
          <a:p>
            <a:pPr algn="ctr"/>
            <a:r>
              <a:rPr lang="ru-RU" sz="2800" dirty="0" smtClean="0"/>
              <a:t>Он является полным кавалером высшего российского гражданского ордена </a:t>
            </a:r>
            <a:r>
              <a:rPr lang="en-US" sz="2800" dirty="0" smtClean="0"/>
              <a:t>“</a:t>
            </a:r>
            <a:r>
              <a:rPr lang="ru-RU" sz="2800" dirty="0" smtClean="0"/>
              <a:t>За заслуги перед Отечеством</a:t>
            </a:r>
            <a:r>
              <a:rPr lang="en-US" sz="2800" dirty="0" smtClean="0"/>
              <a:t>”,</a:t>
            </a:r>
            <a:r>
              <a:rPr lang="ru-RU" sz="2800" dirty="0" smtClean="0"/>
              <a:t>лауреатом Госпремии СССР</a:t>
            </a:r>
            <a:r>
              <a:rPr lang="ru-RU" sz="2800" dirty="0"/>
              <a:t> </a:t>
            </a:r>
            <a:r>
              <a:rPr lang="ru-RU" sz="2800" dirty="0" smtClean="0"/>
              <a:t>и РФ</a:t>
            </a:r>
            <a:r>
              <a:rPr lang="en-US" sz="2800" dirty="0" smtClean="0"/>
              <a:t>.</a:t>
            </a:r>
            <a:endParaRPr lang="ru-RU" sz="2800" dirty="0"/>
          </a:p>
          <a:p>
            <a:pPr algn="ctr"/>
            <a:r>
              <a:rPr lang="ru-RU" sz="2800" dirty="0" smtClean="0"/>
              <a:t>Но самой главной наградой Алфёрова является </a:t>
            </a:r>
            <a:r>
              <a:rPr lang="ru-RU" sz="2800" b="1" dirty="0" smtClean="0"/>
              <a:t>Нобелевская премия по физике</a:t>
            </a:r>
            <a:r>
              <a:rPr lang="ru-RU" sz="2800" dirty="0" smtClean="0"/>
              <a:t> – одна из самых почитаемых и высоких научных премий в мире</a:t>
            </a:r>
            <a:r>
              <a:rPr lang="en-US" sz="2800" dirty="0" smtClean="0"/>
              <a:t>.</a:t>
            </a:r>
            <a:endParaRPr lang="ru-RU" sz="28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128" y="231697"/>
            <a:ext cx="3113604" cy="38109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8364" y="4149080"/>
            <a:ext cx="3312368" cy="246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34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801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/>
              <a:t>Изобретениями академика Жореса Ивановича Алферова ежедневно пользуется почти каждый житель планеты. </a:t>
            </a:r>
            <a:r>
              <a:rPr lang="ru-RU" dirty="0" smtClean="0"/>
              <a:t>Во </a:t>
            </a:r>
            <a:r>
              <a:rPr lang="ru-RU" dirty="0"/>
              <a:t>всех мобильных телефонах есть </a:t>
            </a:r>
            <a:r>
              <a:rPr lang="ru-RU" dirty="0" err="1"/>
              <a:t>гетероструктурные</a:t>
            </a:r>
            <a:r>
              <a:rPr lang="ru-RU" dirty="0"/>
              <a:t> полупроводники, созданные Алфёровым. Вся </a:t>
            </a:r>
            <a:r>
              <a:rPr lang="ru-RU" dirty="0" err="1"/>
              <a:t>оптиковолоконная</a:t>
            </a:r>
            <a:r>
              <a:rPr lang="ru-RU" dirty="0"/>
              <a:t> связь работает на его полупроводниках и "лазере Алфёрова". Без "лазера Алфёрова" были бы невозможны проигрыватели компакт-дисков и дисководы современных компьютеров. Открытия Жореса Ивановича используются и в фарах автомобилей, и в светофорах, и в оборудовании супермаркетов — декодерах товарных ярлыков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051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Office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110000" t="250000" r="110000" b="40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0000"/>
                <a:satMod val="130000"/>
              </a:schemeClr>
              <a:schemeClr val="phClr">
                <a:tint val="70000"/>
                <a:satMod val="1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93D006D-EB6C-4D6B-9B37-EEA62BDF54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Сообщение о ходе выполнения или состоянии презентации</Template>
  <TotalTime>136</TotalTime>
  <Words>598</Words>
  <Application>Microsoft Office PowerPoint</Application>
  <PresentationFormat>Экран (4:3)</PresentationFormat>
  <Paragraphs>34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Cambria</vt:lpstr>
      <vt:lpstr>Verdana</vt:lpstr>
      <vt:lpstr>Wingdings 2</vt:lpstr>
      <vt:lpstr>Яркая</vt:lpstr>
      <vt:lpstr>ЖОРЕС ИВАНОВИЧ АЛФЁРОВ</vt:lpstr>
      <vt:lpstr>БИОГРАФИЯ</vt:lpstr>
      <vt:lpstr>БИОГРАФИЯ</vt:lpstr>
      <vt:lpstr>БИОГРАФИЯ</vt:lpstr>
      <vt:lpstr>биография</vt:lpstr>
      <vt:lpstr>биография</vt:lpstr>
      <vt:lpstr>Научная деятельность</vt:lpstr>
      <vt:lpstr>НАГРАДЫ И ЗВАНИЯ</vt:lpstr>
      <vt:lpstr>ЗАКЛЮЧЕНИЕ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ЖОРЕС ИВАНОВИЧ АЛФЁРОВ</dc:title>
  <dc:creator>Пользователь Windows</dc:creator>
  <cp:keywords/>
  <cp:lastModifiedBy>Пользователь Windows</cp:lastModifiedBy>
  <cp:revision>7</cp:revision>
  <dcterms:created xsi:type="dcterms:W3CDTF">2019-01-14T06:27:58Z</dcterms:created>
  <dcterms:modified xsi:type="dcterms:W3CDTF">2019-01-24T21:09:36Z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TC101671079990</vt:lpwstr>
  </property>
</Properties>
</file>