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62" r:id="rId3"/>
    <p:sldId id="258" r:id="rId4"/>
    <p:sldId id="261" r:id="rId5"/>
    <p:sldId id="260" r:id="rId6"/>
    <p:sldId id="267" r:id="rId7"/>
    <p:sldId id="264" r:id="rId8"/>
    <p:sldId id="268" r:id="rId9"/>
    <p:sldId id="26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13BD-B0F9-4812-AF2D-3939752EBEF2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52BB1-9209-4B68-9EED-2DDFD74DA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8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938B-31C8-465A-BBFC-D693532F03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938B-31C8-465A-BBFC-D693532F03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76C588-2DF3-448E-AEA2-97BB8F24650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7AA0C1-9FF1-4A03-B17F-30C4E14C6E85}" type="datetimeFigureOut">
              <a:rPr lang="ru-RU" smtClean="0"/>
              <a:t>10.09.2018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4AC956-7D02-4131-8735-ED88EE3F9F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645024"/>
            <a:ext cx="3143252" cy="29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2340924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84380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0"/>
            <a:ext cx="313184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0"/>
            <a:ext cx="3600400" cy="3933056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  </a:t>
            </a:r>
            <a:r>
              <a:rPr lang="ru-RU" sz="4000" b="1" dirty="0" smtClean="0">
                <a:latin typeface="a_CooperBlackRg" pitchFamily="18" charset="-52"/>
              </a:rPr>
              <a:t>Мы - органические вещества,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latin typeface="a_CooperBlackRg" pitchFamily="18" charset="-52"/>
              </a:rPr>
              <a:t>       На кухне нас зовут масла,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latin typeface="a_CooperBlackRg" pitchFamily="18" charset="-52"/>
              </a:rPr>
              <a:t>       К эфирам сложным отнеси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latin typeface="a_CooperBlackRg" pitchFamily="18" charset="-52"/>
              </a:rPr>
              <a:t>       И быстро класс наш назови</a:t>
            </a:r>
            <a:r>
              <a:rPr lang="en-US" sz="4000" b="1" dirty="0" smtClean="0"/>
              <a:t>.</a:t>
            </a:r>
            <a:r>
              <a:rPr lang="ru-RU" sz="4000" b="1" dirty="0" smtClean="0">
                <a:latin typeface="a_CooperBlackRg" pitchFamily="18" charset="-52"/>
              </a:rPr>
              <a:t> </a:t>
            </a:r>
            <a:endParaRPr lang="ru-RU" sz="4000" b="1" dirty="0">
              <a:latin typeface="a_CooperBlackRg" pitchFamily="18" charset="-5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4000" b="1" dirty="0" smtClean="0"/>
              <a:t>Жиры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6868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 </a:t>
            </a:r>
            <a:r>
              <a:rPr lang="ru-RU" dirty="0" smtClean="0"/>
              <a:t>Жиры – сложные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эфиры глицерина и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высших одноатомных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карбоновых кислот.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20" name="Picture 5" descr="Триглицерид (2274 бай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00438"/>
            <a:ext cx="7704137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6283325"/>
            <a:ext cx="857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/>
              <a:t>Общее название таких соединений - </a:t>
            </a:r>
            <a:r>
              <a:rPr lang="ru-RU" sz="2400" dirty="0" err="1"/>
              <a:t>триглицериды</a:t>
            </a:r>
            <a:r>
              <a:rPr lang="ru-RU" dirty="0"/>
              <a:t> </a:t>
            </a:r>
          </a:p>
        </p:txBody>
      </p:sp>
      <p:pic>
        <p:nvPicPr>
          <p:cNvPr id="9222" name="Picture 7" descr="L22p1p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0"/>
            <a:ext cx="453072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ile023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-35520" y="0"/>
            <a:ext cx="8964613" cy="6858000"/>
            <a:chOff x="-138" y="-337"/>
            <a:chExt cx="9565" cy="5618"/>
          </a:xfrm>
        </p:grpSpPr>
        <p:cxnSp>
          <p:nvCxnSpPr>
            <p:cNvPr id="1028" name="_s1028"/>
            <p:cNvCxnSpPr>
              <a:cxnSpLocks noChangeShapeType="1"/>
              <a:stCxn id="12" idx="6"/>
              <a:endCxn id="6" idx="2"/>
            </p:cNvCxnSpPr>
            <p:nvPr/>
          </p:nvCxnSpPr>
          <p:spPr bwMode="auto">
            <a:xfrm rot="5400000" flipH="1">
              <a:off x="4971" y="3072"/>
              <a:ext cx="305" cy="1306"/>
            </a:xfrm>
            <a:prstGeom prst="bentConnector3">
              <a:avLst>
                <a:gd name="adj1" fmla="val 318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1" idx="6"/>
              <a:endCxn id="6" idx="2"/>
            </p:cNvCxnSpPr>
            <p:nvPr/>
          </p:nvCxnSpPr>
          <p:spPr bwMode="auto">
            <a:xfrm rot="16200000">
              <a:off x="3351" y="2695"/>
              <a:ext cx="244" cy="1997"/>
            </a:xfrm>
            <a:prstGeom prst="bentConnector3">
              <a:avLst>
                <a:gd name="adj1" fmla="val 3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0" idx="6"/>
              <a:endCxn id="5" idx="2"/>
            </p:cNvCxnSpPr>
            <p:nvPr/>
          </p:nvCxnSpPr>
          <p:spPr bwMode="auto">
            <a:xfrm rot="16200000">
              <a:off x="6662" y="857"/>
              <a:ext cx="305" cy="1460"/>
            </a:xfrm>
            <a:prstGeom prst="bentConnector3">
              <a:avLst>
                <a:gd name="adj1" fmla="val 31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9" idx="6"/>
              <a:endCxn id="5" idx="2"/>
            </p:cNvCxnSpPr>
            <p:nvPr/>
          </p:nvCxnSpPr>
          <p:spPr bwMode="auto">
            <a:xfrm rot="5400000" flipH="1">
              <a:off x="7296" y="1683"/>
              <a:ext cx="1038" cy="539"/>
            </a:xfrm>
            <a:prstGeom prst="bentConnector3">
              <a:avLst>
                <a:gd name="adj1" fmla="val 933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8" idx="6"/>
              <a:endCxn id="4" idx="2"/>
            </p:cNvCxnSpPr>
            <p:nvPr/>
          </p:nvCxnSpPr>
          <p:spPr bwMode="auto">
            <a:xfrm rot="5400000" flipH="1">
              <a:off x="2738" y="1011"/>
              <a:ext cx="394" cy="1306"/>
            </a:xfrm>
            <a:prstGeom prst="bentConnector3">
              <a:avLst>
                <a:gd name="adj1" fmla="val 246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7" idx="6"/>
              <a:endCxn id="4" idx="2"/>
            </p:cNvCxnSpPr>
            <p:nvPr/>
          </p:nvCxnSpPr>
          <p:spPr bwMode="auto">
            <a:xfrm rot="16200000">
              <a:off x="1490" y="1069"/>
              <a:ext cx="394" cy="1190"/>
            </a:xfrm>
            <a:prstGeom prst="bentConnector3">
              <a:avLst>
                <a:gd name="adj1" fmla="val 246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6" idx="6"/>
              <a:endCxn id="3" idx="2"/>
            </p:cNvCxnSpPr>
            <p:nvPr/>
          </p:nvCxnSpPr>
          <p:spPr bwMode="auto">
            <a:xfrm rot="16200000">
              <a:off x="3116" y="1567"/>
              <a:ext cx="2749" cy="39"/>
            </a:xfrm>
            <a:prstGeom prst="bentConnector3">
              <a:avLst>
                <a:gd name="adj1" fmla="val 3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rot="5400000" flipH="1">
              <a:off x="5692" y="-970"/>
              <a:ext cx="672" cy="3035"/>
            </a:xfrm>
            <a:prstGeom prst="bentConnector3">
              <a:avLst>
                <a:gd name="adj1" fmla="val 1443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4" idx="6"/>
              <a:endCxn id="3" idx="2"/>
            </p:cNvCxnSpPr>
            <p:nvPr/>
          </p:nvCxnSpPr>
          <p:spPr bwMode="auto">
            <a:xfrm rot="16200000">
              <a:off x="3061" y="-566"/>
              <a:ext cx="672" cy="2227"/>
            </a:xfrm>
            <a:prstGeom prst="bentConnector3">
              <a:avLst>
                <a:gd name="adj1" fmla="val 1443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7"/>
            <p:cNvSpPr>
              <a:spLocks noChangeArrowheads="1"/>
            </p:cNvSpPr>
            <p:nvPr/>
          </p:nvSpPr>
          <p:spPr bwMode="auto">
            <a:xfrm>
              <a:off x="1744" y="-216"/>
              <a:ext cx="5532" cy="42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11708" tIns="5855" rIns="11708" bIns="58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Классификация  жиров</a:t>
              </a:r>
            </a:p>
          </p:txBody>
        </p:sp>
        <p:sp>
          <p:nvSpPr>
            <p:cNvPr id="4" name="_s1038"/>
            <p:cNvSpPr>
              <a:spLocks noChangeArrowheads="1"/>
            </p:cNvSpPr>
            <p:nvPr/>
          </p:nvSpPr>
          <p:spPr bwMode="auto">
            <a:xfrm>
              <a:off x="438" y="884"/>
              <a:ext cx="3689" cy="583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11708" tIns="5855" rIns="11708" bIns="58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 составу </a:t>
              </a:r>
            </a:p>
          </p:txBody>
        </p:sp>
        <p:sp>
          <p:nvSpPr>
            <p:cNvPr id="5" name="_s1039"/>
            <p:cNvSpPr>
              <a:spLocks noChangeArrowheads="1"/>
            </p:cNvSpPr>
            <p:nvPr/>
          </p:nvSpPr>
          <p:spPr bwMode="auto">
            <a:xfrm>
              <a:off x="5740" y="884"/>
              <a:ext cx="3611" cy="55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11708" tIns="5855" rIns="11708" bIns="58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 происхождению </a:t>
              </a:r>
            </a:p>
          </p:txBody>
        </p:sp>
        <p:sp>
          <p:nvSpPr>
            <p:cNvPr id="6" name="_s1040"/>
            <p:cNvSpPr>
              <a:spLocks noChangeArrowheads="1"/>
            </p:cNvSpPr>
            <p:nvPr/>
          </p:nvSpPr>
          <p:spPr bwMode="auto">
            <a:xfrm>
              <a:off x="2435" y="2961"/>
              <a:ext cx="4072" cy="61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11708" tIns="5855" rIns="11708" bIns="58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 агрегатному состоянию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7" name="_s1041"/>
            <p:cNvSpPr>
              <a:spLocks noChangeArrowheads="1"/>
            </p:cNvSpPr>
            <p:nvPr/>
          </p:nvSpPr>
          <p:spPr bwMode="auto">
            <a:xfrm>
              <a:off x="-138" y="1861"/>
              <a:ext cx="2459" cy="55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11708" tIns="5855" rIns="11708" bIns="58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Простые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(льняное масло)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8" name="_s1042"/>
            <p:cNvSpPr>
              <a:spLocks noChangeArrowheads="1"/>
            </p:cNvSpPr>
            <p:nvPr/>
          </p:nvSpPr>
          <p:spPr bwMode="auto">
            <a:xfrm>
              <a:off x="2359" y="1861"/>
              <a:ext cx="2457" cy="6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11708" tIns="5855" rIns="11708" bIns="58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Смешанные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(сливочное масло)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9" name="_s1043"/>
            <p:cNvSpPr>
              <a:spLocks noChangeArrowheads="1"/>
            </p:cNvSpPr>
            <p:nvPr/>
          </p:nvSpPr>
          <p:spPr bwMode="auto">
            <a:xfrm>
              <a:off x="6815" y="2472"/>
              <a:ext cx="2536" cy="6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12717" tIns="6359" rIns="12717" bIns="63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Животные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(свиной жир)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10" name="_s1044"/>
            <p:cNvSpPr>
              <a:spLocks noChangeArrowheads="1"/>
            </p:cNvSpPr>
            <p:nvPr/>
          </p:nvSpPr>
          <p:spPr bwMode="auto">
            <a:xfrm>
              <a:off x="4816" y="1739"/>
              <a:ext cx="2536" cy="6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14451" tIns="7227" rIns="14451" bIns="722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Растительные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(подсолнечное масло)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11" name="_s1045"/>
            <p:cNvSpPr>
              <a:spLocks noChangeArrowheads="1"/>
            </p:cNvSpPr>
            <p:nvPr/>
          </p:nvSpPr>
          <p:spPr bwMode="auto">
            <a:xfrm>
              <a:off x="1205" y="3816"/>
              <a:ext cx="2536" cy="67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29405" tIns="14703" rIns="29405" bIns="1470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Твердые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(кокосовый жир) </a:t>
              </a:r>
            </a:p>
          </p:txBody>
        </p:sp>
        <p:sp>
          <p:nvSpPr>
            <p:cNvPr id="12" name="_s1046"/>
            <p:cNvSpPr>
              <a:spLocks noChangeArrowheads="1"/>
            </p:cNvSpPr>
            <p:nvPr/>
          </p:nvSpPr>
          <p:spPr bwMode="auto">
            <a:xfrm>
              <a:off x="4356" y="3877"/>
              <a:ext cx="2842" cy="6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35006" tIns="17503" rIns="35006" bIns="1750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Жидкие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(рыбий жир) </a:t>
              </a:r>
            </a:p>
          </p:txBody>
        </p:sp>
      </p:grpSp>
    </p:spTree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452" y="188640"/>
            <a:ext cx="6777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Физические свойства.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9217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1.</a:t>
            </a:r>
            <a:r>
              <a:rPr lang="ru-RU" sz="5400" b="1" dirty="0" smtClean="0"/>
              <a:t> нерастворимы в воде,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2.</a:t>
            </a:r>
            <a:r>
              <a:rPr lang="ru-RU" sz="5400" b="1" dirty="0" smtClean="0"/>
              <a:t> легче воды,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3.</a:t>
            </a:r>
            <a:r>
              <a:rPr lang="ru-RU" sz="5400" b="1" dirty="0" smtClean="0"/>
              <a:t> хорошо растворяются в органических растворителях,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4. </a:t>
            </a:r>
            <a:r>
              <a:rPr lang="ru-RU" sz="5400" b="1" dirty="0" smtClean="0"/>
              <a:t>эмульгируются щелочами.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90600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a_CampusGrav" pitchFamily="82" charset="-52"/>
              </a:rPr>
              <a:t>              </a:t>
            </a:r>
            <a:r>
              <a:rPr lang="ru-RU" sz="4000" b="1" dirty="0" smtClean="0">
                <a:solidFill>
                  <a:srgbClr val="00B0F0"/>
                </a:solidFill>
                <a:latin typeface="a_CampusGrav" pitchFamily="82" charset="-52"/>
              </a:rPr>
              <a:t>Гидролиз жиров</a:t>
            </a:r>
            <a:endParaRPr lang="ru-RU" sz="4000" b="1" dirty="0">
              <a:solidFill>
                <a:srgbClr val="00B0F0"/>
              </a:solidFill>
              <a:latin typeface="a_CampusGrav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9377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                                                                            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 С-ОН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                                  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</a:t>
            </a:r>
            <a:endParaRPr lang="ru-RU" sz="1800" b="1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Одно из важнейших свойств жиров - их способность расщепляться на составляющие: глицерин и жирные кислоты. Если такая реакция осуществляется под действием воды в присутствии кислот, она называется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гидролизом.</a:t>
            </a:r>
          </a:p>
          <a:p>
            <a:pPr>
              <a:buNone/>
            </a:pP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2"/>
            <a:ext cx="202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rot="5400000">
            <a:off x="1116980" y="2275508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rot="5400000">
            <a:off x="1143770" y="271382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3000364" y="2428868"/>
            <a:ext cx="115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+ 3 НОН 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4355976" y="2564904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5357818" y="200024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С-ОН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5715802" y="235663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5715802" y="271382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6500826" y="2357430"/>
            <a:ext cx="206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+   3 С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35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СООН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188640"/>
            <a:ext cx="6856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Химические свойства.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33825"/>
            <a:ext cx="3333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3095630" cy="28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990600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a_CampusGrav" pitchFamily="82" charset="-52"/>
              </a:rPr>
              <a:t>              </a:t>
            </a:r>
            <a:r>
              <a:rPr lang="ru-RU" sz="4000" b="1" dirty="0" smtClean="0">
                <a:solidFill>
                  <a:srgbClr val="00B0F0"/>
                </a:solidFill>
                <a:latin typeface="a_CampusGrav" pitchFamily="82" charset="-52"/>
              </a:rPr>
              <a:t>Омыление жиров</a:t>
            </a:r>
            <a:endParaRPr lang="ru-RU" sz="4000" b="1" dirty="0">
              <a:solidFill>
                <a:srgbClr val="00B0F0"/>
              </a:solidFill>
              <a:latin typeface="a_CampusGrav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15370" cy="380524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    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+ 3 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</a:rPr>
              <a:t>Na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ОН                   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С-ОН      +   3 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35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СОО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</a:rPr>
              <a:t>Na</a:t>
            </a:r>
            <a:endParaRPr lang="ru-RU" sz="1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      </a:t>
            </a:r>
          </a:p>
          <a:p>
            <a:pPr>
              <a:buNone/>
            </a:pPr>
            <a:endParaRPr lang="ru-RU" sz="1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rot="5400000">
            <a:off x="786580" y="257095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 rot="5400000">
            <a:off x="786580" y="2856702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rot="5400000">
            <a:off x="5430050" y="257095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5430050" y="2856702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3419872" y="2780928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428596" y="350043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Эта реакция называется омылением,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поскольку образующиеся соли щелочных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металлов и высших карбоновых кислот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являются мылами. 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72008"/>
            <a:ext cx="2928926" cy="2071702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>
              <a:rot lat="0" lon="0" rev="20099999"/>
            </a:camera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1187624" y="260648"/>
            <a:ext cx="6856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Химические свойства.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90600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a_CampusGrav" pitchFamily="82" charset="-52"/>
              </a:rPr>
              <a:t>              </a:t>
            </a:r>
            <a:r>
              <a:rPr lang="ru-RU" b="1" dirty="0" smtClean="0">
                <a:solidFill>
                  <a:srgbClr val="00B0F0"/>
                </a:solidFill>
                <a:latin typeface="a_CooperBlackRg"/>
              </a:rPr>
              <a:t>ГИДРОЛИЗ  ЖИРОВ</a:t>
            </a:r>
            <a:endParaRPr lang="ru-RU" b="1" dirty="0">
              <a:solidFill>
                <a:srgbClr val="00B0F0"/>
              </a:solidFill>
              <a:latin typeface="a_CooperBlackRg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20240"/>
            <a:ext cx="8229600" cy="49377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                                                                            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 С-ОН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                                                                             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</a:t>
            </a:r>
            <a:endParaRPr lang="ru-RU" sz="1800" b="1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Одно из важнейших свойств жиров - их способность расщепляться на составляющие: глицерин и жирные кислоты. Если такая реакция осуществляется под действием воды в присутствии кислот, она называется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гидролизом.</a:t>
            </a:r>
          </a:p>
          <a:p>
            <a:pPr>
              <a:buNone/>
            </a:pP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202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rot="5400000">
            <a:off x="1142976" y="235743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187624" y="2852936"/>
            <a:ext cx="0" cy="214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3000364" y="2428868"/>
            <a:ext cx="115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+ 3 НОН 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4286248" y="2571744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5357818" y="200024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С-ОН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5715802" y="235663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5725492" y="292358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6500826" y="2357430"/>
            <a:ext cx="206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+   3 С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35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СООН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60648"/>
            <a:ext cx="6856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Химические свойства.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h10_2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162800" cy="5600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88640"/>
            <a:ext cx="619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Применение жиров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EFEFE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FEF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</TotalTime>
  <Words>261</Words>
  <Application>Microsoft Office PowerPoint</Application>
  <PresentationFormat>Экран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Презентация PowerPoint</vt:lpstr>
      <vt:lpstr>Жиры </vt:lpstr>
      <vt:lpstr>Презентация PowerPoint</vt:lpstr>
      <vt:lpstr>Презентация PowerPoint</vt:lpstr>
      <vt:lpstr>Презентация PowerPoint</vt:lpstr>
      <vt:lpstr>              Гидролиз жиров</vt:lpstr>
      <vt:lpstr>              Омыление жиров</vt:lpstr>
      <vt:lpstr>              ГИДРОЛИЗ  ЖИРОВ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User</cp:lastModifiedBy>
  <cp:revision>12</cp:revision>
  <dcterms:created xsi:type="dcterms:W3CDTF">2013-04-14T19:06:39Z</dcterms:created>
  <dcterms:modified xsi:type="dcterms:W3CDTF">2018-09-10T14:46:01Z</dcterms:modified>
</cp:coreProperties>
</file>