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2"/>
  </p:notesMasterIdLst>
  <p:sldIdLst>
    <p:sldId id="256" r:id="rId2"/>
    <p:sldId id="282" r:id="rId3"/>
    <p:sldId id="260" r:id="rId4"/>
    <p:sldId id="291" r:id="rId5"/>
    <p:sldId id="292" r:id="rId6"/>
    <p:sldId id="294" r:id="rId7"/>
    <p:sldId id="278" r:id="rId8"/>
    <p:sldId id="279" r:id="rId9"/>
    <p:sldId id="281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9BEA4D1-E27B-4AFB-A9C9-C62A23B54C56}" type="datetimeFigureOut">
              <a:rPr lang="ru-RU"/>
              <a:pPr/>
              <a:t>23.11.2016</a:t>
            </a:fld>
            <a:endParaRPr lang="ru-RU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E8A4B0-A384-4C4D-9307-4EA7C556B86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18EB9-C2C2-42AE-BF27-EFCFD7B318CD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1FCB-4511-4D8C-BC04-2FAE6CA5C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9874A-0478-49C0-B1D1-BE7BA03DDAAA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37B43-CF0E-4784-8A41-81D8BE38A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4F02-6F2A-4CFB-849E-F18129046619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76D27-2B7C-4404-BFAD-0C688E27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3600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6930FE-74C9-4CD4-A84F-30B473E3B061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589838" y="6481763"/>
            <a:ext cx="503237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52764E-3ADC-49EF-ADF0-5A71AE2B2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0E586-D6A3-41E0-843B-7F0C51C0A601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4F6CC-5525-4B33-A29E-63A6AAC55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079E3-E8BD-445D-BD0F-042DCC883883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FA8-882E-4CC8-BC5D-3ED356EE2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F956-F4ED-4124-BA89-0EE2837CD3D7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F7C6E7F-56B0-4DA7-942F-561A35A51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2483-5815-4CC0-9496-F69903A48395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AD32-601C-46C8-B094-6AEF80FAD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716C-6978-41DC-8A3D-6F13C437EB74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0E9D6-BE6C-483E-8896-4FD46E9B7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11E1B0B-7AD3-4FAA-80E3-1E28F2D342B2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227B6B0-8DA0-4B07-AEAE-52E0AC11B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B3A734A-1FEF-4847-A498-E718C33BE7BA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97D81AF2-C1F7-423B-AAC0-4E70685A4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2004-EBDF-4E6D-ACAD-3C7E572F9804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8B1E7-50E0-4D36-902E-5C2285E8C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D55D9C5-3424-4E3E-AA26-3D71209CB981}" type="datetimeFigureOut">
              <a:rPr lang="ru-RU"/>
              <a:pPr>
                <a:defRPr/>
              </a:pPr>
              <a:t>23.11.2016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2B6C071-FE49-4EC1-953E-49B472103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3" r:id="rId3"/>
    <p:sldLayoutId id="2147483857" r:id="rId4"/>
    <p:sldLayoutId id="2147483852" r:id="rId5"/>
    <p:sldLayoutId id="2147483851" r:id="rId6"/>
    <p:sldLayoutId id="2147483858" r:id="rId7"/>
    <p:sldLayoutId id="2147483859" r:id="rId8"/>
    <p:sldLayoutId id="2147483850" r:id="rId9"/>
    <p:sldLayoutId id="2147483849" r:id="rId10"/>
    <p:sldLayoutId id="2147483848" r:id="rId11"/>
    <p:sldLayoutId id="2147483854" r:id="rId12"/>
  </p:sldLayoutIdLst>
  <p:transition>
    <p:wedge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8FBF93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8FBF93"/>
          </a:solidFill>
          <a:latin typeface="Trebuchet MS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A5C0A7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57188" y="142875"/>
            <a:ext cx="8429625" cy="650081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000" b="1" dirty="0" smtClean="0"/>
              <a:t> 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200" b="1" i="1" dirty="0" smtClean="0">
                <a:solidFill>
                  <a:schemeClr val="accent6">
                    <a:lumMod val="50000"/>
                  </a:schemeClr>
                </a:solidFill>
              </a:rPr>
              <a:t>Выступление на педагогическом совете</a:t>
            </a: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6200" b="1" i="1" dirty="0" smtClean="0">
                <a:solidFill>
                  <a:schemeClr val="accent6">
                    <a:lumMod val="50000"/>
                  </a:schemeClr>
                </a:solidFill>
              </a:rPr>
              <a:t>«Повышение </a:t>
            </a:r>
            <a:r>
              <a:rPr lang="ru-RU" sz="6200" b="1" i="1" dirty="0" smtClean="0">
                <a:solidFill>
                  <a:schemeClr val="accent6">
                    <a:lumMod val="50000"/>
                  </a:schemeClr>
                </a:solidFill>
              </a:rPr>
              <a:t>качества образования через повышение профессионального уровня педагога»</a:t>
            </a:r>
            <a:endParaRPr lang="ru-RU" sz="62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48056" indent="-384048" algn="ctr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7700" b="1" i="1" dirty="0" smtClean="0">
                <a:solidFill>
                  <a:srgbClr val="FFFF00"/>
                </a:solidFill>
              </a:rPr>
              <a:t> </a:t>
            </a:r>
            <a:endParaRPr lang="ru-RU" sz="7700" i="1" dirty="0" smtClean="0">
              <a:solidFill>
                <a:srgbClr val="FFFF00"/>
              </a:solidFill>
            </a:endParaRP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000496" y="5572140"/>
            <a:ext cx="4100517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Зам. директора по </a:t>
            </a:r>
            <a:r>
              <a:rPr lang="ru-RU" dirty="0" smtClean="0"/>
              <a:t>УВР </a:t>
            </a:r>
          </a:p>
          <a:p>
            <a:pPr>
              <a:spcBef>
                <a:spcPct val="50000"/>
              </a:spcBef>
            </a:pPr>
            <a:r>
              <a:rPr lang="ru-RU" dirty="0" err="1" smtClean="0"/>
              <a:t>Яшкова</a:t>
            </a:r>
            <a:r>
              <a:rPr lang="ru-RU" dirty="0" smtClean="0"/>
              <a:t> Г.Ф</a:t>
            </a:r>
            <a:r>
              <a:rPr lang="ru-RU" dirty="0" smtClean="0"/>
              <a:t>., учитель </a:t>
            </a:r>
            <a:r>
              <a:rPr lang="ru-RU" dirty="0" smtClean="0"/>
              <a:t>математики и физики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3"/>
            <a:ext cx="7405688" cy="6586537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88913"/>
            <a:ext cx="7929563" cy="6669087"/>
          </a:xfrm>
        </p:spPr>
        <p:txBody>
          <a:bodyPr>
            <a:normAutofit/>
          </a:bodyPr>
          <a:lstStyle/>
          <a:p>
            <a:pPr marL="225425" indent="-171450" eaLnBrk="1" hangingPunct="1">
              <a:lnSpc>
                <a:spcPct val="80000"/>
              </a:lnSpc>
            </a:pPr>
            <a:r>
              <a:rPr lang="ru-RU" sz="900" b="1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ru-RU" sz="900" b="1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ru-RU" sz="900" dirty="0" smtClean="0">
              <a:solidFill>
                <a:schemeClr val="tx1"/>
              </a:solidFill>
              <a:latin typeface="Arial" charset="0"/>
            </a:endParaRP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9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rgbClr val="660066"/>
                </a:solidFill>
                <a:latin typeface="Arial" charset="0"/>
              </a:rPr>
              <a:t>РЕШЕНИЕ ПЕДСОВЕТА</a:t>
            </a:r>
            <a:r>
              <a:rPr lang="ru-RU" sz="1200" dirty="0" smtClean="0">
                <a:solidFill>
                  <a:schemeClr val="tx1"/>
                </a:solidFill>
              </a:rPr>
              <a:t>: </a:t>
            </a:r>
          </a:p>
          <a:p>
            <a:pPr marL="225425" indent="-171450" eaLnBrk="1" hangingPunct="1">
              <a:lnSpc>
                <a:spcPct val="80000"/>
              </a:lnSpc>
            </a:pPr>
            <a:endParaRPr lang="ru-RU" sz="1200" dirty="0" smtClean="0">
              <a:solidFill>
                <a:schemeClr val="tx1"/>
              </a:solidFill>
              <a:latin typeface="Arial" charset="0"/>
            </a:endParaRP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Считать повышение профессиональной компетентности педагогов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приоритетной задачей педагогического коллектива и необходимым условием развития нашей школы. </a:t>
            </a: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Одобрить накопленный  опыт работы коллектива педагогов по повышению профессиональной компетентности:  тематические педсоветы, теоретические семинары, мастер-классы, методические недели, мониторинг профессиональной успешности учителя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</a:rPr>
              <a:t>портфолио</a:t>
            </a:r>
            <a:r>
              <a:rPr lang="ru-RU" sz="1400" dirty="0" smtClean="0">
                <a:solidFill>
                  <a:schemeClr val="tx1"/>
                </a:solidFill>
              </a:rPr>
              <a:t>, рейтинг учителя), внедрение системного анализа урока, участие в профессиональных конкурсах, семинарах.</a:t>
            </a: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 </a:t>
            </a:r>
            <a:r>
              <a:rPr lang="ru-RU" sz="1400" b="1" dirty="0" smtClean="0">
                <a:solidFill>
                  <a:schemeClr val="tx1"/>
                </a:solidFill>
              </a:rPr>
              <a:t>Администрации школы: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   Взять за основу сформированный при обсуждении на методических объединениях перечень ключевых компетенций педагогов нашей школы.  В план работы включить мероприятия, направленные на развитие этих педагогических компетенций.</a:t>
            </a: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Учителям: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1400" dirty="0" smtClean="0">
                <a:solidFill>
                  <a:schemeClr val="tx1"/>
                </a:solidFill>
              </a:rPr>
              <a:t>1.  Продолжить практику </a:t>
            </a:r>
            <a:r>
              <a:rPr lang="ru-RU" sz="1400" dirty="0" err="1" smtClean="0">
                <a:solidFill>
                  <a:schemeClr val="tx1"/>
                </a:solidFill>
              </a:rPr>
              <a:t>взаимопосещения</a:t>
            </a:r>
            <a:r>
              <a:rPr lang="ru-RU" sz="1400" dirty="0" smtClean="0">
                <a:solidFill>
                  <a:schemeClr val="tx1"/>
                </a:solidFill>
              </a:rPr>
              <a:t> уроков учителей разных образовательных областей, которое не предполагает  функции контроля, организует эффективное профессиональное общение и дает возможность учителям в большей степени  раскрыться, показать свой потенциал, найти ответы на интересующие их вопросы, </a:t>
            </a: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Отв. руководители МО. </a:t>
            </a:r>
            <a:r>
              <a:rPr lang="ru-RU" sz="1400" dirty="0" smtClean="0">
                <a:solidFill>
                  <a:schemeClr val="tx1"/>
                </a:solidFill>
              </a:rPr>
              <a:t>   </a:t>
            </a:r>
          </a:p>
          <a:p>
            <a:pPr marL="225425" indent="-171450" eaLnBrk="1" hangingPunct="1">
              <a:lnSpc>
                <a:spcPct val="80000"/>
              </a:lnSpc>
              <a:buFont typeface="Wingdings 2" pitchFamily="18" charset="2"/>
              <a:buAutoNum type="arabicPeriod" startAt="2"/>
            </a:pPr>
            <a:r>
              <a:rPr lang="ru-RU" sz="1400" dirty="0" smtClean="0">
                <a:solidFill>
                  <a:schemeClr val="tx1"/>
                </a:solidFill>
              </a:rPr>
              <a:t>С целью формирования у учащихся компетенций личностного самосовершенствования,   коммуникативной, социальной - руководителям МО запланировать проведения «мастер-классов» с учащимися школы в рамках методических и предметных недель. </a:t>
            </a:r>
            <a:endParaRPr lang="ru-RU" sz="1400" dirty="0" smtClean="0">
              <a:solidFill>
                <a:schemeClr val="tx1"/>
              </a:solidFill>
              <a:latin typeface="Arial" charset="0"/>
            </a:endParaRPr>
          </a:p>
          <a:p>
            <a:pPr marL="225425" indent="-171450" eaLnBrk="1" hangingPunct="1">
              <a:lnSpc>
                <a:spcPct val="80000"/>
              </a:lnSpc>
              <a:buFont typeface="Wingdings 2" pitchFamily="18" charset="2"/>
              <a:buAutoNum type="arabicPeriod" startAt="2"/>
            </a:pPr>
            <a:r>
              <a:rPr lang="ru-RU" sz="1400" dirty="0" smtClean="0">
                <a:solidFill>
                  <a:schemeClr val="tx1"/>
                </a:solidFill>
              </a:rPr>
              <a:t>                                                                                          </a:t>
            </a:r>
            <a:r>
              <a:rPr lang="ru-RU" sz="1400" dirty="0" smtClean="0">
                <a:solidFill>
                  <a:schemeClr val="tx1"/>
                </a:solidFill>
                <a:latin typeface="Arial" charset="0"/>
              </a:rPr>
              <a:t>       </a:t>
            </a:r>
            <a:r>
              <a:rPr lang="ru-RU" sz="1400" i="1" dirty="0" smtClean="0">
                <a:solidFill>
                  <a:schemeClr val="tx1"/>
                </a:solidFill>
              </a:rPr>
              <a:t>Отв. </a:t>
            </a:r>
            <a:r>
              <a:rPr lang="ru-RU" sz="1400" i="1" dirty="0" smtClean="0">
                <a:solidFill>
                  <a:schemeClr val="tx1"/>
                </a:solidFill>
                <a:latin typeface="Arial" charset="0"/>
              </a:rPr>
              <a:t>р</a:t>
            </a:r>
            <a:r>
              <a:rPr lang="ru-RU" sz="1400" i="1" dirty="0" smtClean="0">
                <a:solidFill>
                  <a:schemeClr val="tx1"/>
                </a:solidFill>
              </a:rPr>
              <a:t>уководители МО.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900" i="1" dirty="0" smtClean="0">
                <a:solidFill>
                  <a:schemeClr val="tx1"/>
                </a:solidFill>
              </a:rPr>
              <a:t> </a:t>
            </a:r>
            <a:endParaRPr lang="ru-RU" sz="900" dirty="0" smtClean="0">
              <a:solidFill>
                <a:schemeClr val="tx1"/>
              </a:solidFill>
            </a:endParaRPr>
          </a:p>
          <a:p>
            <a:pPr marL="225425" indent="-171450" eaLnBrk="1" hangingPunct="1">
              <a:lnSpc>
                <a:spcPct val="80000"/>
              </a:lnSpc>
            </a:pPr>
            <a:r>
              <a:rPr lang="ru-RU" sz="900" dirty="0" smtClean="0">
                <a:solidFill>
                  <a:schemeClr val="tx1"/>
                </a:solidFill>
              </a:rPr>
              <a:t> </a:t>
            </a:r>
          </a:p>
          <a:p>
            <a:pPr marL="225425" indent="-171450" eaLnBrk="1" hangingPunct="1">
              <a:lnSpc>
                <a:spcPct val="80000"/>
              </a:lnSpc>
            </a:pPr>
            <a:endParaRPr lang="ru-RU" sz="9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n>
                  <a:noFill/>
                </a:ln>
                <a:solidFill>
                  <a:srgbClr val="003399"/>
                </a:solidFill>
                <a:effectLst/>
              </a:rPr>
              <a:t>ЦЕЛИ: 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323850" y="1557338"/>
            <a:ext cx="8229600" cy="4572000"/>
          </a:xfrm>
        </p:spPr>
        <p:txBody>
          <a:bodyPr/>
          <a:lstStyle/>
          <a:p>
            <a:pPr marL="636588" indent="-571500">
              <a:buFont typeface="Wingdings 2" pitchFamily="18" charset="2"/>
              <a:buNone/>
            </a:pPr>
            <a:r>
              <a:rPr lang="ru-RU" sz="2800" dirty="0" smtClean="0"/>
              <a:t>1.  Обеспечение профессионально-личностного самоопределения педагога в образовательном пространстве школы</a:t>
            </a:r>
          </a:p>
          <a:p>
            <a:pPr marL="636588" indent="-571500">
              <a:buFont typeface="Wingdings 2" pitchFamily="18" charset="2"/>
              <a:buNone/>
            </a:pPr>
            <a:endParaRPr lang="ru-RU" sz="2800" dirty="0" smtClean="0"/>
          </a:p>
          <a:p>
            <a:pPr marL="636588" indent="-571500">
              <a:buFont typeface="Wingdings 2" pitchFamily="18" charset="2"/>
              <a:buNone/>
            </a:pPr>
            <a:r>
              <a:rPr lang="ru-RU" sz="2800" dirty="0" smtClean="0"/>
              <a:t>2.  Определение составляющих профессиональной компетентности и перечня основных профессиональных компетенций для педагогов нашей школы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Профессиональная педагогическая компетентность</a:t>
            </a:r>
            <a:endParaRPr lang="ru-RU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– </a:t>
            </a:r>
            <a:r>
              <a:rPr lang="ru-RU" sz="4000" dirty="0" smtClean="0"/>
              <a:t>способность оптимально, эффективно, системно, с учетом достижений современной науки и собственных интересов, способностей прогнозировать, осуществлять педагогические действия в образовательном пространстве.  </a:t>
            </a:r>
          </a:p>
          <a:p>
            <a:pPr marL="448056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7127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ln>
                  <a:noFill/>
                </a:ln>
                <a:solidFill>
                  <a:srgbClr val="003399"/>
                </a:solidFill>
                <a:effectLst/>
              </a:rPr>
              <a:t>Основные составляющие компетентности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100" smtClean="0"/>
              <a:t> </a:t>
            </a:r>
            <a:r>
              <a:rPr lang="ru-RU" sz="2800" b="1" i="1" smtClean="0">
                <a:solidFill>
                  <a:srgbClr val="660066"/>
                </a:solidFill>
              </a:rPr>
              <a:t>Профессиональная компетентность</a:t>
            </a:r>
            <a:r>
              <a:rPr lang="ru-RU" sz="2100" b="1" i="1" smtClean="0"/>
              <a:t> </a:t>
            </a:r>
            <a:r>
              <a:rPr lang="ru-RU" sz="2100" i="1" smtClean="0"/>
              <a:t>— </a:t>
            </a:r>
            <a:r>
              <a:rPr lang="ru-RU" sz="2100" smtClean="0"/>
              <a:t>качество действий учителя, обеспечивающих: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эффективное решение профессионально-педагогических проблем и типичных профессиональных задач, возникающих в реальных ситуациях педагогической деятельности, с использованием жизнен­ного опыта, имеющейся квалификации, общепризнанных ценностей;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 владение современными образовательными технологиями, технологиями педагогической диагнос­тики (опросов, индивидуальных и групповых интервью), психолого-педагогической коррекции, снятия стрессов и т.п., методическими приемами, педагогическими средствами и их постоянное совершенствование;</a:t>
            </a:r>
          </a:p>
          <a:p>
            <a:pPr>
              <a:lnSpc>
                <a:spcPct val="80000"/>
              </a:lnSpc>
            </a:pPr>
            <a:r>
              <a:rPr lang="ru-RU" sz="2100" smtClean="0"/>
              <a:t> использование методических идей, новой литературы и иных источников информации в области компетенции и методик преподавания для построения современных занятии с учащимися, осуществление оценочно-ценностной рефлексии.</a:t>
            </a:r>
          </a:p>
          <a:p>
            <a:pPr>
              <a:lnSpc>
                <a:spcPct val="80000"/>
              </a:lnSpc>
            </a:pPr>
            <a:endParaRPr lang="ru-RU" sz="21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smtClean="0">
              <a:ln>
                <a:noFill/>
              </a:ln>
              <a:effectLst/>
            </a:endParaRPr>
          </a:p>
        </p:txBody>
      </p:sp>
      <p:sp>
        <p:nvSpPr>
          <p:cNvPr id="69635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549275"/>
            <a:ext cx="8229600" cy="575945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i="1" smtClean="0"/>
              <a:t>    </a:t>
            </a:r>
            <a:r>
              <a:rPr lang="ru-RU" sz="2400" b="1" i="1" smtClean="0">
                <a:solidFill>
                  <a:srgbClr val="660066"/>
                </a:solidFill>
              </a:rPr>
              <a:t>Коммуникативная компетентность</a:t>
            </a:r>
            <a:r>
              <a:rPr lang="ru-RU" sz="2100" b="1" i="1" smtClean="0"/>
              <a:t> </a:t>
            </a:r>
            <a:r>
              <a:rPr lang="ru-RU" sz="2100" smtClean="0"/>
              <a:t>— качество действий учителя, обеспечивающих: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10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эффективное конструирование прямой и обратной связи с другим человеком;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 установление контакта с учащимися разного возраста, родителями (лицами, их замещающими), кол­легами по работе;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 умение вырабатывать стратегию, тактику и технику взаимодействий с людьми, организовывать их сов­местную деятельность для достижения определен­ных социально значимых целей;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 умение убеждать, аргументировать свою позицию;</a:t>
            </a:r>
          </a:p>
          <a:p>
            <a:pPr>
              <a:lnSpc>
                <a:spcPct val="90000"/>
              </a:lnSpc>
            </a:pPr>
            <a:r>
              <a:rPr lang="ru-RU" sz="2100" smtClean="0"/>
              <a:t> владение ораторским искусством, грамотностью устной и письменной речи, публичным представле­нием результатов своей работы, отбором адекват­ных форм и методов презентации.</a:t>
            </a:r>
          </a:p>
          <a:p>
            <a:pPr>
              <a:lnSpc>
                <a:spcPct val="90000"/>
              </a:lnSpc>
            </a:pPr>
            <a:endParaRPr lang="ru-RU" sz="21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280987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sz="3800" smtClean="0">
              <a:ln>
                <a:noFill/>
              </a:ln>
              <a:effectLst/>
            </a:endParaRP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583406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solidFill>
                  <a:srgbClr val="660066"/>
                </a:solidFill>
              </a:rPr>
              <a:t>   Информационная компетентность</a:t>
            </a:r>
            <a:r>
              <a:rPr lang="ru-RU" sz="1700" b="1" i="1" smtClean="0"/>
              <a:t> </a:t>
            </a:r>
            <a:r>
              <a:rPr lang="ru-RU" sz="1700" smtClean="0"/>
              <a:t>— качество действий учителя, обеспечивающих: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 эффективный поиск, структурирование информации, ее адаптацию к особенностям педагогического процесса и дидактическим требованиям;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 формулировку учебной проблемы различными информационно-коммуникативными способами;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 квалифицированную работу с различными информационными ресурсами, профессиональными инструментами, готовыми программно-методическими комплексами, позволяющими проектировать решение педагогических проблем и практических задач;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 использование автоматизированных рабочих мест учителя в образовательном процессе;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 регулярную самостоятельную познавательную деятельность, готовность к ведению дистанционной образовательной деятельности;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 использование компьютерных и мультимедийных технологий, цифровых образовательных ресурсов в образовательном процессе;</a:t>
            </a:r>
          </a:p>
          <a:p>
            <a:pPr>
              <a:lnSpc>
                <a:spcPct val="80000"/>
              </a:lnSpc>
            </a:pPr>
            <a:r>
              <a:rPr lang="ru-RU" sz="1700" smtClean="0"/>
              <a:t> ведение школьной документации на электронных носителях.</a:t>
            </a:r>
          </a:p>
          <a:p>
            <a:pPr>
              <a:lnSpc>
                <a:spcPct val="80000"/>
              </a:lnSpc>
            </a:pPr>
            <a:endParaRPr lang="ru-RU" sz="17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700" b="1" smtClean="0"/>
              <a:t>	</a:t>
            </a:r>
            <a:r>
              <a:rPr lang="ru-RU" sz="1700" smtClean="0"/>
              <a:t> </a:t>
            </a:r>
            <a:r>
              <a:rPr lang="ru-RU" sz="2400" b="1" i="1" smtClean="0">
                <a:solidFill>
                  <a:srgbClr val="660066"/>
                </a:solidFill>
              </a:rPr>
              <a:t>Правовая компетентность</a:t>
            </a:r>
            <a:r>
              <a:rPr lang="ru-RU" sz="1700" b="1" i="1" smtClean="0"/>
              <a:t> </a:t>
            </a:r>
            <a:r>
              <a:rPr lang="ru-RU" sz="1700" i="1" smtClean="0"/>
              <a:t>— </a:t>
            </a:r>
            <a:r>
              <a:rPr lang="ru-RU" sz="1700" smtClean="0"/>
              <a:t>качество действий учителя, обеспечивающих эффективное использование в профессиональной деятельности законодательных и иных нормативных правовых документов органов власти, а также локальных актов и иной школьной документации для решения соответствующих профессиональных</a:t>
            </a:r>
            <a:r>
              <a:rPr lang="ru-RU" sz="1000" smtClean="0"/>
              <a:t> задач.</a:t>
            </a:r>
          </a:p>
          <a:p>
            <a:pPr>
              <a:lnSpc>
                <a:spcPct val="80000"/>
              </a:lnSpc>
            </a:pPr>
            <a:endParaRPr lang="ru-RU" sz="1000" smtClean="0"/>
          </a:p>
          <a:p>
            <a:pPr>
              <a:lnSpc>
                <a:spcPct val="80000"/>
              </a:lnSpc>
            </a:pPr>
            <a:endParaRPr lang="ru-RU" sz="100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6397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400" smtClean="0">
                <a:ln>
                  <a:noFill/>
                </a:ln>
                <a:solidFill>
                  <a:srgbClr val="660066"/>
                </a:solidFill>
                <a:effectLst/>
              </a:rPr>
              <a:t>СТАДИИ ПРОФЕССИОНАЛЬНОГО СТАНОВЛЕНИЯ</a:t>
            </a:r>
          </a:p>
        </p:txBody>
      </p:sp>
      <p:graphicFrame>
        <p:nvGraphicFramePr>
          <p:cNvPr id="42067" name="Group 83"/>
          <p:cNvGraphicFramePr>
            <a:graphicFrameLocks noGrp="1"/>
          </p:cNvGraphicFramePr>
          <p:nvPr>
            <p:ph type="tbl" idx="4294967295"/>
          </p:nvPr>
        </p:nvGraphicFramePr>
        <p:xfrm>
          <a:off x="250825" y="981075"/>
          <a:ext cx="8569325" cy="5748338"/>
        </p:xfrm>
        <a:graphic>
          <a:graphicData uri="http://schemas.openxmlformats.org/drawingml/2006/table">
            <a:tbl>
              <a:tblPr/>
              <a:tblGrid>
                <a:gridCol w="523875"/>
                <a:gridCol w="1196975"/>
                <a:gridCol w="6848475"/>
              </a:tblGrid>
              <a:tr h="854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Стаж работы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Начинающие педагоги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года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Отличаются поведением, ориентированным на внешние правила, образцы, рекомендации. Это объясняется небольшим опытом; страхом потерпеть неудачу или совершить ошибку.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9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Молодые специалисты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2-5 лет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Испытывают трудности при разграничении важных характеристик учебно-воспитательного процесса от второстепенных; стремятся выделить компоненты, составляющие реальную педагогическую ситуацию, подвергнуть их педагогическому и психологическому анализу.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Опытные учителя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5-10 лет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Стадия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“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учительской компетентности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Способность самостоятельно организовать и спланировать как свою, так и детскую деятельность. Характерной особенностью является умение справиться с часто неординарными ситуациями.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457200" y="268288"/>
            <a:ext cx="8229600" cy="2079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endParaRPr lang="ru-RU" sz="3800" smtClean="0">
              <a:ln>
                <a:noFill/>
              </a:ln>
              <a:effectLst/>
            </a:endParaRPr>
          </a:p>
        </p:txBody>
      </p:sp>
      <p:graphicFrame>
        <p:nvGraphicFramePr>
          <p:cNvPr id="45099" name="Group 43"/>
          <p:cNvGraphicFramePr>
            <a:graphicFrameLocks noGrp="1"/>
          </p:cNvGraphicFramePr>
          <p:nvPr>
            <p:ph type="tbl" idx="4294967295"/>
          </p:nvPr>
        </p:nvGraphicFramePr>
        <p:xfrm>
          <a:off x="457200" y="765175"/>
          <a:ext cx="8229600" cy="5689601"/>
        </p:xfrm>
        <a:graphic>
          <a:graphicData uri="http://schemas.openxmlformats.org/drawingml/2006/table">
            <a:tbl>
              <a:tblPr/>
              <a:tblGrid>
                <a:gridCol w="265113"/>
                <a:gridCol w="946150"/>
                <a:gridCol w="7018337"/>
              </a:tblGrid>
              <a:tr h="20335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Профессионалы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10-20 лет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Период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“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профессионального мастерства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”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Характерно умение целостно, системно видеть педагогическую реальность, вычленять наиболее существенные элементы педагогической практики.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Эксперты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Свыше 20 лет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Склонны в своей деятельности к интуитивному целостному схватыванию сложной, требующей незамедлительного решения педагогической ситуации, отбрасывая все несущественное и второстепенное. Могут за внешними проявлениями увидеть глубокие, не лежащие на поверхности причины. Способны структурировать социально-психологические мотивы, определяющие тот или иной поведенческий акт подопечного.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5681663" cy="363538"/>
          </a:xfrm>
        </p:spPr>
        <p:txBody>
          <a:bodyPr wrap="square" lIns="0" tIns="45720" rIns="0" bIns="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2800" smtClean="0">
                <a:ln>
                  <a:noFill/>
                </a:ln>
                <a:solidFill>
                  <a:srgbClr val="FF0000"/>
                </a:solidFill>
                <a:effectLst/>
              </a:rPr>
              <a:t>Умные  мысли </a:t>
            </a:r>
            <a:br>
              <a:rPr lang="ru-RU" sz="2800" smtClean="0">
                <a:ln>
                  <a:noFill/>
                </a:ln>
                <a:solidFill>
                  <a:srgbClr val="FF0000"/>
                </a:solidFill>
                <a:effectLst/>
              </a:rPr>
            </a:br>
            <a:r>
              <a:rPr lang="ru-RU" sz="2800" smtClean="0">
                <a:ln>
                  <a:noFill/>
                </a:ln>
                <a:solidFill>
                  <a:srgbClr val="FF0000"/>
                </a:solidFill>
                <a:effectLst/>
              </a:rPr>
              <a:t>для  вашей души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268413"/>
            <a:ext cx="7693025" cy="4508500"/>
          </a:xfrm>
        </p:spPr>
        <p:txBody>
          <a:bodyPr/>
          <a:lstStyle/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Люблю предмет, который я люблю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Мне такт и интуиция опора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Я горы вмиг с ребятами сверну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Я слушаю других – какое чудо!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Я и творить,  и натворить умею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Свои ошибки детям я прощаю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Мне юмор в детстве подмешали  в молоко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Я знаю мало, и я это знаю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Я от души со всеми терпелива!</a:t>
            </a:r>
          </a:p>
          <a:p>
            <a:pPr marL="273050" indent="-273050" eaLnBrk="1" hangingPunct="1">
              <a:buFont typeface="Wingdings" pitchFamily="2" charset="2"/>
              <a:buBlip>
                <a:blip r:embed="rId2"/>
              </a:buBlip>
            </a:pPr>
            <a:r>
              <a:rPr lang="ru-RU" sz="2800" b="1" smtClean="0"/>
              <a:t>Профессия досталась мне от Бога!</a:t>
            </a:r>
          </a:p>
          <a:p>
            <a:pPr marL="273050" indent="-273050" eaLnBrk="1" hangingPunct="1">
              <a:buFont typeface="Wingdings" pitchFamily="2" charset="2"/>
              <a:buNone/>
            </a:pPr>
            <a:endParaRPr lang="ru-RU" sz="2800" b="1" smtClean="0"/>
          </a:p>
          <a:p>
            <a:pPr marL="273050" indent="-273050" eaLnBrk="1" hangingPunct="1">
              <a:buFont typeface="Wingdings" pitchFamily="2" charset="2"/>
              <a:buChar char="J"/>
            </a:pPr>
            <a:endParaRPr lang="ru-RU" smtClean="0"/>
          </a:p>
          <a:p>
            <a:pPr marL="273050" indent="-273050" eaLnBrk="1" hangingPunct="1">
              <a:buFont typeface="Wingdings" pitchFamily="2" charset="2"/>
              <a:buChar char="J"/>
            </a:pPr>
            <a:endParaRPr lang="ru-RU" smtClean="0"/>
          </a:p>
        </p:txBody>
      </p:sp>
      <p:pic>
        <p:nvPicPr>
          <p:cNvPr id="48132" name="Picture 6" descr="&amp;_65533авп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188913"/>
            <a:ext cx="20161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Номер слайда 6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1B9DE4D-A014-479B-92CA-7B64DC7F810F}" type="slidenum">
              <a:rPr lang="ru-RU" sz="12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311</TotalTime>
  <Words>687</Words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Слайд 1</vt:lpstr>
      <vt:lpstr>ЦЕЛИ: </vt:lpstr>
      <vt:lpstr>Профессиональная педагогическая компетентность</vt:lpstr>
      <vt:lpstr>Основные составляющие компетентности</vt:lpstr>
      <vt:lpstr>Слайд 5</vt:lpstr>
      <vt:lpstr>Слайд 6</vt:lpstr>
      <vt:lpstr>СТАДИИ ПРОФЕССИОНАЛЬНОГО СТАНОВЛЕНИЯ</vt:lpstr>
      <vt:lpstr>Слайд 8</vt:lpstr>
      <vt:lpstr>Умные  мысли  для  вашей души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ZAM_po_VR</cp:lastModifiedBy>
  <cp:revision>40</cp:revision>
  <dcterms:modified xsi:type="dcterms:W3CDTF">2016-11-23T08:55:49Z</dcterms:modified>
</cp:coreProperties>
</file>