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77" r:id="rId23"/>
    <p:sldId id="278" r:id="rId24"/>
    <p:sldId id="279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0">
                <a:latin typeface="Century Gothic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800">
                <a:latin typeface="Arial" pitchFamily="34" charset="0"/>
                <a:cs typeface="Arial" pitchFamily="34" charset="0"/>
              </a:defRPr>
            </a:lvl3pPr>
            <a:lvl4pPr>
              <a:defRPr sz="2800">
                <a:latin typeface="Arial" pitchFamily="34" charset="0"/>
                <a:cs typeface="Arial" pitchFamily="34" charset="0"/>
              </a:defRPr>
            </a:lvl4pPr>
            <a:lvl5pPr>
              <a:defRPr sz="2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entury Gothic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514350" indent="-514350">
              <a:spcBef>
                <a:spcPts val="1200"/>
              </a:spcBef>
              <a:buFont typeface="+mj-lt"/>
              <a:buAutoNum type="alphaLcParenR"/>
              <a:defRPr sz="2800">
                <a:latin typeface="Arial" pitchFamily="34" charset="0"/>
                <a:cs typeface="Arial" pitchFamily="34" charset="0"/>
              </a:defRPr>
            </a:lvl1pPr>
            <a:lvl2pPr marL="971550" indent="-514350">
              <a:spcBef>
                <a:spcPts val="1200"/>
              </a:spcBef>
              <a:buFont typeface="+mj-lt"/>
              <a:buAutoNum type="alphaLcParenR"/>
              <a:defRPr sz="2800">
                <a:latin typeface="Arial" pitchFamily="34" charset="0"/>
                <a:cs typeface="Arial" pitchFamily="34" charset="0"/>
              </a:defRPr>
            </a:lvl2pPr>
            <a:lvl3pPr marL="1428750" indent="-514350">
              <a:spcBef>
                <a:spcPts val="1200"/>
              </a:spcBef>
              <a:buFont typeface="+mj-lt"/>
              <a:buAutoNum type="alphaLcParenR"/>
              <a:defRPr sz="2800">
                <a:latin typeface="Arial" pitchFamily="34" charset="0"/>
                <a:cs typeface="Arial" pitchFamily="34" charset="0"/>
              </a:defRPr>
            </a:lvl3pPr>
            <a:lvl4pPr marL="1885950" indent="-514350">
              <a:spcBef>
                <a:spcPts val="1200"/>
              </a:spcBef>
              <a:buFont typeface="+mj-lt"/>
              <a:buAutoNum type="alphaLcParenR"/>
              <a:defRPr sz="2800">
                <a:latin typeface="Arial" pitchFamily="34" charset="0"/>
                <a:cs typeface="Arial" pitchFamily="34" charset="0"/>
              </a:defRPr>
            </a:lvl4pPr>
            <a:lvl5pPr marL="2343150" indent="-514350">
              <a:spcBef>
                <a:spcPts val="1200"/>
              </a:spcBef>
              <a:buFont typeface="+mj-lt"/>
              <a:buAutoNum type="alphaLcParenR"/>
              <a:defRPr sz="2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514350" indent="-514350">
              <a:spcBef>
                <a:spcPts val="1200"/>
              </a:spcBef>
              <a:buFont typeface="+mj-lt"/>
              <a:buAutoNum type="alphaLcParenR"/>
              <a:defRPr sz="2800">
                <a:latin typeface="Arial" pitchFamily="34" charset="0"/>
                <a:cs typeface="Arial" pitchFamily="34" charset="0"/>
              </a:defRPr>
            </a:lvl1pPr>
            <a:lvl2pPr marL="971550" indent="-514350">
              <a:spcBef>
                <a:spcPts val="1200"/>
              </a:spcBef>
              <a:buFont typeface="+mj-lt"/>
              <a:buAutoNum type="alphaLcParenR"/>
              <a:defRPr sz="2800">
                <a:latin typeface="Arial" pitchFamily="34" charset="0"/>
                <a:cs typeface="Arial" pitchFamily="34" charset="0"/>
              </a:defRPr>
            </a:lvl2pPr>
            <a:lvl3pPr marL="1428750" indent="-514350">
              <a:spcBef>
                <a:spcPts val="1200"/>
              </a:spcBef>
              <a:buFont typeface="+mj-lt"/>
              <a:buAutoNum type="alphaLcParenR"/>
              <a:defRPr sz="2800">
                <a:latin typeface="Arial" pitchFamily="34" charset="0"/>
                <a:cs typeface="Arial" pitchFamily="34" charset="0"/>
              </a:defRPr>
            </a:lvl3pPr>
            <a:lvl4pPr marL="1885950" indent="-514350">
              <a:spcBef>
                <a:spcPts val="1200"/>
              </a:spcBef>
              <a:buFont typeface="+mj-lt"/>
              <a:buAutoNum type="alphaLcParenR"/>
              <a:defRPr sz="2800">
                <a:latin typeface="Arial" pitchFamily="34" charset="0"/>
                <a:cs typeface="Arial" pitchFamily="34" charset="0"/>
              </a:defRPr>
            </a:lvl4pPr>
            <a:lvl5pPr marL="2343150" indent="-514350">
              <a:spcBef>
                <a:spcPts val="1200"/>
              </a:spcBef>
              <a:buFont typeface="+mj-lt"/>
              <a:buAutoNum type="alphaLcParenR"/>
              <a:defRPr sz="2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14.11.2017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>
                <a:latin typeface="Century Gothic" pitchFamily="34" charset="0"/>
              </a:rPr>
              <a:t>Обработка текстовой информации</a:t>
            </a:r>
            <a:endParaRPr lang="ru-RU" sz="5400" dirty="0">
              <a:latin typeface="Century Gothic" pitchFamily="34" charset="0"/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9632" y="4653136"/>
            <a:ext cx="6400800" cy="1584176"/>
          </a:xfrm>
        </p:spPr>
        <p:txBody>
          <a:bodyPr/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Электронные дидактические материалы </a:t>
            </a:r>
            <a:endParaRPr lang="ru-RU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 </a:t>
            </a:r>
            <a:r>
              <a:rPr lang="ru-RU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теме «Текстовый редактор</a:t>
            </a:r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</a:t>
            </a:r>
          </a:p>
          <a:p>
            <a:pPr algn="r"/>
            <a:endParaRPr lang="ru-RU" sz="1800" dirty="0"/>
          </a:p>
          <a:p>
            <a:pPr algn="r"/>
            <a:r>
              <a:rPr lang="ru-RU" sz="1600" dirty="0"/>
              <a:t>составила: Екимова И.Г., учитель информатики и ИКТ </a:t>
            </a:r>
          </a:p>
          <a:p>
            <a:pPr algn="r"/>
            <a:r>
              <a:rPr lang="ru-RU" sz="1600" dirty="0"/>
              <a:t>МБОУ «</a:t>
            </a:r>
            <a:r>
              <a:rPr lang="ru-RU" sz="1600" dirty="0" err="1"/>
              <a:t>Отрадненская</a:t>
            </a:r>
            <a:r>
              <a:rPr lang="ru-RU" sz="1600" dirty="0"/>
              <a:t> СОШ №2»</a:t>
            </a:r>
            <a:endParaRPr lang="ru-RU" sz="1600" b="1" kern="10" dirty="0">
              <a:ln w="50800"/>
              <a:solidFill>
                <a:srgbClr val="808000"/>
              </a:solidFill>
              <a:latin typeface="Arial"/>
              <a:cs typeface="Arial"/>
            </a:endParaRP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3600" b="1" kern="10" dirty="0">
              <a:ln w="50800"/>
              <a:solidFill>
                <a:srgbClr val="808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dirty="0" smtClean="0"/>
              <a:t>9. </a:t>
            </a:r>
            <a:r>
              <a:rPr lang="ru-RU" dirty="0"/>
              <a:t>Какие из перечисленных действий относятся к форматированию текста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1256" y="2143397"/>
            <a:ext cx="8147248" cy="4525963"/>
          </a:xfrm>
        </p:spPr>
        <p:txBody>
          <a:bodyPr/>
          <a:lstStyle/>
          <a:p>
            <a:pPr lvl="0"/>
            <a:r>
              <a:rPr lang="ru-RU" i="1" dirty="0"/>
              <a:t>копирование фрагмента текста, </a:t>
            </a:r>
            <a:endParaRPr lang="ru-RU" dirty="0"/>
          </a:p>
          <a:p>
            <a:pPr lvl="0"/>
            <a:r>
              <a:rPr lang="ru-RU" i="1" dirty="0"/>
              <a:t>перемещение фрагмента текста, </a:t>
            </a:r>
            <a:endParaRPr lang="ru-RU" dirty="0"/>
          </a:p>
          <a:p>
            <a:pPr lvl="0"/>
            <a:r>
              <a:rPr lang="ru-RU" i="1" dirty="0"/>
              <a:t>удаление фрагмента текста, </a:t>
            </a:r>
            <a:endParaRPr lang="ru-RU" dirty="0"/>
          </a:p>
          <a:p>
            <a:pPr lvl="0"/>
            <a:r>
              <a:rPr lang="ru-RU" i="1" dirty="0"/>
              <a:t>установка параметров шрифта, </a:t>
            </a:r>
            <a:endParaRPr lang="ru-RU" dirty="0"/>
          </a:p>
          <a:p>
            <a:pPr lvl="0"/>
            <a:r>
              <a:rPr lang="ru-RU" i="1" dirty="0"/>
              <a:t>выравнивание абзацев,</a:t>
            </a:r>
            <a:endParaRPr lang="ru-RU" dirty="0"/>
          </a:p>
          <a:p>
            <a:pPr lvl="0"/>
            <a:r>
              <a:rPr lang="ru-RU" i="1" dirty="0"/>
              <a:t>задание отступов и интервалов?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lvl="0" algn="l"/>
            <a:r>
              <a:rPr lang="ru-RU" dirty="0" smtClean="0"/>
              <a:t>10. </a:t>
            </a:r>
            <a:r>
              <a:rPr lang="ru-RU" dirty="0"/>
              <a:t>К параметрам шрифта </a:t>
            </a:r>
            <a:r>
              <a:rPr lang="ru-RU" dirty="0" smtClean="0"/>
              <a:t>относятся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5272" y="1999381"/>
            <a:ext cx="6923112" cy="4525963"/>
          </a:xfrm>
        </p:spPr>
        <p:txBody>
          <a:bodyPr/>
          <a:lstStyle/>
          <a:p>
            <a:pPr lvl="0"/>
            <a:r>
              <a:rPr lang="ru-RU" i="1" dirty="0"/>
              <a:t>тип шрифта, </a:t>
            </a:r>
            <a:endParaRPr lang="ru-RU" dirty="0"/>
          </a:p>
          <a:p>
            <a:pPr lvl="0"/>
            <a:r>
              <a:rPr lang="ru-RU" i="1" dirty="0"/>
              <a:t>размер шрифта, </a:t>
            </a:r>
            <a:endParaRPr lang="ru-RU" dirty="0"/>
          </a:p>
          <a:p>
            <a:pPr lvl="0"/>
            <a:r>
              <a:rPr lang="ru-RU" i="1" dirty="0"/>
              <a:t>начертание шрифта, </a:t>
            </a:r>
            <a:endParaRPr lang="ru-RU" dirty="0"/>
          </a:p>
          <a:p>
            <a:pPr lvl="0"/>
            <a:r>
              <a:rPr lang="ru-RU" i="1" dirty="0"/>
              <a:t>цвет шрифта, </a:t>
            </a:r>
            <a:endParaRPr lang="ru-RU" dirty="0"/>
          </a:p>
          <a:p>
            <a:pPr lvl="0"/>
            <a:r>
              <a:rPr lang="ru-RU" i="1" dirty="0"/>
              <a:t>выравнивание,</a:t>
            </a:r>
            <a:endParaRPr lang="ru-RU" dirty="0"/>
          </a:p>
          <a:p>
            <a:pPr lvl="0"/>
            <a:r>
              <a:rPr lang="ru-RU" i="1" dirty="0"/>
              <a:t>отступ.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507288" cy="1143000"/>
          </a:xfrm>
        </p:spPr>
        <p:txBody>
          <a:bodyPr/>
          <a:lstStyle/>
          <a:p>
            <a:pPr lvl="0" algn="l"/>
            <a:r>
              <a:rPr lang="ru-RU" dirty="0" smtClean="0"/>
              <a:t>11. </a:t>
            </a:r>
            <a:r>
              <a:rPr lang="ru-RU" dirty="0"/>
              <a:t>Выравнивание текста, при котором оба края ровные (только последняя строка может быть неровной справа), называется выравниванием ...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7280" y="2780928"/>
            <a:ext cx="6779096" cy="3384376"/>
          </a:xfrm>
        </p:spPr>
        <p:txBody>
          <a:bodyPr/>
          <a:lstStyle/>
          <a:p>
            <a:pPr lvl="0"/>
            <a:r>
              <a:rPr lang="ru-RU" i="1" dirty="0"/>
              <a:t>по левому краю,   </a:t>
            </a:r>
            <a:endParaRPr lang="ru-RU" dirty="0"/>
          </a:p>
          <a:p>
            <a:pPr lvl="0"/>
            <a:r>
              <a:rPr lang="ru-RU" i="1" dirty="0"/>
              <a:t>по правому краю, </a:t>
            </a:r>
            <a:endParaRPr lang="ru-RU" dirty="0"/>
          </a:p>
          <a:p>
            <a:pPr lvl="0"/>
            <a:r>
              <a:rPr lang="ru-RU" i="1" dirty="0"/>
              <a:t>по ширине, </a:t>
            </a:r>
            <a:endParaRPr lang="ru-RU" dirty="0"/>
          </a:p>
          <a:p>
            <a:pPr lvl="0"/>
            <a:r>
              <a:rPr lang="ru-RU" i="1" dirty="0"/>
              <a:t>по центру.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dirty="0" smtClean="0"/>
              <a:t>12. </a:t>
            </a:r>
            <a:r>
              <a:rPr lang="ru-RU" dirty="0"/>
              <a:t>Элементом списка является: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1472" y="1927373"/>
            <a:ext cx="4038600" cy="4525963"/>
          </a:xfrm>
        </p:spPr>
        <p:txBody>
          <a:bodyPr/>
          <a:lstStyle/>
          <a:p>
            <a:pPr lvl="0"/>
            <a:r>
              <a:rPr lang="ru-RU" i="1" dirty="0"/>
              <a:t>абзац,</a:t>
            </a:r>
            <a:endParaRPr lang="ru-RU" dirty="0"/>
          </a:p>
          <a:p>
            <a:pPr lvl="0"/>
            <a:r>
              <a:rPr lang="ru-RU" i="1" dirty="0"/>
              <a:t>строка, </a:t>
            </a:r>
            <a:endParaRPr lang="ru-RU" dirty="0"/>
          </a:p>
          <a:p>
            <a:pPr lvl="0"/>
            <a:r>
              <a:rPr lang="ru-RU" i="1" dirty="0"/>
              <a:t>предложение, </a:t>
            </a:r>
            <a:endParaRPr lang="ru-RU" dirty="0"/>
          </a:p>
          <a:p>
            <a:pPr lvl="0"/>
            <a:r>
              <a:rPr lang="ru-RU" i="1" dirty="0"/>
              <a:t>слово.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dirty="0" smtClean="0"/>
              <a:t>13. </a:t>
            </a:r>
            <a:r>
              <a:rPr lang="ru-RU" dirty="0"/>
              <a:t>Режим предварительного просмотра служит для: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7280" y="2431429"/>
            <a:ext cx="7787208" cy="3157811"/>
          </a:xfrm>
        </p:spPr>
        <p:txBody>
          <a:bodyPr/>
          <a:lstStyle/>
          <a:p>
            <a:pPr lvl="0"/>
            <a:r>
              <a:rPr lang="ru-RU" i="1" dirty="0"/>
              <a:t>увеличения текста, </a:t>
            </a:r>
            <a:endParaRPr lang="ru-RU" dirty="0"/>
          </a:p>
          <a:p>
            <a:pPr lvl="0"/>
            <a:r>
              <a:rPr lang="ru-RU" i="1" dirty="0"/>
              <a:t>просмотра документа перед печатью, </a:t>
            </a:r>
            <a:endParaRPr lang="ru-RU" dirty="0"/>
          </a:p>
          <a:p>
            <a:pPr lvl="0"/>
            <a:r>
              <a:rPr lang="ru-RU" i="1" dirty="0"/>
              <a:t>вывода текста на печать, </a:t>
            </a:r>
            <a:endParaRPr lang="ru-RU" dirty="0"/>
          </a:p>
          <a:p>
            <a:pPr lvl="0"/>
            <a:r>
              <a:rPr lang="ru-RU" i="1" dirty="0"/>
              <a:t>изменения размера шрифта для печати.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lvl="0" algn="l"/>
            <a:r>
              <a:rPr lang="ru-RU" dirty="0" smtClean="0"/>
              <a:t>14. </a:t>
            </a:r>
            <a:r>
              <a:rPr lang="ru-RU" dirty="0"/>
              <a:t>Какую последовательность действий нужно выполнить, чтобы скопировать фрагмент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5272" y="2420888"/>
            <a:ext cx="7355160" cy="3705275"/>
          </a:xfrm>
        </p:spPr>
        <p:txBody>
          <a:bodyPr/>
          <a:lstStyle/>
          <a:p>
            <a:pPr lvl="0"/>
            <a:r>
              <a:rPr lang="ru-RU" i="1" dirty="0"/>
              <a:t>выделить этот фрагмент и нажать клавишу BackSpase, </a:t>
            </a:r>
            <a:endParaRPr lang="ru-RU" dirty="0"/>
          </a:p>
          <a:p>
            <a:pPr lvl="0"/>
            <a:r>
              <a:rPr lang="ru-RU" i="1" dirty="0"/>
              <a:t>выделить этот фрагмент и выбрать  команду Вырезать, </a:t>
            </a:r>
            <a:endParaRPr lang="ru-RU" dirty="0"/>
          </a:p>
          <a:p>
            <a:pPr lvl="0"/>
            <a:r>
              <a:rPr lang="ru-RU" i="1" dirty="0"/>
              <a:t>выделить этот фрагмент и нажать клавишу Delete, </a:t>
            </a:r>
            <a:endParaRPr lang="ru-RU" dirty="0"/>
          </a:p>
          <a:p>
            <a:pPr lvl="0"/>
            <a:r>
              <a:rPr lang="ru-RU" i="1" dirty="0"/>
              <a:t>выделить этот фрагмент и выбрать команду  Копировать.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lvl="0" algn="l"/>
            <a:r>
              <a:rPr lang="ru-RU" dirty="0" smtClean="0"/>
              <a:t>15. </a:t>
            </a:r>
            <a:r>
              <a:rPr lang="ru-RU" dirty="0"/>
              <a:t>Чтобы удалить фрагмент, </a:t>
            </a:r>
            <a:r>
              <a:rPr lang="ru-RU" dirty="0" smtClean="0"/>
              <a:t>можно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5272" y="1855365"/>
            <a:ext cx="7859216" cy="4525963"/>
          </a:xfrm>
        </p:spPr>
        <p:txBody>
          <a:bodyPr/>
          <a:lstStyle/>
          <a:p>
            <a:pPr lvl="0"/>
            <a:r>
              <a:rPr lang="ru-RU" i="1" dirty="0"/>
              <a:t>выделить этот фрагмент и нажать клавишу BackSpase, </a:t>
            </a:r>
            <a:endParaRPr lang="ru-RU" dirty="0"/>
          </a:p>
          <a:p>
            <a:pPr lvl="0"/>
            <a:r>
              <a:rPr lang="ru-RU" i="1" dirty="0"/>
              <a:t>выделить этот фрагмент и выбрать  команду Вырезать, </a:t>
            </a:r>
            <a:endParaRPr lang="ru-RU" dirty="0"/>
          </a:p>
          <a:p>
            <a:pPr lvl="0"/>
            <a:r>
              <a:rPr lang="ru-RU" i="1" dirty="0"/>
              <a:t>выделить этот фрагмент и нажать клавишу Delete, </a:t>
            </a:r>
            <a:endParaRPr lang="ru-RU" dirty="0"/>
          </a:p>
          <a:p>
            <a:pPr lvl="0"/>
            <a:r>
              <a:rPr lang="ru-RU" i="1" dirty="0"/>
              <a:t>выделить этот фрагмент и выбрать команду  Копировать.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1143000"/>
          </a:xfrm>
        </p:spPr>
        <p:txBody>
          <a:bodyPr/>
          <a:lstStyle/>
          <a:p>
            <a:pPr lvl="0" algn="l"/>
            <a:r>
              <a:rPr lang="ru-RU" dirty="0" smtClean="0"/>
              <a:t>16. </a:t>
            </a:r>
            <a:r>
              <a:rPr lang="ru-RU" dirty="0"/>
              <a:t>При перемещении текстовый фрагмент помещается в буфер обмена.  Сколько раз можно вставить в документ этот фрагмент из буфера? 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2996952"/>
            <a:ext cx="5915000" cy="3489251"/>
          </a:xfrm>
        </p:spPr>
        <p:txBody>
          <a:bodyPr/>
          <a:lstStyle/>
          <a:p>
            <a:r>
              <a:rPr lang="ru-RU" i="1" dirty="0" smtClean="0"/>
              <a:t>один раз,</a:t>
            </a:r>
          </a:p>
          <a:p>
            <a:r>
              <a:rPr lang="ru-RU" i="1" dirty="0" smtClean="0"/>
              <a:t>ни разу,</a:t>
            </a:r>
          </a:p>
          <a:p>
            <a:r>
              <a:rPr lang="ru-RU" i="1" dirty="0" smtClean="0"/>
              <a:t>два раза,</a:t>
            </a:r>
          </a:p>
          <a:p>
            <a:r>
              <a:rPr lang="ru-RU" i="1" dirty="0" smtClean="0"/>
              <a:t>много раз.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507288" cy="1143000"/>
          </a:xfrm>
        </p:spPr>
        <p:txBody>
          <a:bodyPr/>
          <a:lstStyle/>
          <a:p>
            <a:pPr lvl="0" algn="l"/>
            <a:r>
              <a:rPr lang="ru-RU" dirty="0" smtClean="0"/>
              <a:t>17. </a:t>
            </a:r>
            <a:r>
              <a:rPr lang="ru-RU" dirty="0"/>
              <a:t>Курсор стоит в начале строки. Компьютер работает исправно. При попытке нажать на стрелку вверх ничего не происходит, курсор наверх не перемещается. Это значит, что: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3180109"/>
            <a:ext cx="7499176" cy="3129211"/>
          </a:xfrm>
        </p:spPr>
        <p:txBody>
          <a:bodyPr/>
          <a:lstStyle/>
          <a:p>
            <a:pPr lvl="0"/>
            <a:r>
              <a:rPr lang="ru-RU" i="1" dirty="0"/>
              <a:t>текстовый редактор содержит систематическую ошибку, </a:t>
            </a:r>
            <a:endParaRPr lang="ru-RU" dirty="0"/>
          </a:p>
          <a:p>
            <a:pPr lvl="0"/>
            <a:r>
              <a:rPr lang="ru-RU" i="1" dirty="0"/>
              <a:t>курсор стоит в самом начале текста, </a:t>
            </a:r>
            <a:endParaRPr lang="ru-RU" dirty="0"/>
          </a:p>
          <a:p>
            <a:pPr lvl="0"/>
            <a:r>
              <a:rPr lang="ru-RU" i="1" dirty="0"/>
              <a:t>курсор стоит в самом конце текста, </a:t>
            </a:r>
            <a:endParaRPr lang="ru-RU" dirty="0"/>
          </a:p>
          <a:p>
            <a:pPr lvl="0"/>
            <a:r>
              <a:rPr lang="ru-RU" i="1" dirty="0"/>
              <a:t>такого не может быть!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lvl="0" algn="l"/>
            <a:r>
              <a:rPr lang="ru-RU" dirty="0" smtClean="0"/>
              <a:t>18. </a:t>
            </a:r>
            <a:r>
              <a:rPr lang="ru-RU" dirty="0"/>
              <a:t>В каком порядке располагаются обычно этапы подготовки текстового документа на компьютере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49288" y="2564904"/>
            <a:ext cx="7067128" cy="3561259"/>
          </a:xfrm>
        </p:spPr>
        <p:txBody>
          <a:bodyPr/>
          <a:lstStyle/>
          <a:p>
            <a:pPr lvl="0"/>
            <a:r>
              <a:rPr lang="ru-RU" i="1" dirty="0"/>
              <a:t>Печать</a:t>
            </a:r>
            <a:endParaRPr lang="ru-RU" dirty="0"/>
          </a:p>
          <a:p>
            <a:pPr lvl="0"/>
            <a:r>
              <a:rPr lang="ru-RU" i="1" dirty="0"/>
              <a:t>Ввод  </a:t>
            </a:r>
            <a:endParaRPr lang="ru-RU" dirty="0"/>
          </a:p>
          <a:p>
            <a:pPr lvl="0"/>
            <a:r>
              <a:rPr lang="ru-RU" i="1" dirty="0"/>
              <a:t>Форматирование  </a:t>
            </a:r>
            <a:endParaRPr lang="ru-RU" dirty="0"/>
          </a:p>
          <a:p>
            <a:pPr lvl="0"/>
            <a:r>
              <a:rPr lang="ru-RU" i="1" dirty="0"/>
              <a:t>Редактирование 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579296" cy="11430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sz="3200" dirty="0"/>
              <a:t>Выберите из предложенных ниже форматы сохранения текстовых файлов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0912" y="2204865"/>
            <a:ext cx="4042792" cy="3312367"/>
          </a:xfrm>
        </p:spPr>
        <p:txBody>
          <a:bodyPr/>
          <a:lstStyle/>
          <a:p>
            <a:pPr marL="514350" lvl="0" indent="-514350">
              <a:spcBef>
                <a:spcPts val="1200"/>
              </a:spcBef>
              <a:buFont typeface="+mj-lt"/>
              <a:buAutoNum type="alphaLcParenR"/>
            </a:pPr>
            <a:r>
              <a:rPr lang="ru-RU" i="1" dirty="0"/>
              <a:t>AVI,  </a:t>
            </a:r>
            <a:endParaRPr lang="ru-RU" dirty="0"/>
          </a:p>
          <a:p>
            <a:pPr marL="514350" lvl="0" indent="-514350">
              <a:spcBef>
                <a:spcPts val="1200"/>
              </a:spcBef>
              <a:buFont typeface="+mj-lt"/>
              <a:buAutoNum type="alphaLcParenR"/>
            </a:pPr>
            <a:r>
              <a:rPr lang="ru-RU" i="1" dirty="0"/>
              <a:t>веб-страница, </a:t>
            </a:r>
            <a:endParaRPr lang="ru-RU" dirty="0"/>
          </a:p>
          <a:p>
            <a:pPr marL="514350" lvl="0" indent="-514350">
              <a:spcBef>
                <a:spcPts val="1200"/>
              </a:spcBef>
              <a:buFont typeface="+mj-lt"/>
              <a:buAutoNum type="alphaLcParenR"/>
            </a:pPr>
            <a:r>
              <a:rPr lang="ru-RU" i="1" dirty="0"/>
              <a:t>COM,</a:t>
            </a:r>
            <a:endParaRPr lang="ru-RU" dirty="0"/>
          </a:p>
          <a:p>
            <a:pPr marL="514350" lvl="0" indent="-514350">
              <a:spcBef>
                <a:spcPts val="1200"/>
              </a:spcBef>
              <a:buFont typeface="+mj-lt"/>
              <a:buAutoNum type="alphaLcParenR"/>
            </a:pPr>
            <a:r>
              <a:rPr lang="en-US" i="1" dirty="0"/>
              <a:t>JPG, </a:t>
            </a:r>
            <a:endParaRPr lang="ru-RU" dirty="0"/>
          </a:p>
          <a:p>
            <a:pPr marL="514350" indent="-514350">
              <a:spcBef>
                <a:spcPts val="1200"/>
              </a:spcBef>
              <a:buFont typeface="+mj-lt"/>
              <a:buAutoNum type="alphaLcParenR"/>
            </a:pP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788024" y="1556792"/>
            <a:ext cx="404279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993704" y="2215406"/>
            <a:ext cx="4042792" cy="389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lvl="0" indent="-514350">
              <a:spcBef>
                <a:spcPts val="1200"/>
              </a:spcBef>
              <a:buFont typeface="+mj-lt"/>
              <a:buAutoNum type="alphaLcParenR" startAt="5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DOC,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ts val="1200"/>
              </a:spcBef>
              <a:buFont typeface="+mj-lt"/>
              <a:buAutoNum type="alphaLcParenR" startAt="5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RTF,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ts val="1200"/>
              </a:spcBef>
              <a:buFont typeface="+mj-lt"/>
              <a:buAutoNum type="alphaLcParenR" startAt="5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BMP, 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Bef>
                <a:spcPts val="1200"/>
              </a:spcBef>
              <a:buFont typeface="+mj-lt"/>
              <a:buAutoNum type="alphaLcParenR" startAt="5"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TXT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spcBef>
                <a:spcPts val="1200"/>
              </a:spcBef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i="1" dirty="0" smtClean="0">
                <a:latin typeface="Arial" pitchFamily="34" charset="0"/>
                <a:cs typeface="Arial" pitchFamily="34" charset="0"/>
              </a:rPr>
            </a:b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dirty="0" smtClean="0"/>
              <a:t>19. </a:t>
            </a:r>
            <a:r>
              <a:rPr lang="ru-RU" dirty="0"/>
              <a:t>В процессе сохранения текстового документа желательно ...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5272" y="2420888"/>
            <a:ext cx="6995120" cy="3705275"/>
          </a:xfrm>
        </p:spPr>
        <p:txBody>
          <a:bodyPr/>
          <a:lstStyle/>
          <a:p>
            <a:pPr lvl="0"/>
            <a:r>
              <a:rPr lang="ru-RU" i="1" dirty="0"/>
              <a:t>указать место (диск и папку), </a:t>
            </a:r>
            <a:endParaRPr lang="ru-RU" dirty="0"/>
          </a:p>
          <a:p>
            <a:pPr lvl="0"/>
            <a:r>
              <a:rPr lang="ru-RU" i="1" dirty="0"/>
              <a:t>задать имя, </a:t>
            </a:r>
            <a:endParaRPr lang="ru-RU" dirty="0"/>
          </a:p>
          <a:p>
            <a:pPr lvl="0"/>
            <a:r>
              <a:rPr lang="ru-RU" i="1" dirty="0"/>
              <a:t>выбрать формат.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dirty="0" smtClean="0"/>
              <a:t>20. </a:t>
            </a:r>
            <a:r>
              <a:rPr lang="ru-RU" dirty="0"/>
              <a:t>В словарях и определениях применяется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1256" y="2636912"/>
            <a:ext cx="8003232" cy="3417243"/>
          </a:xfrm>
        </p:spPr>
        <p:txBody>
          <a:bodyPr/>
          <a:lstStyle/>
          <a:p>
            <a:pPr lvl="0"/>
            <a:r>
              <a:rPr lang="ru-RU" i="1" dirty="0"/>
              <a:t>положительный отступ первой строки, </a:t>
            </a:r>
            <a:endParaRPr lang="ru-RU" dirty="0"/>
          </a:p>
          <a:p>
            <a:pPr lvl="0"/>
            <a:r>
              <a:rPr lang="ru-RU" i="1" dirty="0"/>
              <a:t>отрицательный отступ первой строки, </a:t>
            </a:r>
            <a:endParaRPr lang="ru-RU" dirty="0"/>
          </a:p>
          <a:p>
            <a:pPr lvl="0"/>
            <a:r>
              <a:rPr lang="ru-RU" i="1" dirty="0"/>
              <a:t>нулевой отступ первой строки.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21. </a:t>
            </a:r>
            <a:r>
              <a:rPr lang="ru-RU" dirty="0"/>
              <a:t>В таблице можно: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495325"/>
            <a:ext cx="8676456" cy="4525963"/>
          </a:xfrm>
        </p:spPr>
        <p:txBody>
          <a:bodyPr/>
          <a:lstStyle/>
          <a:p>
            <a:pPr lvl="0"/>
            <a:r>
              <a:rPr lang="ru-RU" i="1" dirty="0"/>
              <a:t>вставлять или удалять строки или столбцы, </a:t>
            </a:r>
            <a:endParaRPr lang="ru-RU" dirty="0"/>
          </a:p>
          <a:p>
            <a:pPr lvl="0"/>
            <a:r>
              <a:rPr lang="ru-RU" i="1" dirty="0"/>
              <a:t>вставлять или удалять отдельные ячейки, </a:t>
            </a:r>
            <a:endParaRPr lang="ru-RU" dirty="0"/>
          </a:p>
          <a:p>
            <a:pPr lvl="0"/>
            <a:r>
              <a:rPr lang="ru-RU" i="1" dirty="0"/>
              <a:t>изменять высоту строк, </a:t>
            </a:r>
            <a:endParaRPr lang="ru-RU" dirty="0"/>
          </a:p>
          <a:p>
            <a:pPr lvl="0"/>
            <a:r>
              <a:rPr lang="ru-RU" i="1" dirty="0"/>
              <a:t>изменять ширину столбцов, </a:t>
            </a:r>
            <a:endParaRPr lang="ru-RU" dirty="0"/>
          </a:p>
          <a:p>
            <a:pPr lvl="0"/>
            <a:r>
              <a:rPr lang="ru-RU" i="1" dirty="0"/>
              <a:t>изменять высоту и ширину отдельной ячейки,</a:t>
            </a:r>
            <a:endParaRPr lang="ru-RU" dirty="0"/>
          </a:p>
          <a:p>
            <a:pPr lvl="0"/>
            <a:r>
              <a:rPr lang="ru-RU" i="1" dirty="0"/>
              <a:t> разделять одну ячейку на несколько,</a:t>
            </a:r>
            <a:endParaRPr lang="ru-RU" dirty="0"/>
          </a:p>
          <a:p>
            <a:pPr lvl="0"/>
            <a:r>
              <a:rPr lang="ru-RU" i="1" dirty="0"/>
              <a:t> объединять ячейку с соседними,</a:t>
            </a:r>
            <a:endParaRPr lang="ru-RU" dirty="0"/>
          </a:p>
          <a:p>
            <a:pPr lvl="0"/>
            <a:r>
              <a:rPr lang="ru-RU" i="1" dirty="0"/>
              <a:t>изменять тип и цвет границы.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dirty="0" smtClean="0"/>
              <a:t>22. </a:t>
            </a:r>
            <a:r>
              <a:rPr lang="ru-RU" dirty="0"/>
              <a:t>При написании заявлений обычно используется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2492896"/>
            <a:ext cx="6131024" cy="3633267"/>
          </a:xfrm>
        </p:spPr>
        <p:txBody>
          <a:bodyPr/>
          <a:lstStyle/>
          <a:p>
            <a:pPr lvl="0"/>
            <a:r>
              <a:rPr lang="ru-RU" i="1" dirty="0"/>
              <a:t>отступ абзаца слева,</a:t>
            </a:r>
            <a:endParaRPr lang="ru-RU" dirty="0"/>
          </a:p>
          <a:p>
            <a:pPr lvl="0"/>
            <a:r>
              <a:rPr lang="ru-RU" i="1" dirty="0"/>
              <a:t>отступ абзаца справа.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91264" cy="1143000"/>
          </a:xfrm>
        </p:spPr>
        <p:txBody>
          <a:bodyPr/>
          <a:lstStyle/>
          <a:p>
            <a:pPr algn="l"/>
            <a:r>
              <a:rPr lang="ru-RU" dirty="0" smtClean="0"/>
              <a:t>23. </a:t>
            </a:r>
            <a:r>
              <a:rPr lang="ru-RU" dirty="0"/>
              <a:t>Для задания каких параметров может использоваться диалоговое окно </a:t>
            </a:r>
            <a:r>
              <a:rPr lang="ru-RU" i="1" dirty="0"/>
              <a:t>Абзац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7280" y="2204864"/>
            <a:ext cx="6995120" cy="3777283"/>
          </a:xfrm>
        </p:spPr>
        <p:txBody>
          <a:bodyPr/>
          <a:lstStyle/>
          <a:p>
            <a:pPr lvl="0"/>
            <a:r>
              <a:rPr lang="ru-RU" i="1" dirty="0"/>
              <a:t>цвет шрифта, </a:t>
            </a:r>
            <a:endParaRPr lang="ru-RU" dirty="0"/>
          </a:p>
          <a:p>
            <a:pPr lvl="0"/>
            <a:r>
              <a:rPr lang="ru-RU" i="1" dirty="0"/>
              <a:t>выравнивание,</a:t>
            </a:r>
            <a:endParaRPr lang="ru-RU" dirty="0"/>
          </a:p>
          <a:p>
            <a:pPr lvl="0"/>
            <a:r>
              <a:rPr lang="ru-RU" i="1" dirty="0" smtClean="0"/>
              <a:t>размер </a:t>
            </a:r>
            <a:r>
              <a:rPr lang="ru-RU" i="1" dirty="0"/>
              <a:t>шрифта, </a:t>
            </a:r>
            <a:endParaRPr lang="ru-RU" dirty="0"/>
          </a:p>
          <a:p>
            <a:pPr lvl="0"/>
            <a:r>
              <a:rPr lang="ru-RU" i="1" dirty="0"/>
              <a:t>начертание шрифта, </a:t>
            </a:r>
            <a:endParaRPr lang="ru-RU" dirty="0"/>
          </a:p>
          <a:p>
            <a:pPr lvl="0"/>
            <a:r>
              <a:rPr lang="ru-RU" i="1" dirty="0" smtClean="0"/>
              <a:t>отступ абзаца,</a:t>
            </a:r>
          </a:p>
          <a:p>
            <a:r>
              <a:rPr lang="ru-RU" i="1" dirty="0" smtClean="0"/>
              <a:t>отступ первой строки, </a:t>
            </a:r>
          </a:p>
          <a:p>
            <a:pPr lvl="0"/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lvl="0" algn="l"/>
            <a:r>
              <a:rPr lang="ru-RU" dirty="0" smtClean="0"/>
              <a:t>24. </a:t>
            </a:r>
            <a:r>
              <a:rPr lang="ru-RU" dirty="0"/>
              <a:t>Как выполнить «склеивание» двух строк, если курсор стоит в конце первой строки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05272" y="2636912"/>
            <a:ext cx="7427168" cy="3273227"/>
          </a:xfrm>
        </p:spPr>
        <p:txBody>
          <a:bodyPr/>
          <a:lstStyle/>
          <a:p>
            <a:pPr lvl="0"/>
            <a:r>
              <a:rPr lang="ru-RU" i="1" dirty="0" smtClean="0"/>
              <a:t>нажать </a:t>
            </a:r>
            <a:r>
              <a:rPr lang="ru-RU" i="1" dirty="0"/>
              <a:t>клавишу BackSpase, </a:t>
            </a:r>
            <a:endParaRPr lang="ru-RU" dirty="0"/>
          </a:p>
          <a:p>
            <a:pPr lvl="0"/>
            <a:r>
              <a:rPr lang="ru-RU" i="1" dirty="0" smtClean="0"/>
              <a:t>выбрать  команду Вырезать</a:t>
            </a:r>
            <a:r>
              <a:rPr lang="ru-RU" i="1" dirty="0"/>
              <a:t>, </a:t>
            </a:r>
            <a:endParaRPr lang="ru-RU" dirty="0"/>
          </a:p>
          <a:p>
            <a:pPr lvl="0"/>
            <a:r>
              <a:rPr lang="ru-RU" i="1" dirty="0" smtClean="0"/>
              <a:t>нажать </a:t>
            </a:r>
            <a:r>
              <a:rPr lang="ru-RU" i="1" dirty="0"/>
              <a:t>клавишу Delete, </a:t>
            </a:r>
            <a:endParaRPr lang="ru-RU" dirty="0"/>
          </a:p>
          <a:p>
            <a:pPr lvl="0"/>
            <a:r>
              <a:rPr lang="ru-RU" i="1" dirty="0" smtClean="0"/>
              <a:t>выбрать </a:t>
            </a:r>
            <a:r>
              <a:rPr lang="ru-RU" i="1" dirty="0"/>
              <a:t>команду  Копировать.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lvl="0" algn="l"/>
            <a:r>
              <a:rPr lang="ru-RU" dirty="0" smtClean="0"/>
              <a:t>25. </a:t>
            </a:r>
            <a:r>
              <a:rPr lang="ru-RU" dirty="0"/>
              <a:t>Как называются компьютерные шрифты, которые имитируют почерк человека: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33264" y="2708920"/>
            <a:ext cx="7355160" cy="3201219"/>
          </a:xfrm>
        </p:spPr>
        <p:txBody>
          <a:bodyPr/>
          <a:lstStyle/>
          <a:p>
            <a:pPr lvl="0"/>
            <a:r>
              <a:rPr lang="ru-RU" i="1" dirty="0"/>
              <a:t>с засечками,</a:t>
            </a:r>
            <a:endParaRPr lang="ru-RU" dirty="0"/>
          </a:p>
          <a:p>
            <a:pPr lvl="0"/>
            <a:r>
              <a:rPr lang="ru-RU" i="1" dirty="0"/>
              <a:t>рубленые,</a:t>
            </a:r>
            <a:endParaRPr lang="ru-RU" dirty="0"/>
          </a:p>
          <a:p>
            <a:pPr lvl="0"/>
            <a:r>
              <a:rPr lang="ru-RU" i="1" dirty="0"/>
              <a:t>каллиграфические,</a:t>
            </a:r>
            <a:endParaRPr lang="ru-RU" dirty="0"/>
          </a:p>
          <a:p>
            <a:pPr lvl="0"/>
            <a:r>
              <a:rPr lang="ru-RU" i="1" dirty="0"/>
              <a:t>декоративные?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dirty="0" smtClean="0"/>
              <a:t>Правильные ответы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39552" y="1340768"/>
          <a:ext cx="8352928" cy="5189537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26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6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6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5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11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Вопрос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Ответ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Вопрос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Ответ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Вопрос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Ответ 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87"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None/>
                      </a:pPr>
                      <a:r>
                        <a:rPr lang="ru-RU" sz="2000" b="1" dirty="0" smtClean="0"/>
                        <a:t>1.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4763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/>
                      </a:pPr>
                      <a:r>
                        <a:rPr lang="ru-RU" sz="2000" i="0" dirty="0" smtClean="0">
                          <a:latin typeface="+mn-lt"/>
                        </a:rPr>
                        <a:t>2,5,6,8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4,5,6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17.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2</a:t>
                      </a:r>
                      <a:endParaRPr lang="ru-RU" sz="20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075"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None/>
                      </a:pPr>
                      <a:r>
                        <a:rPr lang="ru-RU" sz="2000" b="1" dirty="0" smtClean="0"/>
                        <a:t>2.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3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10.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  <a:ea typeface="Calibri"/>
                          <a:cs typeface="Arial" pitchFamily="34" charset="0"/>
                        </a:rPr>
                        <a:t>1,2,3,4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18.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2,4,3,1</a:t>
                      </a:r>
                      <a:endParaRPr lang="ru-RU" sz="20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336"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None/>
                      </a:pPr>
                      <a:r>
                        <a:rPr lang="ru-RU" sz="2000" b="1" dirty="0" smtClean="0"/>
                        <a:t>3.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всё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11.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3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19.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375"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None/>
                      </a:pPr>
                      <a:r>
                        <a:rPr lang="ru-RU" sz="2000" b="1" dirty="0" smtClean="0"/>
                        <a:t>4.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1,2,5,6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12.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1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20.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20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075">
                <a:tc>
                  <a:txBody>
                    <a:bodyPr/>
                    <a:lstStyle/>
                    <a:p>
                      <a:pPr marL="457200" indent="-457200" algn="ctr">
                        <a:buFont typeface="+mj-lt"/>
                        <a:buNone/>
                      </a:pPr>
                      <a:r>
                        <a:rPr lang="ru-RU" sz="2000" b="1" dirty="0" smtClean="0"/>
                        <a:t>5.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  <a:ea typeface="Calibri"/>
                          <a:cs typeface="Arial" pitchFamily="34" charset="0"/>
                        </a:rPr>
                        <a:t>3,4,5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2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21.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1,3,4,6,7,8</a:t>
                      </a:r>
                      <a:endParaRPr lang="ru-RU" sz="20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07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2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14.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4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22.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1</a:t>
                      </a:r>
                      <a:endParaRPr lang="ru-RU" sz="20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507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4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1,2,3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23.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/>
                        <a:t>2,5,6</a:t>
                      </a:r>
                      <a:endParaRPr lang="ru-RU" sz="20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17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8.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3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3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16.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56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0" dirty="0" smtClean="0">
                          <a:latin typeface="+mn-lt"/>
                        </a:rPr>
                        <a:t>4</a:t>
                      </a:r>
                      <a:endParaRPr lang="ru-RU" sz="2000" i="0" dirty="0">
                        <a:latin typeface="+mn-lt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24.</a:t>
                      </a:r>
                    </a:p>
                    <a:p>
                      <a:pPr algn="r"/>
                      <a:r>
                        <a:rPr lang="ru-RU" sz="2000" b="1" dirty="0" smtClean="0"/>
                        <a:t>25.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3</a:t>
                      </a:r>
                    </a:p>
                    <a:p>
                      <a:pPr marL="88265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smtClean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2000" i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lvl="0" algn="l"/>
            <a:r>
              <a:rPr lang="ru-RU" dirty="0" smtClean="0"/>
              <a:t>2. Гипертекстом </a:t>
            </a:r>
            <a:r>
              <a:rPr lang="ru-RU" dirty="0"/>
              <a:t>является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889248" y="1999381"/>
            <a:ext cx="7859216" cy="4525963"/>
          </a:xfrm>
        </p:spPr>
        <p:txBody>
          <a:bodyPr/>
          <a:lstStyle/>
          <a:p>
            <a:pPr marL="514350" lvl="0" indent="-514350">
              <a:spcBef>
                <a:spcPts val="1200"/>
              </a:spcBef>
              <a:buFont typeface="+mj-lt"/>
              <a:buAutoNum type="alphaLcParenR"/>
            </a:pPr>
            <a:r>
              <a:rPr lang="ru-RU" i="1" dirty="0"/>
              <a:t>текст, распечатанный на принтере, </a:t>
            </a:r>
            <a:endParaRPr lang="ru-RU" dirty="0"/>
          </a:p>
          <a:p>
            <a:pPr lvl="0">
              <a:buFont typeface="+mj-lt"/>
              <a:buAutoNum type="alphaLcParenR" startAt="3"/>
            </a:pPr>
            <a:r>
              <a:rPr lang="ru-RU" i="1" dirty="0"/>
              <a:t>текст, содержащий много страниц</a:t>
            </a:r>
            <a:r>
              <a:rPr lang="ru-RU" i="1" dirty="0" smtClean="0"/>
              <a:t>, </a:t>
            </a:r>
          </a:p>
          <a:p>
            <a:pPr lvl="0">
              <a:buFont typeface="+mj-lt"/>
              <a:buAutoNum type="alphaLcParenR" startAt="3"/>
            </a:pPr>
            <a:r>
              <a:rPr lang="ru-RU" i="1" dirty="0" smtClean="0"/>
              <a:t>текст, содержащий гиперссылки, </a:t>
            </a:r>
            <a:endParaRPr lang="ru-RU" dirty="0" smtClean="0"/>
          </a:p>
          <a:p>
            <a:pPr lvl="0">
              <a:buFont typeface="+mj-lt"/>
              <a:buAutoNum type="alphaLcParenR" startAt="3"/>
            </a:pPr>
            <a:r>
              <a:rPr lang="ru-RU" i="1" dirty="0" smtClean="0"/>
              <a:t>текст с большим размером шрифта.</a:t>
            </a:r>
            <a:endParaRPr lang="ru-RU" dirty="0" smtClean="0"/>
          </a:p>
          <a:p>
            <a:pPr marL="514350" lvl="0" indent="-514350">
              <a:spcBef>
                <a:spcPts val="1200"/>
              </a:spcBef>
              <a:buFont typeface="+mj-lt"/>
              <a:buAutoNum type="alphaLcParenR"/>
            </a:pPr>
            <a:endParaRPr lang="ru-RU" dirty="0"/>
          </a:p>
          <a:p>
            <a:pPr marL="514350" indent="-514350">
              <a:spcBef>
                <a:spcPts val="1200"/>
              </a:spcBef>
              <a:buFont typeface="+mj-lt"/>
              <a:buAutoNum type="alphaLcParenR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dirty="0" smtClean="0"/>
              <a:t>3. </a:t>
            </a:r>
            <a:r>
              <a:rPr lang="ru-RU" dirty="0"/>
              <a:t>Текстовый процессор может быть использован для</a:t>
            </a:r>
            <a:r>
              <a:rPr lang="ru-RU" dirty="0" smtClean="0"/>
              <a:t>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100264" cy="4525963"/>
          </a:xfrm>
        </p:spPr>
        <p:txBody>
          <a:bodyPr/>
          <a:lstStyle/>
          <a:p>
            <a:pPr lvl="0"/>
            <a:r>
              <a:rPr lang="ru-RU" sz="2200" i="1" dirty="0"/>
              <a:t>создания документов,  </a:t>
            </a:r>
            <a:endParaRPr lang="ru-RU" sz="2200" dirty="0"/>
          </a:p>
          <a:p>
            <a:pPr lvl="0"/>
            <a:r>
              <a:rPr lang="ru-RU" sz="2200" i="1" dirty="0"/>
              <a:t>просмотра документов, </a:t>
            </a:r>
            <a:endParaRPr lang="ru-RU" sz="2200" dirty="0"/>
          </a:p>
          <a:p>
            <a:pPr lvl="0"/>
            <a:r>
              <a:rPr lang="ru-RU" sz="2200" i="1" dirty="0"/>
              <a:t>сохранения документов, </a:t>
            </a:r>
            <a:endParaRPr lang="ru-RU" sz="2200" dirty="0"/>
          </a:p>
          <a:p>
            <a:pPr lvl="0"/>
            <a:r>
              <a:rPr lang="ru-RU" sz="2200" i="1" dirty="0"/>
              <a:t>вставки формул в документ, </a:t>
            </a:r>
            <a:endParaRPr lang="ru-RU" sz="2200" dirty="0"/>
          </a:p>
          <a:p>
            <a:pPr lvl="0"/>
            <a:r>
              <a:rPr lang="ru-RU" sz="2200" i="1" dirty="0"/>
              <a:t>вставки рисунков, </a:t>
            </a:r>
            <a:endParaRPr lang="ru-RU" sz="2200" dirty="0"/>
          </a:p>
          <a:p>
            <a:pPr lvl="0"/>
            <a:r>
              <a:rPr lang="ru-RU" sz="2200" i="1" dirty="0"/>
              <a:t>сохранения исправлений, внесённых разными пользователями,</a:t>
            </a:r>
            <a:endParaRPr lang="ru-RU" sz="2200" dirty="0"/>
          </a:p>
          <a:p>
            <a:endParaRPr lang="ru-RU" sz="2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316288" cy="4525963"/>
          </a:xfrm>
        </p:spPr>
        <p:txBody>
          <a:bodyPr/>
          <a:lstStyle/>
          <a:p>
            <a:pPr lvl="0">
              <a:buFont typeface="+mj-lt"/>
              <a:buAutoNum type="alphaLcParenR" startAt="7"/>
            </a:pPr>
            <a:r>
              <a:rPr lang="ru-RU" sz="2200" i="1" dirty="0"/>
              <a:t>вставки геометрических фигур,</a:t>
            </a:r>
            <a:endParaRPr lang="ru-RU" sz="2200" dirty="0"/>
          </a:p>
          <a:p>
            <a:pPr lvl="0">
              <a:buFont typeface="+mj-lt"/>
              <a:buAutoNum type="alphaLcParenR" startAt="7"/>
            </a:pPr>
            <a:r>
              <a:rPr lang="ru-RU" sz="2200" i="1" dirty="0"/>
              <a:t>вставки диаграмм, </a:t>
            </a:r>
            <a:endParaRPr lang="ru-RU" sz="2200" dirty="0"/>
          </a:p>
          <a:p>
            <a:pPr lvl="0">
              <a:buFont typeface="+mj-lt"/>
              <a:buAutoNum type="alphaLcParenR" startAt="7"/>
            </a:pPr>
            <a:r>
              <a:rPr lang="ru-RU" sz="2200" i="1" dirty="0"/>
              <a:t>вставки таких символов, как §, ±, € и т.п., </a:t>
            </a:r>
            <a:endParaRPr lang="ru-RU" sz="2200" dirty="0"/>
          </a:p>
          <a:p>
            <a:pPr lvl="0">
              <a:buFont typeface="+mj-lt"/>
              <a:buAutoNum type="alphaLcParenR" startAt="7"/>
            </a:pPr>
            <a:r>
              <a:rPr lang="ru-RU" sz="2200" i="1" dirty="0"/>
              <a:t>вставки таблиц, </a:t>
            </a:r>
            <a:endParaRPr lang="ru-RU" sz="2200" dirty="0"/>
          </a:p>
          <a:p>
            <a:pPr lvl="0">
              <a:buFont typeface="+mj-lt"/>
              <a:buAutoNum type="alphaLcParenR" startAt="7"/>
            </a:pPr>
            <a:r>
              <a:rPr lang="ru-RU" sz="2200" i="1" dirty="0"/>
              <a:t>вставки клипов из коллекции,</a:t>
            </a:r>
            <a:endParaRPr lang="ru-RU" sz="2200" dirty="0"/>
          </a:p>
          <a:p>
            <a:pPr lvl="0">
              <a:buFont typeface="+mj-lt"/>
              <a:buAutoNum type="alphaLcParenR" startAt="7"/>
            </a:pPr>
            <a:r>
              <a:rPr lang="ru-RU" sz="2200" i="1" dirty="0"/>
              <a:t>проверки орфографии,</a:t>
            </a:r>
            <a:endParaRPr lang="ru-RU" sz="2200" dirty="0"/>
          </a:p>
          <a:p>
            <a:pPr lvl="0">
              <a:buFont typeface="+mj-lt"/>
              <a:buAutoNum type="alphaLcParenR" startAt="7"/>
            </a:pPr>
            <a:r>
              <a:rPr lang="ru-RU" sz="2200" i="1" dirty="0"/>
              <a:t>вставки гиперссылок.</a:t>
            </a:r>
            <a:endParaRPr lang="ru-RU" sz="2200" dirty="0"/>
          </a:p>
          <a:p>
            <a:pPr>
              <a:buFont typeface="+mj-lt"/>
              <a:buAutoNum type="alphaLcParenR" startAt="7"/>
            </a:pP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4. </a:t>
            </a:r>
            <a:r>
              <a:rPr lang="ru-RU" dirty="0"/>
              <a:t>В текстовом редакторе при задании параметров страницы устанавливаются: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2287413"/>
            <a:ext cx="6120680" cy="3517851"/>
          </a:xfrm>
        </p:spPr>
        <p:txBody>
          <a:bodyPr/>
          <a:lstStyle/>
          <a:p>
            <a:pPr lvl="0"/>
            <a:r>
              <a:rPr lang="ru-RU" i="1" dirty="0"/>
              <a:t>поля, </a:t>
            </a:r>
            <a:endParaRPr lang="ru-RU" dirty="0"/>
          </a:p>
          <a:p>
            <a:pPr lvl="0"/>
            <a:r>
              <a:rPr lang="ru-RU" i="1" dirty="0"/>
              <a:t>ориентация, </a:t>
            </a:r>
            <a:endParaRPr lang="ru-RU" dirty="0"/>
          </a:p>
          <a:p>
            <a:pPr lvl="0"/>
            <a:r>
              <a:rPr lang="ru-RU" i="1" dirty="0"/>
              <a:t>начертание, </a:t>
            </a:r>
            <a:endParaRPr lang="ru-RU" i="1" dirty="0" smtClean="0"/>
          </a:p>
          <a:p>
            <a:pPr lvl="0"/>
            <a:r>
              <a:rPr lang="ru-RU" i="1" dirty="0" smtClean="0"/>
              <a:t>стиль, </a:t>
            </a:r>
            <a:endParaRPr lang="ru-RU" dirty="0" smtClean="0"/>
          </a:p>
          <a:p>
            <a:pPr lvl="0"/>
            <a:r>
              <a:rPr lang="ru-RU" i="1" dirty="0" smtClean="0"/>
              <a:t>формат, </a:t>
            </a:r>
            <a:endParaRPr lang="ru-RU" dirty="0" smtClean="0"/>
          </a:p>
          <a:p>
            <a:pPr lvl="0"/>
            <a:r>
              <a:rPr lang="ru-RU" i="1" dirty="0" smtClean="0"/>
              <a:t>расстановка переносов.</a:t>
            </a:r>
            <a:endParaRPr lang="ru-RU" dirty="0" smtClean="0"/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lvl="0" algn="l"/>
            <a:r>
              <a:rPr lang="ru-RU" dirty="0" smtClean="0"/>
              <a:t>5. </a:t>
            </a:r>
            <a:r>
              <a:rPr lang="ru-RU" dirty="0"/>
              <a:t>Клавиша ЕNTER используется для </a:t>
            </a:r>
            <a:r>
              <a:rPr lang="ru-RU" dirty="0" smtClean="0"/>
              <a:t>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7240" y="2071389"/>
            <a:ext cx="7931224" cy="4525963"/>
          </a:xfrm>
        </p:spPr>
        <p:txBody>
          <a:bodyPr/>
          <a:lstStyle/>
          <a:p>
            <a:pPr lvl="0"/>
            <a:r>
              <a:rPr lang="ru-RU" i="1" dirty="0"/>
              <a:t>удаления символа влево от курсора, </a:t>
            </a:r>
            <a:endParaRPr lang="ru-RU" dirty="0"/>
          </a:p>
          <a:p>
            <a:pPr lvl="0"/>
            <a:r>
              <a:rPr lang="ru-RU" i="1" dirty="0"/>
              <a:t>удаления символа вправо от курсора, </a:t>
            </a:r>
            <a:endParaRPr lang="ru-RU" dirty="0"/>
          </a:p>
          <a:p>
            <a:pPr lvl="0"/>
            <a:r>
              <a:rPr lang="ru-RU" i="1" dirty="0"/>
              <a:t>для перехода на новую строку, </a:t>
            </a:r>
            <a:endParaRPr lang="ru-RU" dirty="0"/>
          </a:p>
          <a:p>
            <a:pPr lvl="0"/>
            <a:r>
              <a:rPr lang="ru-RU" i="1" dirty="0"/>
              <a:t>для перехода на новый абзац,</a:t>
            </a:r>
            <a:endParaRPr lang="ru-RU" dirty="0"/>
          </a:p>
          <a:p>
            <a:pPr lvl="0"/>
            <a:r>
              <a:rPr lang="ru-RU" i="1" dirty="0"/>
              <a:t>для вставки пустой строки.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dirty="0" smtClean="0"/>
              <a:t>6. </a:t>
            </a:r>
            <a:r>
              <a:rPr lang="ru-RU" dirty="0"/>
              <a:t>Для удаления символа вправо от курсора используется клавиша </a:t>
            </a:r>
            <a:r>
              <a:rPr lang="ru-RU" dirty="0" smtClean="0"/>
              <a:t>...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5448" y="2143397"/>
            <a:ext cx="4038600" cy="4525963"/>
          </a:xfrm>
        </p:spPr>
        <p:txBody>
          <a:bodyPr/>
          <a:lstStyle/>
          <a:p>
            <a:pPr lvl="0"/>
            <a:r>
              <a:rPr lang="ru-RU" i="1" dirty="0"/>
              <a:t>Enter, </a:t>
            </a:r>
            <a:endParaRPr lang="ru-RU" dirty="0"/>
          </a:p>
          <a:p>
            <a:pPr lvl="0"/>
            <a:r>
              <a:rPr lang="ru-RU" i="1" dirty="0"/>
              <a:t>Delete, </a:t>
            </a:r>
            <a:endParaRPr lang="ru-RU" dirty="0"/>
          </a:p>
          <a:p>
            <a:pPr lvl="0"/>
            <a:r>
              <a:rPr lang="ru-RU" i="1" dirty="0" err="1"/>
              <a:t>Back</a:t>
            </a:r>
            <a:r>
              <a:rPr lang="en-US" i="1" dirty="0"/>
              <a:t>S</a:t>
            </a:r>
            <a:r>
              <a:rPr lang="ru-RU" i="1" dirty="0" err="1"/>
              <a:t>pase</a:t>
            </a:r>
            <a:r>
              <a:rPr lang="ru-RU" i="1" dirty="0"/>
              <a:t>, </a:t>
            </a:r>
            <a:endParaRPr lang="ru-RU" dirty="0"/>
          </a:p>
          <a:p>
            <a:pPr lvl="0"/>
            <a:r>
              <a:rPr lang="ru-RU" i="1" dirty="0"/>
              <a:t>Caps</a:t>
            </a:r>
            <a:r>
              <a:rPr lang="en-US" i="1" dirty="0"/>
              <a:t>L</a:t>
            </a:r>
            <a:r>
              <a:rPr lang="ru-RU" i="1" dirty="0"/>
              <a:t>ock.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7. </a:t>
            </a:r>
            <a:r>
              <a:rPr lang="ru-RU" dirty="0"/>
              <a:t>Знак препинания ставится сразу за словом, а затем ставится пробел. Это правило справедливо ...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1256" y="2359421"/>
            <a:ext cx="8003232" cy="3661867"/>
          </a:xfrm>
        </p:spPr>
        <p:txBody>
          <a:bodyPr/>
          <a:lstStyle/>
          <a:p>
            <a:pPr lvl="0"/>
            <a:r>
              <a:rPr lang="ru-RU" i="1" dirty="0"/>
              <a:t>для всех знаков препинания, </a:t>
            </a:r>
            <a:endParaRPr lang="ru-RU" dirty="0"/>
          </a:p>
          <a:p>
            <a:pPr lvl="0"/>
            <a:r>
              <a:rPr lang="ru-RU" i="1" dirty="0"/>
              <a:t>только для запятой и точки, </a:t>
            </a:r>
            <a:endParaRPr lang="ru-RU" dirty="0"/>
          </a:p>
          <a:p>
            <a:pPr lvl="0"/>
            <a:r>
              <a:rPr lang="ru-RU" i="1" dirty="0"/>
              <a:t>только для точки, запятой, двоеточия, </a:t>
            </a:r>
            <a:endParaRPr lang="ru-RU" dirty="0"/>
          </a:p>
          <a:p>
            <a:pPr lvl="0"/>
            <a:r>
              <a:rPr lang="ru-RU" i="1" dirty="0"/>
              <a:t>для всех знаков препинания, кроме тире, </a:t>
            </a:r>
            <a:endParaRPr lang="ru-RU" dirty="0"/>
          </a:p>
          <a:p>
            <a:pPr lvl="0"/>
            <a:r>
              <a:rPr lang="ru-RU" i="1" dirty="0"/>
              <a:t>для всех знаков препинания, кроме многоточия</a:t>
            </a:r>
            <a:r>
              <a:rPr lang="ru-RU" i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8. </a:t>
            </a:r>
            <a:r>
              <a:rPr lang="ru-RU" dirty="0"/>
              <a:t>Колонтитул  используется для вывода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1256" y="2287413"/>
            <a:ext cx="8003232" cy="3445843"/>
          </a:xfrm>
        </p:spPr>
        <p:txBody>
          <a:bodyPr/>
          <a:lstStyle/>
          <a:p>
            <a:pPr lvl="0"/>
            <a:r>
              <a:rPr lang="ru-RU" i="1" dirty="0"/>
              <a:t>справочной информации, </a:t>
            </a:r>
            <a:endParaRPr lang="ru-RU" dirty="0"/>
          </a:p>
          <a:p>
            <a:pPr lvl="0"/>
            <a:r>
              <a:rPr lang="ru-RU" i="1" dirty="0"/>
              <a:t>примечания, </a:t>
            </a:r>
            <a:endParaRPr lang="ru-RU" dirty="0"/>
          </a:p>
          <a:p>
            <a:pPr lvl="0"/>
            <a:r>
              <a:rPr lang="ru-RU" i="1" dirty="0"/>
              <a:t>одинакового текста на каждой странице, </a:t>
            </a:r>
            <a:endParaRPr lang="ru-RU" dirty="0"/>
          </a:p>
          <a:p>
            <a:pPr lvl="0"/>
            <a:r>
              <a:rPr lang="ru-RU" i="1" dirty="0"/>
              <a:t>закладок.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knot_01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bloknot_01</Template>
  <TotalTime>147</TotalTime>
  <Words>905</Words>
  <Application>Microsoft Office PowerPoint</Application>
  <PresentationFormat>Экран (4:3)</PresentationFormat>
  <Paragraphs>213</Paragraphs>
  <Slides>27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bloknot_01</vt:lpstr>
      <vt:lpstr>Обработка текстовой информации</vt:lpstr>
      <vt:lpstr>Выберите из предложенных ниже форматы сохранения текстовых файлов</vt:lpstr>
      <vt:lpstr>2. Гипертекстом является:</vt:lpstr>
      <vt:lpstr>3. Текстовый процессор может быть использован для...</vt:lpstr>
      <vt:lpstr>4. В текстовом редакторе при задании параметров страницы устанавливаются:</vt:lpstr>
      <vt:lpstr>5. Клавиша ЕNTER используется для ...</vt:lpstr>
      <vt:lpstr>6. Для удаления символа вправо от курсора используется клавиша ...</vt:lpstr>
      <vt:lpstr>7. Знак препинания ставится сразу за словом, а затем ставится пробел. Это правило справедливо ...</vt:lpstr>
      <vt:lpstr>8. Колонтитул  используется для вывода </vt:lpstr>
      <vt:lpstr>9. Какие из перечисленных действий относятся к форматированию текста:</vt:lpstr>
      <vt:lpstr>10. К параметрам шрифта относятся</vt:lpstr>
      <vt:lpstr>11. Выравнивание текста, при котором оба края ровные (только последняя строка может быть неровной справа), называется выравниванием ... </vt:lpstr>
      <vt:lpstr>12. Элементом списка является:  </vt:lpstr>
      <vt:lpstr>13. Режим предварительного просмотра служит для: </vt:lpstr>
      <vt:lpstr>14. Какую последовательность действий нужно выполнить, чтобы скопировать фрагмент?</vt:lpstr>
      <vt:lpstr>15. Чтобы удалить фрагмент, можно</vt:lpstr>
      <vt:lpstr>16. При перемещении текстовый фрагмент помещается в буфер обмена.  Сколько раз можно вставить в документ этот фрагмент из буфера?   </vt:lpstr>
      <vt:lpstr>17. Курсор стоит в начале строки. Компьютер работает исправно. При попытке нажать на стрелку вверх ничего не происходит, курсор наверх не перемещается. Это значит, что:  </vt:lpstr>
      <vt:lpstr>18. В каком порядке располагаются обычно этапы подготовки текстового документа на компьютере   </vt:lpstr>
      <vt:lpstr>19. В процессе сохранения текстового документа желательно ... </vt:lpstr>
      <vt:lpstr>20. В словарях и определениях применяется </vt:lpstr>
      <vt:lpstr>21. В таблице можно: </vt:lpstr>
      <vt:lpstr>22. При написании заявлений обычно используется:</vt:lpstr>
      <vt:lpstr>23. Для задания каких параметров может использоваться диалоговое окно Абзац</vt:lpstr>
      <vt:lpstr>24. Как выполнить «склеивание» двух строк, если курсор стоит в конце первой строки?</vt:lpstr>
      <vt:lpstr>25. Как называются компьютерные шрифты, которые имитируют почерк человека: </vt:lpstr>
      <vt:lpstr>Правильные ответы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текстовой информации</dc:title>
  <dc:creator>Alex</dc:creator>
  <cp:lastModifiedBy>Пользователь Windows</cp:lastModifiedBy>
  <cp:revision>20</cp:revision>
  <dcterms:created xsi:type="dcterms:W3CDTF">2015-02-15T21:48:30Z</dcterms:created>
  <dcterms:modified xsi:type="dcterms:W3CDTF">2017-11-14T15:35:04Z</dcterms:modified>
</cp:coreProperties>
</file>