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330" r:id="rId2"/>
    <p:sldId id="258" r:id="rId3"/>
    <p:sldId id="259" r:id="rId4"/>
    <p:sldId id="280" r:id="rId5"/>
    <p:sldId id="260" r:id="rId6"/>
    <p:sldId id="281" r:id="rId7"/>
    <p:sldId id="261" r:id="rId8"/>
    <p:sldId id="282" r:id="rId9"/>
    <p:sldId id="262" r:id="rId10"/>
    <p:sldId id="279" r:id="rId11"/>
    <p:sldId id="263" r:id="rId12"/>
    <p:sldId id="278" r:id="rId13"/>
    <p:sldId id="265" r:id="rId14"/>
    <p:sldId id="266" r:id="rId15"/>
    <p:sldId id="267" r:id="rId16"/>
    <p:sldId id="268" r:id="rId17"/>
    <p:sldId id="269" r:id="rId18"/>
    <p:sldId id="283" r:id="rId19"/>
    <p:sldId id="270" r:id="rId20"/>
    <p:sldId id="271" r:id="rId21"/>
    <p:sldId id="272" r:id="rId22"/>
    <p:sldId id="284" r:id="rId23"/>
    <p:sldId id="273" r:id="rId24"/>
    <p:sldId id="285" r:id="rId25"/>
    <p:sldId id="274" r:id="rId26"/>
    <p:sldId id="286" r:id="rId27"/>
    <p:sldId id="275" r:id="rId28"/>
    <p:sldId id="287" r:id="rId29"/>
    <p:sldId id="276" r:id="rId30"/>
    <p:sldId id="288" r:id="rId31"/>
    <p:sldId id="277" r:id="rId32"/>
    <p:sldId id="289" r:id="rId33"/>
    <p:sldId id="290" r:id="rId34"/>
    <p:sldId id="303" r:id="rId35"/>
    <p:sldId id="291" r:id="rId36"/>
    <p:sldId id="304" r:id="rId37"/>
    <p:sldId id="292" r:id="rId38"/>
    <p:sldId id="305" r:id="rId39"/>
    <p:sldId id="293" r:id="rId40"/>
    <p:sldId id="306" r:id="rId41"/>
    <p:sldId id="294" r:id="rId42"/>
    <p:sldId id="307" r:id="rId43"/>
    <p:sldId id="295" r:id="rId44"/>
    <p:sldId id="296" r:id="rId45"/>
    <p:sldId id="297" r:id="rId46"/>
    <p:sldId id="308" r:id="rId47"/>
    <p:sldId id="298" r:id="rId48"/>
    <p:sldId id="309" r:id="rId49"/>
    <p:sldId id="299" r:id="rId50"/>
    <p:sldId id="310" r:id="rId51"/>
    <p:sldId id="300" r:id="rId52"/>
    <p:sldId id="311" r:id="rId53"/>
    <p:sldId id="301" r:id="rId54"/>
    <p:sldId id="312" r:id="rId55"/>
    <p:sldId id="302" r:id="rId56"/>
    <p:sldId id="313" r:id="rId57"/>
    <p:sldId id="314" r:id="rId58"/>
    <p:sldId id="321" r:id="rId59"/>
    <p:sldId id="315" r:id="rId60"/>
    <p:sldId id="322" r:id="rId61"/>
    <p:sldId id="316" r:id="rId62"/>
    <p:sldId id="323" r:id="rId63"/>
    <p:sldId id="317" r:id="rId64"/>
    <p:sldId id="324" r:id="rId65"/>
    <p:sldId id="318" r:id="rId66"/>
    <p:sldId id="325" r:id="rId67"/>
    <p:sldId id="319" r:id="rId68"/>
    <p:sldId id="326" r:id="rId69"/>
    <p:sldId id="320" r:id="rId70"/>
    <p:sldId id="327" r:id="rId71"/>
    <p:sldId id="328" r:id="rId72"/>
    <p:sldId id="329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660"/>
  </p:normalViewPr>
  <p:slideViewPr>
    <p:cSldViewPr>
      <p:cViewPr varScale="1">
        <p:scale>
          <a:sx n="69" d="100"/>
          <a:sy n="69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49270-3A2B-4651-8610-B512478AA560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08A87-3A6D-4239-886E-E7392393A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659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8BB3-7737-4815-ADF9-09F5D4F353BF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038-ECAF-4FD5-A7DE-066AE83B2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788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8BB3-7737-4815-ADF9-09F5D4F353BF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038-ECAF-4FD5-A7DE-066AE83B2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374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8BB3-7737-4815-ADF9-09F5D4F353BF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038-ECAF-4FD5-A7DE-066AE83B2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3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8BB3-7737-4815-ADF9-09F5D4F353BF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038-ECAF-4FD5-A7DE-066AE83B2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55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8BB3-7737-4815-ADF9-09F5D4F353BF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038-ECAF-4FD5-A7DE-066AE83B2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956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8BB3-7737-4815-ADF9-09F5D4F353BF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038-ECAF-4FD5-A7DE-066AE83B2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24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8BB3-7737-4815-ADF9-09F5D4F353BF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038-ECAF-4FD5-A7DE-066AE83B2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88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8BB3-7737-4815-ADF9-09F5D4F353BF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038-ECAF-4FD5-A7DE-066AE83B2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284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8BB3-7737-4815-ADF9-09F5D4F353BF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038-ECAF-4FD5-A7DE-066AE83B2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958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8BB3-7737-4815-ADF9-09F5D4F353BF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038-ECAF-4FD5-A7DE-066AE83B2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75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8BB3-7737-4815-ADF9-09F5D4F353BF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D038-ECAF-4FD5-A7DE-066AE83B2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19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8BB3-7737-4815-ADF9-09F5D4F353BF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DD038-ECAF-4FD5-A7DE-066AE83B2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9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49.xml"/><Relationship Id="rId18" Type="http://schemas.openxmlformats.org/officeDocument/2006/relationships/slide" Target="slide14.xml"/><Relationship Id="rId26" Type="http://schemas.openxmlformats.org/officeDocument/2006/relationships/slide" Target="slide63.xml"/><Relationship Id="rId3" Type="http://schemas.openxmlformats.org/officeDocument/2006/relationships/slide" Target="slide45.xml"/><Relationship Id="rId21" Type="http://schemas.openxmlformats.org/officeDocument/2006/relationships/slide" Target="slide61.xml"/><Relationship Id="rId34" Type="http://schemas.openxmlformats.org/officeDocument/2006/relationships/slide" Target="slide31.xml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openxmlformats.org/officeDocument/2006/relationships/slide" Target="slide9.xml"/><Relationship Id="rId25" Type="http://schemas.openxmlformats.org/officeDocument/2006/relationships/slide" Target="slide41.xml"/><Relationship Id="rId33" Type="http://schemas.openxmlformats.org/officeDocument/2006/relationships/slide" Target="slide71.xml"/><Relationship Id="rId2" Type="http://schemas.openxmlformats.org/officeDocument/2006/relationships/slide" Target="slide3.xml"/><Relationship Id="rId16" Type="http://schemas.openxmlformats.org/officeDocument/2006/relationships/slide" Target="slide59.xml"/><Relationship Id="rId20" Type="http://schemas.openxmlformats.org/officeDocument/2006/relationships/slide" Target="slide39.xml"/><Relationship Id="rId29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5.xml"/><Relationship Id="rId11" Type="http://schemas.openxmlformats.org/officeDocument/2006/relationships/slide" Target="slide57.xml"/><Relationship Id="rId24" Type="http://schemas.openxmlformats.org/officeDocument/2006/relationships/slide" Target="slide27.xml"/><Relationship Id="rId32" Type="http://schemas.openxmlformats.org/officeDocument/2006/relationships/slide" Target="slide17.xml"/><Relationship Id="rId5" Type="http://schemas.openxmlformats.org/officeDocument/2006/relationships/slide" Target="slide33.xml"/><Relationship Id="rId15" Type="http://schemas.openxmlformats.org/officeDocument/2006/relationships/slide" Target="slide37.xml"/><Relationship Id="rId23" Type="http://schemas.openxmlformats.org/officeDocument/2006/relationships/slide" Target="slide53.xml"/><Relationship Id="rId28" Type="http://schemas.openxmlformats.org/officeDocument/2006/relationships/slide" Target="slide69.xml"/><Relationship Id="rId36" Type="http://schemas.openxmlformats.org/officeDocument/2006/relationships/slide" Target="slide67.xml"/><Relationship Id="rId10" Type="http://schemas.openxmlformats.org/officeDocument/2006/relationships/slide" Target="slide35.xml"/><Relationship Id="rId19" Type="http://schemas.openxmlformats.org/officeDocument/2006/relationships/slide" Target="slide25.xml"/><Relationship Id="rId31" Type="http://schemas.openxmlformats.org/officeDocument/2006/relationships/slide" Target="slide65.xml"/><Relationship Id="rId4" Type="http://schemas.openxmlformats.org/officeDocument/2006/relationships/slide" Target="slide19.xml"/><Relationship Id="rId9" Type="http://schemas.openxmlformats.org/officeDocument/2006/relationships/slide" Target="slide21.xml"/><Relationship Id="rId14" Type="http://schemas.openxmlformats.org/officeDocument/2006/relationships/slide" Target="slide23.xml"/><Relationship Id="rId22" Type="http://schemas.openxmlformats.org/officeDocument/2006/relationships/slide" Target="slide11.xml"/><Relationship Id="rId27" Type="http://schemas.openxmlformats.org/officeDocument/2006/relationships/slide" Target="slide13.xml"/><Relationship Id="rId30" Type="http://schemas.openxmlformats.org/officeDocument/2006/relationships/slide" Target="slide43.xml"/><Relationship Id="rId35" Type="http://schemas.openxmlformats.org/officeDocument/2006/relationships/slide" Target="slide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Игра по теме «Лексикология»</a:t>
            </a:r>
            <a:br>
              <a:rPr lang="ru-RU" dirty="0" smtClean="0"/>
            </a:br>
            <a:r>
              <a:rPr lang="ru-RU" dirty="0" smtClean="0"/>
              <a:t>6 класс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276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620688"/>
            <a:ext cx="590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6"/>
                </a:solidFill>
              </a:rPr>
              <a:t>Какие сказочные силы противоборствуют в сказках?</a:t>
            </a:r>
            <a:endParaRPr lang="ru-RU" sz="3200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84368" y="626887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Назад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09" y="1792841"/>
            <a:ext cx="3884637" cy="508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93546" y="2564904"/>
            <a:ext cx="282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Добро и зло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022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556" y="631777"/>
            <a:ext cx="5940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Назовите предметы быта сказочных героев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4824"/>
            <a:ext cx="3742386" cy="490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076" y="5750024"/>
            <a:ext cx="15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26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556" y="631777"/>
            <a:ext cx="5940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Назовите предметы быта сказочных героев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4824"/>
            <a:ext cx="3742386" cy="490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56376" y="6309320"/>
            <a:ext cx="100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5556" y="2708920"/>
            <a:ext cx="3780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(Например) Ковер-самолет, сапоги-скороходы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1591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933" y="449885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Какая цифра в сказках является магической?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2856"/>
            <a:ext cx="6097830" cy="41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925823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hlinkClick r:id="rId3" action="ppaction://hlinksldjump"/>
              </a:rPr>
              <a:t>Ответ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141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795" y="1628800"/>
            <a:ext cx="6420205" cy="481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836712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Сказка </a:t>
            </a:r>
            <a:r>
              <a:rPr lang="ru-RU" sz="2400" b="1" dirty="0" err="1" smtClean="0">
                <a:solidFill>
                  <a:srgbClr val="0070C0"/>
                </a:solidFill>
              </a:rPr>
              <a:t>Ш.Перро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«Синяя…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385" y="587519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3" action="ppaction://hlinksldjump"/>
              </a:rPr>
              <a:t>О</a:t>
            </a:r>
            <a:r>
              <a:rPr lang="ru-RU" dirty="0" smtClean="0">
                <a:hlinkClick r:id="rId3" action="ppaction://hlinksldjump"/>
              </a:rPr>
              <a:t>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812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1556792"/>
            <a:ext cx="6419850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799463"/>
            <a:ext cx="5304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Сказка </a:t>
            </a:r>
            <a:r>
              <a:rPr lang="ru-RU" sz="2400" dirty="0" err="1">
                <a:solidFill>
                  <a:srgbClr val="0070C0"/>
                </a:solidFill>
              </a:rPr>
              <a:t>Ш.Перро</a:t>
            </a:r>
            <a:r>
              <a:rPr lang="ru-RU" sz="2400" dirty="0">
                <a:solidFill>
                  <a:srgbClr val="0070C0"/>
                </a:solidFill>
              </a:rPr>
              <a:t> «</a:t>
            </a:r>
            <a:r>
              <a:rPr lang="ru-RU" sz="2400" dirty="0" smtClean="0">
                <a:solidFill>
                  <a:srgbClr val="0070C0"/>
                </a:solidFill>
              </a:rPr>
              <a:t>Синяя…»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50538" y="637326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132856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</a:t>
            </a:r>
            <a:br>
              <a:rPr lang="ru-RU" sz="2400" dirty="0" smtClean="0"/>
            </a:br>
            <a:r>
              <a:rPr lang="ru-RU" sz="2400" dirty="0" smtClean="0"/>
              <a:t>«Синяя Борода»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8095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201308"/>
            <a:ext cx="106045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10" y="1628800"/>
            <a:ext cx="6096000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548680"/>
            <a:ext cx="568863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Какая цифра в сказках является магической?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2420888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(3)-Три царевны, три брата, три дороги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2669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468435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Как звали самого умного поросенка из сказки Сергея Михалкова?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56792"/>
            <a:ext cx="465770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51723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49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468435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Как звали самого умного поросенка из сказки Сергея Михалкова?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56792"/>
            <a:ext cx="465770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24328" y="630932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213285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Ответ: </a:t>
            </a:r>
            <a:r>
              <a:rPr lang="ru-RU" dirty="0" err="1" smtClean="0"/>
              <a:t>Наф</a:t>
            </a:r>
            <a:r>
              <a:rPr lang="ru-RU" dirty="0" smtClean="0"/>
              <a:t> - </a:t>
            </a:r>
            <a:r>
              <a:rPr lang="ru-RU" dirty="0" err="1" smtClean="0"/>
              <a:t>Наф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06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24744"/>
            <a:ext cx="50405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А орешки непростые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Все скорлупки золотые,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Ядра-чистый изумруд!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Что такое «Изумруд»?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14065"/>
            <a:ext cx="3816424" cy="371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8052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1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243696"/>
              </p:ext>
            </p:extLst>
          </p:nvPr>
        </p:nvGraphicFramePr>
        <p:xfrm>
          <a:off x="899590" y="1052738"/>
          <a:ext cx="7416825" cy="489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365"/>
                <a:gridCol w="1483365"/>
                <a:gridCol w="1483365"/>
                <a:gridCol w="1483365"/>
                <a:gridCol w="1483365"/>
              </a:tblGrid>
              <a:tr h="1537975">
                <a:tc>
                  <a:txBody>
                    <a:bodyPr/>
                    <a:lstStyle/>
                    <a:p>
                      <a:r>
                        <a:rPr lang="ru-RU" dirty="0" smtClean="0"/>
                        <a:t>Теория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Сказка ложь, да</a:t>
                      </a:r>
                      <a:r>
                        <a:rPr lang="ru-RU" baseline="0" dirty="0" smtClean="0"/>
                        <a:t> в ней намек..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Цвет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Загадка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Ребус</a:t>
                      </a:r>
                      <a:endParaRPr lang="ru-RU" dirty="0"/>
                    </a:p>
                  </a:txBody>
                  <a:tcPr/>
                </a:tc>
              </a:tr>
              <a:tr h="479795"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" action="ppaction://hlinksldjump"/>
                        </a:rPr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3" action="ppaction://hlinksldjump"/>
                        </a:rPr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4" action="ppaction://hlinksldjump"/>
                        </a:rPr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5" action="ppaction://hlinksldjump"/>
                        </a:rPr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6" action="ppaction://hlinksldjump"/>
                        </a:rPr>
                        <a:t>10</a:t>
                      </a:r>
                      <a:endParaRPr lang="ru-RU" dirty="0"/>
                    </a:p>
                  </a:txBody>
                  <a:tcPr/>
                </a:tc>
              </a:tr>
              <a:tr h="479795"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7" action="ppaction://hlinksldjump"/>
                        </a:rPr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8" action="ppaction://hlinksldjump"/>
                        </a:rPr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9" action="ppaction://hlinksldjump"/>
                        </a:rPr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0" action="ppaction://hlinksldjump"/>
                        </a:rPr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1" action="ppaction://hlinksldjump"/>
                        </a:rPr>
                        <a:t>20</a:t>
                      </a:r>
                      <a:endParaRPr lang="ru-RU" dirty="0"/>
                    </a:p>
                  </a:txBody>
                  <a:tcPr/>
                </a:tc>
              </a:tr>
              <a:tr h="479795"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2" action="ppaction://hlinksldjump"/>
                        </a:rPr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3" action="ppaction://hlinksldjump"/>
                        </a:rPr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4" action="ppaction://hlinksldjump"/>
                        </a:rPr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5" action="ppaction://hlinksldjump"/>
                        </a:rPr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6" action="ppaction://hlinksldjump"/>
                        </a:rPr>
                        <a:t>30</a:t>
                      </a:r>
                      <a:endParaRPr lang="ru-RU" dirty="0"/>
                    </a:p>
                  </a:txBody>
                  <a:tcPr/>
                </a:tc>
              </a:tr>
              <a:tr h="479795"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7" action="ppaction://hlinksldjump"/>
                        </a:rPr>
                        <a:t>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8" action="ppaction://hlinksldjump"/>
                        </a:rPr>
                        <a:t>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9" action="ppaction://hlinksldjump"/>
                        </a:rPr>
                        <a:t>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0" action="ppaction://hlinksldjump"/>
                        </a:rPr>
                        <a:t>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1" action="ppaction://hlinksldjump"/>
                        </a:rPr>
                        <a:t>40</a:t>
                      </a:r>
                      <a:endParaRPr lang="ru-RU" dirty="0"/>
                    </a:p>
                  </a:txBody>
                  <a:tcPr/>
                </a:tc>
              </a:tr>
              <a:tr h="479795"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2" action="ppaction://hlinksldjump"/>
                        </a:rPr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3" action="ppaction://hlinksldjump"/>
                        </a:rPr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4" action="ppaction://hlinksldjump"/>
                        </a:rPr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5" action="ppaction://hlinksldjump"/>
                        </a:rPr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6" action="ppaction://hlinksldjump"/>
                        </a:rPr>
                        <a:t>50</a:t>
                      </a:r>
                      <a:endParaRPr lang="ru-RU" dirty="0"/>
                    </a:p>
                  </a:txBody>
                  <a:tcPr/>
                </a:tc>
              </a:tr>
              <a:tr h="479795"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7" action="ppaction://hlinksldjump"/>
                        </a:rPr>
                        <a:t>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8" action="ppaction://hlinksldjump"/>
                        </a:rPr>
                        <a:t>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9" action="ppaction://hlinksldjump"/>
                        </a:rPr>
                        <a:t>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30" action="ppaction://hlinksldjump"/>
                        </a:rPr>
                        <a:t>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31" action="ppaction://hlinksldjump"/>
                        </a:rPr>
                        <a:t>60</a:t>
                      </a:r>
                      <a:endParaRPr lang="ru-RU" dirty="0"/>
                    </a:p>
                  </a:txBody>
                  <a:tcPr/>
                </a:tc>
              </a:tr>
              <a:tr h="479795"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32" action="ppaction://hlinksldjump"/>
                        </a:rPr>
                        <a:t>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33" action="ppaction://hlinksldjump"/>
                        </a:rPr>
                        <a:t>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34" action="ppaction://hlinksldjump"/>
                        </a:rPr>
                        <a:t>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35" action="ppaction://hlinksldjump"/>
                        </a:rPr>
                        <a:t>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36" action="ppaction://hlinksldjump"/>
                        </a:rPr>
                        <a:t>70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27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052736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А орешки непростые</a:t>
            </a:r>
            <a:br>
              <a:rPr lang="ru-RU" sz="2400" b="1" dirty="0">
                <a:solidFill>
                  <a:srgbClr val="00B050"/>
                </a:solidFill>
              </a:rPr>
            </a:br>
            <a:r>
              <a:rPr lang="ru-RU" sz="2400" b="1" dirty="0">
                <a:solidFill>
                  <a:srgbClr val="00B050"/>
                </a:solidFill>
              </a:rPr>
              <a:t>Все скорлупки золотые,</a:t>
            </a:r>
            <a:br>
              <a:rPr lang="ru-RU" sz="2400" b="1" dirty="0">
                <a:solidFill>
                  <a:srgbClr val="00B050"/>
                </a:solidFill>
              </a:rPr>
            </a:br>
            <a:r>
              <a:rPr lang="ru-RU" sz="2400" b="1" dirty="0">
                <a:solidFill>
                  <a:srgbClr val="00B050"/>
                </a:solidFill>
              </a:rPr>
              <a:t>Ядра-чистый изумруд!</a:t>
            </a:r>
            <a:br>
              <a:rPr lang="ru-RU" sz="2400" b="1" dirty="0">
                <a:solidFill>
                  <a:srgbClr val="00B050"/>
                </a:solidFill>
              </a:rPr>
            </a:br>
            <a:r>
              <a:rPr lang="ru-RU" sz="2400" b="1" dirty="0">
                <a:solidFill>
                  <a:srgbClr val="00B050"/>
                </a:solidFill>
              </a:rPr>
              <a:t> </a:t>
            </a:r>
            <a:br>
              <a:rPr lang="ru-RU" sz="2400" b="1" dirty="0">
                <a:solidFill>
                  <a:srgbClr val="00B050"/>
                </a:solidFill>
              </a:rPr>
            </a:br>
            <a:r>
              <a:rPr lang="ru-RU" sz="2400" b="1" dirty="0">
                <a:solidFill>
                  <a:srgbClr val="00B050"/>
                </a:solidFill>
              </a:rPr>
              <a:t>Что такое «Изумруд»?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09380"/>
            <a:ext cx="3816350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386948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Прозрачный драгоценный камень густо зелёного цвета 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956376" y="6050105"/>
            <a:ext cx="792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567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791706"/>
            <a:ext cx="4464496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Вспомните двух «Золотых» сказочных героев</a:t>
            </a: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33772"/>
            <a:ext cx="6120680" cy="498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21288"/>
            <a:ext cx="9874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07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791706"/>
            <a:ext cx="4464496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Вспомните двух «Золотых» сказочных героев</a:t>
            </a: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33772"/>
            <a:ext cx="6120680" cy="498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52320" y="63093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988840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Ответ: Золотой петушок, Золотая рыбка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36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476672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Сказочная птица с ослепительно светящимися, блестящими перьями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61667"/>
            <a:ext cx="4392488" cy="473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5249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1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476672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Сказочная птица с ослепительно светящимися, блестящими перьями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2122315"/>
            <a:ext cx="4392488" cy="473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24328" y="630932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271821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Ответ: Жар-птица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581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697" y="261228"/>
            <a:ext cx="446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B0F0"/>
                </a:solidFill>
              </a:rPr>
              <a:t>«Стены с </a:t>
            </a:r>
            <a:r>
              <a:rPr lang="ru-RU" sz="2000" u="sng" dirty="0" smtClean="0">
                <a:solidFill>
                  <a:srgbClr val="00B0F0"/>
                </a:solidFill>
              </a:rPr>
              <a:t>чистыми</a:t>
            </a:r>
            <a:r>
              <a:rPr lang="ru-RU" sz="2000" dirty="0" smtClean="0">
                <a:solidFill>
                  <a:srgbClr val="00B0F0"/>
                </a:solidFill>
              </a:rPr>
              <a:t> зубцами</a:t>
            </a:r>
            <a:br>
              <a:rPr lang="ru-RU" sz="2000" dirty="0" smtClean="0">
                <a:solidFill>
                  <a:srgbClr val="00B0F0"/>
                </a:solidFill>
              </a:rPr>
            </a:br>
            <a:r>
              <a:rPr lang="ru-RU" sz="2000" dirty="0" smtClean="0">
                <a:solidFill>
                  <a:srgbClr val="00B0F0"/>
                </a:solidFill>
              </a:rPr>
              <a:t>И за </a:t>
            </a:r>
            <a:r>
              <a:rPr lang="ru-RU" sz="2000" u="sng" dirty="0" smtClean="0">
                <a:solidFill>
                  <a:srgbClr val="00B0F0"/>
                </a:solidFill>
              </a:rPr>
              <a:t>белыми</a:t>
            </a:r>
            <a:r>
              <a:rPr lang="ru-RU" sz="2000" dirty="0" smtClean="0">
                <a:solidFill>
                  <a:srgbClr val="00B0F0"/>
                </a:solidFill>
              </a:rPr>
              <a:t> стенами</a:t>
            </a:r>
            <a:br>
              <a:rPr lang="ru-RU" sz="2000" dirty="0" smtClean="0">
                <a:solidFill>
                  <a:srgbClr val="00B0F0"/>
                </a:solidFill>
              </a:rPr>
            </a:br>
            <a:r>
              <a:rPr lang="ru-RU" sz="2000" dirty="0" smtClean="0">
                <a:solidFill>
                  <a:srgbClr val="00B0F0"/>
                </a:solidFill>
              </a:rPr>
              <a:t>Блещут маковки церквей»</a:t>
            </a:r>
            <a:br>
              <a:rPr lang="ru-RU" sz="2000" dirty="0" smtClean="0">
                <a:solidFill>
                  <a:srgbClr val="00B0F0"/>
                </a:solidFill>
              </a:rPr>
            </a:br>
            <a:r>
              <a:rPr lang="ru-RU" sz="2000" dirty="0" smtClean="0">
                <a:solidFill>
                  <a:srgbClr val="00B0F0"/>
                </a:solidFill>
              </a:rPr>
              <a:t/>
            </a:r>
            <a:br>
              <a:rPr lang="ru-RU" sz="2000" dirty="0" smtClean="0">
                <a:solidFill>
                  <a:srgbClr val="00B0F0"/>
                </a:solidFill>
              </a:rPr>
            </a:br>
            <a:r>
              <a:rPr lang="ru-RU" sz="2000" dirty="0" smtClean="0">
                <a:solidFill>
                  <a:srgbClr val="00B0F0"/>
                </a:solidFill>
              </a:rPr>
              <a:t>Этот цвет А.С. Пушкин использует при описании города (какого героя?) из сказки (какой?)</a:t>
            </a:r>
            <a:endParaRPr lang="ru-RU" sz="2000" dirty="0">
              <a:solidFill>
                <a:srgbClr val="00B0F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" y="2507997"/>
            <a:ext cx="9108620" cy="414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83662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24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39136"/>
            <a:ext cx="446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B0F0"/>
                </a:solidFill>
              </a:rPr>
              <a:t>«Стены с </a:t>
            </a:r>
            <a:r>
              <a:rPr lang="ru-RU" sz="2000" u="sng" dirty="0" smtClean="0">
                <a:solidFill>
                  <a:srgbClr val="00B0F0"/>
                </a:solidFill>
              </a:rPr>
              <a:t>чистыми</a:t>
            </a:r>
            <a:r>
              <a:rPr lang="ru-RU" sz="2000" dirty="0" smtClean="0">
                <a:solidFill>
                  <a:srgbClr val="00B0F0"/>
                </a:solidFill>
              </a:rPr>
              <a:t> зубцами</a:t>
            </a:r>
            <a:br>
              <a:rPr lang="ru-RU" sz="2000" dirty="0" smtClean="0">
                <a:solidFill>
                  <a:srgbClr val="00B0F0"/>
                </a:solidFill>
              </a:rPr>
            </a:br>
            <a:r>
              <a:rPr lang="ru-RU" sz="2000" dirty="0" smtClean="0">
                <a:solidFill>
                  <a:srgbClr val="00B0F0"/>
                </a:solidFill>
              </a:rPr>
              <a:t>И за </a:t>
            </a:r>
            <a:r>
              <a:rPr lang="ru-RU" sz="2000" u="sng" dirty="0" smtClean="0">
                <a:solidFill>
                  <a:srgbClr val="00B0F0"/>
                </a:solidFill>
              </a:rPr>
              <a:t>белыми</a:t>
            </a:r>
            <a:r>
              <a:rPr lang="ru-RU" sz="2000" dirty="0" smtClean="0">
                <a:solidFill>
                  <a:srgbClr val="00B0F0"/>
                </a:solidFill>
              </a:rPr>
              <a:t> стенами</a:t>
            </a:r>
            <a:br>
              <a:rPr lang="ru-RU" sz="2000" dirty="0" smtClean="0">
                <a:solidFill>
                  <a:srgbClr val="00B0F0"/>
                </a:solidFill>
              </a:rPr>
            </a:br>
            <a:r>
              <a:rPr lang="ru-RU" sz="2000" dirty="0" smtClean="0">
                <a:solidFill>
                  <a:srgbClr val="00B0F0"/>
                </a:solidFill>
              </a:rPr>
              <a:t>Блещут маковки церквей»</a:t>
            </a:r>
            <a:br>
              <a:rPr lang="ru-RU" sz="2000" dirty="0" smtClean="0">
                <a:solidFill>
                  <a:srgbClr val="00B0F0"/>
                </a:solidFill>
              </a:rPr>
            </a:br>
            <a:r>
              <a:rPr lang="ru-RU" sz="2000" dirty="0" smtClean="0">
                <a:solidFill>
                  <a:srgbClr val="00B0F0"/>
                </a:solidFill>
              </a:rPr>
              <a:t/>
            </a:r>
            <a:br>
              <a:rPr lang="ru-RU" sz="2000" dirty="0" smtClean="0">
                <a:solidFill>
                  <a:srgbClr val="00B0F0"/>
                </a:solidFill>
              </a:rPr>
            </a:br>
            <a:r>
              <a:rPr lang="ru-RU" sz="2000" dirty="0" smtClean="0">
                <a:solidFill>
                  <a:srgbClr val="00B0F0"/>
                </a:solidFill>
              </a:rPr>
              <a:t>Этот цвет А.С. Пушкин использует при описании города (какого героя?) из сказки (какой?)</a:t>
            </a:r>
            <a:endParaRPr lang="ru-RU" sz="2000" dirty="0">
              <a:solidFill>
                <a:srgbClr val="00B0F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" y="2507997"/>
            <a:ext cx="9108620" cy="414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84368" y="58772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2780928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город </a:t>
            </a:r>
            <a:r>
              <a:rPr lang="ru-RU" sz="2400" dirty="0" err="1" smtClean="0"/>
              <a:t>Гвидона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«Сказка о царе </a:t>
            </a:r>
            <a:r>
              <a:rPr lang="ru-RU" sz="2400" dirty="0" err="1" smtClean="0"/>
              <a:t>Салтане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301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828296"/>
            <a:ext cx="5328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92D050"/>
                </a:solidFill>
              </a:rPr>
              <a:t>Из какой сказки слова?</a:t>
            </a:r>
            <a:br>
              <a:rPr lang="ru-RU" sz="2400" b="1" dirty="0" smtClean="0">
                <a:solidFill>
                  <a:srgbClr val="92D050"/>
                </a:solidFill>
              </a:rPr>
            </a:br>
            <a:r>
              <a:rPr lang="ru-RU" sz="2400" b="1" dirty="0" smtClean="0">
                <a:solidFill>
                  <a:srgbClr val="92D050"/>
                </a:solidFill>
              </a:rPr>
              <a:t/>
            </a:r>
            <a:br>
              <a:rPr lang="ru-RU" sz="2400" b="1" dirty="0" smtClean="0">
                <a:solidFill>
                  <a:srgbClr val="92D050"/>
                </a:solidFill>
              </a:rPr>
            </a:br>
            <a:r>
              <a:rPr lang="ru-RU" sz="2400" b="1" dirty="0" smtClean="0">
                <a:solidFill>
                  <a:srgbClr val="92D050"/>
                </a:solidFill>
              </a:rPr>
              <a:t>«Не хочу быть черной крестьянкой,</a:t>
            </a:r>
            <a:br>
              <a:rPr lang="ru-RU" sz="2400" b="1" dirty="0" smtClean="0">
                <a:solidFill>
                  <a:srgbClr val="92D050"/>
                </a:solidFill>
              </a:rPr>
            </a:br>
            <a:r>
              <a:rPr lang="ru-RU" sz="2400" b="1" dirty="0" smtClean="0">
                <a:solidFill>
                  <a:srgbClr val="92D050"/>
                </a:solidFill>
              </a:rPr>
              <a:t>Хочу быть столбовой дворянкой</a:t>
            </a:r>
            <a:r>
              <a:rPr lang="ru-RU" b="1" dirty="0" smtClean="0">
                <a:solidFill>
                  <a:srgbClr val="92D050"/>
                </a:solidFill>
              </a:rPr>
              <a:t>»</a:t>
            </a:r>
            <a:endParaRPr lang="ru-RU" b="1" dirty="0">
              <a:solidFill>
                <a:srgbClr val="92D05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73" y="980728"/>
            <a:ext cx="3709764" cy="547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87727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85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828296"/>
            <a:ext cx="5328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92D050"/>
                </a:solidFill>
              </a:rPr>
              <a:t>Из какой сказки слова?</a:t>
            </a:r>
            <a:br>
              <a:rPr lang="ru-RU" sz="2400" b="1" dirty="0" smtClean="0">
                <a:solidFill>
                  <a:srgbClr val="92D050"/>
                </a:solidFill>
              </a:rPr>
            </a:br>
            <a:r>
              <a:rPr lang="ru-RU" sz="2400" b="1" dirty="0" smtClean="0">
                <a:solidFill>
                  <a:srgbClr val="92D050"/>
                </a:solidFill>
              </a:rPr>
              <a:t/>
            </a:r>
            <a:br>
              <a:rPr lang="ru-RU" sz="2400" b="1" dirty="0" smtClean="0">
                <a:solidFill>
                  <a:srgbClr val="92D050"/>
                </a:solidFill>
              </a:rPr>
            </a:br>
            <a:r>
              <a:rPr lang="ru-RU" sz="2400" b="1" dirty="0" smtClean="0">
                <a:solidFill>
                  <a:srgbClr val="92D050"/>
                </a:solidFill>
              </a:rPr>
              <a:t>«Не хочу быть черной крестьянкой,</a:t>
            </a:r>
            <a:br>
              <a:rPr lang="ru-RU" sz="2400" b="1" dirty="0" smtClean="0">
                <a:solidFill>
                  <a:srgbClr val="92D050"/>
                </a:solidFill>
              </a:rPr>
            </a:br>
            <a:r>
              <a:rPr lang="ru-RU" sz="2400" b="1" dirty="0" smtClean="0">
                <a:solidFill>
                  <a:srgbClr val="92D050"/>
                </a:solidFill>
              </a:rPr>
              <a:t>Хочу быть столбовой дворянкой</a:t>
            </a:r>
            <a:r>
              <a:rPr lang="ru-RU" b="1" dirty="0" smtClean="0">
                <a:solidFill>
                  <a:srgbClr val="92D050"/>
                </a:solidFill>
              </a:rPr>
              <a:t>»</a:t>
            </a:r>
            <a:endParaRPr lang="ru-RU" b="1" dirty="0">
              <a:solidFill>
                <a:srgbClr val="92D05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709764" cy="547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56376" y="608329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3485846"/>
            <a:ext cx="4654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Ответ: «Сказка о рыбаке и рыбке»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8628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Отвечает месяц ясный: «Не видал я девы красной»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В каком значении употреблено слово «красной»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00026"/>
            <a:ext cx="5148063" cy="515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87727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71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72405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Что такое сказка?</a:t>
            </a: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164288" cy="474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524" y="5735751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hlinkClick r:id="rId3" action="ppaction://hlinksldjump"/>
              </a:rPr>
              <a:t>Ответ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8375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Отвечает месяц ясный: «Не видал я девы красной»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В каком значении употреблено слово «красной»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00026"/>
            <a:ext cx="5148063" cy="515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56376" y="608312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3429000"/>
            <a:ext cx="2265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Ответ: красивая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4895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Отпетые мошенники. Молодая рыжая, очень льстивая особа и ее упитанный усатый спутник. Они дурачат всех, кто встречается им на пути.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72590"/>
            <a:ext cx="6012160" cy="519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6612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14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Отпетые мошенники. Молодая рыжая, очень льстивая особа и ее упитанный усатый спутник. Они дурачат всех, кто встречается им на пути.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72590"/>
            <a:ext cx="6012160" cy="519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68344" y="60212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263691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Ответ: Лиса Алиса и Кот </a:t>
            </a:r>
            <a:r>
              <a:rPr lang="ru-RU" dirty="0" err="1" smtClean="0"/>
              <a:t>Базилио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0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764704"/>
            <a:ext cx="40429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</a:rPr>
              <a:t>Много сказок сочинил он,</a:t>
            </a:r>
            <a:br>
              <a:rPr lang="ru-RU" sz="2400" b="1" dirty="0" smtClean="0">
                <a:solidFill>
                  <a:schemeClr val="accent4"/>
                </a:solidFill>
              </a:rPr>
            </a:br>
            <a:r>
              <a:rPr lang="ru-RU" sz="2400" b="1" dirty="0" smtClean="0">
                <a:solidFill>
                  <a:schemeClr val="accent4"/>
                </a:solidFill>
              </a:rPr>
              <a:t>В Лукоморье путь открыл он</a:t>
            </a:r>
            <a:br>
              <a:rPr lang="ru-RU" sz="2400" b="1" dirty="0" smtClean="0">
                <a:solidFill>
                  <a:schemeClr val="accent4"/>
                </a:solidFill>
              </a:rPr>
            </a:br>
            <a:r>
              <a:rPr lang="ru-RU" sz="2400" b="1" dirty="0" smtClean="0">
                <a:solidFill>
                  <a:schemeClr val="accent4"/>
                </a:solidFill>
              </a:rPr>
              <a:t>В ту страну, где с чудесами,</a:t>
            </a:r>
            <a:br>
              <a:rPr lang="ru-RU" sz="2400" b="1" dirty="0" smtClean="0">
                <a:solidFill>
                  <a:schemeClr val="accent4"/>
                </a:solidFill>
              </a:rPr>
            </a:br>
            <a:r>
              <a:rPr lang="ru-RU" sz="2400" b="1" dirty="0" smtClean="0">
                <a:solidFill>
                  <a:schemeClr val="accent4"/>
                </a:solidFill>
              </a:rPr>
              <a:t>Повстречаемся мы с вами.</a:t>
            </a:r>
            <a:endParaRPr lang="ru-RU" sz="2400" b="1" dirty="0">
              <a:solidFill>
                <a:schemeClr val="accent4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79998"/>
            <a:ext cx="4703827" cy="457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5892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17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764704"/>
            <a:ext cx="40429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</a:rPr>
              <a:t>Много сказок сочинил он,</a:t>
            </a:r>
            <a:br>
              <a:rPr lang="ru-RU" sz="2400" b="1" dirty="0" smtClean="0">
                <a:solidFill>
                  <a:schemeClr val="accent4"/>
                </a:solidFill>
              </a:rPr>
            </a:br>
            <a:r>
              <a:rPr lang="ru-RU" sz="2400" b="1" dirty="0" smtClean="0">
                <a:solidFill>
                  <a:schemeClr val="accent4"/>
                </a:solidFill>
              </a:rPr>
              <a:t>В Лукоморье путь открыл он</a:t>
            </a:r>
            <a:br>
              <a:rPr lang="ru-RU" sz="2400" b="1" dirty="0" smtClean="0">
                <a:solidFill>
                  <a:schemeClr val="accent4"/>
                </a:solidFill>
              </a:rPr>
            </a:br>
            <a:r>
              <a:rPr lang="ru-RU" sz="2400" b="1" dirty="0" smtClean="0">
                <a:solidFill>
                  <a:schemeClr val="accent4"/>
                </a:solidFill>
              </a:rPr>
              <a:t>В ту страну, где с чудесами,</a:t>
            </a:r>
            <a:br>
              <a:rPr lang="ru-RU" sz="2400" b="1" dirty="0" smtClean="0">
                <a:solidFill>
                  <a:schemeClr val="accent4"/>
                </a:solidFill>
              </a:rPr>
            </a:br>
            <a:r>
              <a:rPr lang="ru-RU" sz="2400" b="1" dirty="0" smtClean="0">
                <a:solidFill>
                  <a:schemeClr val="accent4"/>
                </a:solidFill>
              </a:rPr>
              <a:t>Повстречаемся мы с вами.</a:t>
            </a:r>
            <a:endParaRPr lang="ru-RU" sz="2400" b="1" dirty="0">
              <a:solidFill>
                <a:schemeClr val="accent4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79998"/>
            <a:ext cx="4703827" cy="457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28384" y="602128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3573016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А.С. Пушкин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5042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196752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Тридцать три года-такие дела-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Старуха у моря все пряжу пряла,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А дед неудачной </a:t>
            </a:r>
            <a:r>
              <a:rPr lang="ru-RU" b="1" dirty="0" err="1" smtClean="0">
                <a:solidFill>
                  <a:srgbClr val="FF0000"/>
                </a:solidFill>
              </a:rPr>
              <a:t>рыбалкою</a:t>
            </a:r>
            <a:r>
              <a:rPr lang="ru-RU" b="1" dirty="0" smtClean="0">
                <a:solidFill>
                  <a:srgbClr val="FF0000"/>
                </a:solidFill>
              </a:rPr>
              <a:t> жил,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Что за жилье у них было, скажи?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573325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hlinkClick r:id="rId2" action="ppaction://hlinksldjump"/>
              </a:rPr>
              <a:t>Ответ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88" y="2397081"/>
            <a:ext cx="6009456" cy="429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84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196752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Тридцать три года-такие дела-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Старуха у моря все пряжу пряла,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А дед неудачной </a:t>
            </a:r>
            <a:r>
              <a:rPr lang="ru-RU" b="1" dirty="0" err="1" smtClean="0">
                <a:solidFill>
                  <a:srgbClr val="FF0000"/>
                </a:solidFill>
              </a:rPr>
              <a:t>рыбалкою</a:t>
            </a:r>
            <a:r>
              <a:rPr lang="ru-RU" b="1" dirty="0" smtClean="0">
                <a:solidFill>
                  <a:srgbClr val="FF0000"/>
                </a:solidFill>
              </a:rPr>
              <a:t> жил,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Что за жилье у них </a:t>
            </a:r>
            <a:r>
              <a:rPr lang="ru-RU" b="1" dirty="0" err="1" smtClean="0">
                <a:solidFill>
                  <a:srgbClr val="FF0000"/>
                </a:solidFill>
              </a:rPr>
              <a:t>было,скажи</a:t>
            </a:r>
            <a:r>
              <a:rPr lang="ru-RU" b="1" dirty="0" smtClean="0">
                <a:solidFill>
                  <a:srgbClr val="FF0000"/>
                </a:solidFill>
              </a:rPr>
              <a:t>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6336" y="570302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Назад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415562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Землянка</a:t>
            </a:r>
            <a:endParaRPr lang="ru-RU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585" y="2386884"/>
            <a:ext cx="4968552" cy="446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13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692696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Уплетая калачи,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Ехал парень на печи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Прокатился по деревне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И женился на царевне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56612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Ответ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62356"/>
            <a:ext cx="6336704" cy="459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12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692696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Уплетая калачи,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Ехал парень на печи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Прокатился по деревне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И женился на царевне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74672" y="50035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Назад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36512" y="229237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Емеля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25410"/>
            <a:ext cx="6340475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88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615703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Что три девицы под окном делали поздно вечерком в сказке А.С. Пушкина(какой?) 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515719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Ответ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197" y="1406869"/>
            <a:ext cx="3606700" cy="541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40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7320" y="370111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Что такое сказка?</a:t>
            </a: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9" y="2092021"/>
            <a:ext cx="7164288" cy="474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32340" y="618772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hlinkClick r:id="rId3" action="ppaction://hlinksldjump"/>
              </a:rPr>
              <a:t>Назад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168205" y="903555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Сказка-жанр фольклора волшебного</a:t>
            </a:r>
            <a:r>
              <a:rPr lang="ru-RU" sz="2400" dirty="0"/>
              <a:t>, героического или бытового характера.</a:t>
            </a:r>
          </a:p>
        </p:txBody>
      </p:sp>
    </p:spTree>
    <p:extLst>
      <p:ext uri="{BB962C8B-B14F-4D97-AF65-F5344CB8AC3E}">
        <p14:creationId xmlns:p14="http://schemas.microsoft.com/office/powerpoint/2010/main" val="19948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615703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Что три девицы под окном делали поздно вечерком в сказке А.С. Пушкина(какой?) 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12360" y="56612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Назад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05483"/>
            <a:ext cx="3608387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780928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Ответ: Пряли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«Сказка о царе </a:t>
            </a:r>
            <a:r>
              <a:rPr lang="ru-RU" dirty="0" err="1" smtClean="0"/>
              <a:t>Салтане,о</a:t>
            </a:r>
            <a:r>
              <a:rPr lang="ru-RU" dirty="0" smtClean="0"/>
              <a:t> сыне его славном и могучем богатыре князе </a:t>
            </a:r>
            <a:r>
              <a:rPr lang="ru-RU" dirty="0" err="1" smtClean="0"/>
              <a:t>Гвидоне</a:t>
            </a:r>
            <a:r>
              <a:rPr lang="ru-RU" dirty="0" smtClean="0"/>
              <a:t> </a:t>
            </a:r>
            <a:r>
              <a:rPr lang="ru-RU" dirty="0" err="1" smtClean="0"/>
              <a:t>Салтановиче</a:t>
            </a:r>
            <a:r>
              <a:rPr lang="ru-RU" dirty="0" smtClean="0"/>
              <a:t> и прекрасной царевне лебеде»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17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124744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Дочка царская живет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У семи богатырей.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А кого царевна ждет?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Вспоминайте поскорей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566124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Ответ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67240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03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908720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Дочка царская живет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У семи богатырей.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А кого царевна ждет?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Вспоминайте поскорей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84459" y="546585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Назад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09" y="476672"/>
            <a:ext cx="3676650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429309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Ответ: Елисея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4325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836712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/>
                </a:solidFill>
              </a:rPr>
              <a:t>Если сказку мы эту знаем,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400" b="1" dirty="0">
                <a:solidFill>
                  <a:schemeClr val="accent5"/>
                </a:solidFill>
              </a:rPr>
              <a:t>То почешем в раздумьях лоб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400" b="1" dirty="0">
                <a:solidFill>
                  <a:schemeClr val="accent5"/>
                </a:solidFill>
              </a:rPr>
              <a:t>На что же, </a:t>
            </a:r>
            <a:r>
              <a:rPr lang="ru-RU" sz="2400" b="1" dirty="0" err="1">
                <a:solidFill>
                  <a:schemeClr val="accent5"/>
                </a:solidFill>
              </a:rPr>
              <a:t>Балду</a:t>
            </a:r>
            <a:r>
              <a:rPr lang="ru-RU" sz="2400" b="1" dirty="0">
                <a:solidFill>
                  <a:schemeClr val="accent5"/>
                </a:solidFill>
              </a:rPr>
              <a:t> нанимая,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400" b="1" dirty="0">
                <a:solidFill>
                  <a:schemeClr val="accent5"/>
                </a:solidFill>
              </a:rPr>
              <a:t>Надеялся хитрый поп?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55892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Ответ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382" y="2386654"/>
            <a:ext cx="5693618" cy="445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2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052736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/>
                </a:solidFill>
              </a:rPr>
              <a:t>Если сказку мы эту знаем,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400" b="1" dirty="0">
                <a:solidFill>
                  <a:schemeClr val="accent5"/>
                </a:solidFill>
              </a:rPr>
              <a:t>То почешем в раздумьях лоб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400" b="1" dirty="0">
                <a:solidFill>
                  <a:schemeClr val="accent5"/>
                </a:solidFill>
              </a:rPr>
              <a:t>На что же, </a:t>
            </a:r>
            <a:r>
              <a:rPr lang="ru-RU" sz="2400" b="1" dirty="0" err="1">
                <a:solidFill>
                  <a:schemeClr val="accent5"/>
                </a:solidFill>
              </a:rPr>
              <a:t>Балду</a:t>
            </a:r>
            <a:r>
              <a:rPr lang="ru-RU" sz="2400" b="1" dirty="0">
                <a:solidFill>
                  <a:schemeClr val="accent5"/>
                </a:solidFill>
              </a:rPr>
              <a:t> нанимая,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400" b="1" dirty="0">
                <a:solidFill>
                  <a:schemeClr val="accent5"/>
                </a:solidFill>
              </a:rPr>
              <a:t>Надеялся хитрый поп?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76870"/>
            <a:ext cx="5076056" cy="458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51964" y="626653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378904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Ответ: На авось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2381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9091" y="442119"/>
            <a:ext cx="7061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Назовите сказки, написанные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 А.С. Пушкиным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53732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Ответ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90482"/>
            <a:ext cx="5256584" cy="467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59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9091" y="442119"/>
            <a:ext cx="7061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Назовите сказки, написанные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 А.С. Пушкиным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84368" y="5642132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Назад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486" y="1844824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Ответ: «Сказка о золотом петушке», «Сказка о рыбаке и рыбке», «Сказка о попе и работнике его </a:t>
            </a:r>
            <a:r>
              <a:rPr lang="ru-RU" sz="2400" b="1" dirty="0" err="1" smtClean="0"/>
              <a:t>Балде</a:t>
            </a:r>
            <a:r>
              <a:rPr lang="ru-RU" sz="2400" b="1" dirty="0" smtClean="0"/>
              <a:t>» 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767" y="2348881"/>
            <a:ext cx="4852601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28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705351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Какие традиционные герои русских сказок населяют волшебную пушкинскую страну Лукоморье?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0" y="2132856"/>
            <a:ext cx="9179380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5821233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hlinkClick r:id="rId3" action="ppaction://hlinksldjump"/>
              </a:rPr>
              <a:t>Ответ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2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705351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Какие традиционные герои русских сказок населяют волшебную пушкинскую страну Лукоморье?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133600"/>
            <a:ext cx="91821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2420888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Ответ: Леший, Русалка, Баба Яга, Царь, Царевна, Волк, Кощей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8328" y="5966815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863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88640"/>
            <a:ext cx="57606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Восстановите пары </a:t>
            </a:r>
            <a:r>
              <a:rPr lang="ru-RU" sz="2400" b="1" u="sng" dirty="0" smtClean="0">
                <a:solidFill>
                  <a:srgbClr val="00B050"/>
                </a:solidFill>
              </a:rPr>
              <a:t>герой – предмет</a:t>
            </a:r>
            <a:br>
              <a:rPr lang="ru-RU" sz="2400" b="1" u="sng" dirty="0" smtClean="0">
                <a:solidFill>
                  <a:srgbClr val="00B050"/>
                </a:solidFill>
              </a:rPr>
            </a:br>
            <a:r>
              <a:rPr lang="ru-RU" sz="2400" b="1" u="sng" dirty="0" smtClean="0">
                <a:solidFill>
                  <a:srgbClr val="00B050"/>
                </a:solidFill>
              </a:rPr>
              <a:t/>
            </a:r>
            <a:br>
              <a:rPr lang="ru-RU" sz="2400" b="1" u="sng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Белка                       Невод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err="1" smtClean="0">
                <a:solidFill>
                  <a:srgbClr val="00B050"/>
                </a:solidFill>
              </a:rPr>
              <a:t>Балда</a:t>
            </a:r>
            <a:r>
              <a:rPr lang="ru-RU" sz="2400" b="1" dirty="0" smtClean="0">
                <a:solidFill>
                  <a:srgbClr val="00B050"/>
                </a:solidFill>
              </a:rPr>
              <a:t>                       Лук и стрелы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Царица                    Золотые орешки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Старик                      Зеркальце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err="1" smtClean="0">
                <a:solidFill>
                  <a:srgbClr val="00B050"/>
                </a:solidFill>
              </a:rPr>
              <a:t>Гвидон</a:t>
            </a:r>
            <a:r>
              <a:rPr lang="ru-RU" sz="2400" b="1" dirty="0" smtClean="0">
                <a:solidFill>
                  <a:srgbClr val="00B050"/>
                </a:solidFill>
              </a:rPr>
              <a:t>                     Веревка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53732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Ответ</a:t>
            </a:r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24" y="2855743"/>
            <a:ext cx="6228184" cy="399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7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4801" y="697222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Приведите примеры сказочных                        зачинов и присказок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76872"/>
            <a:ext cx="4119654" cy="390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9112" y="580780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153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6509" y="145956"/>
            <a:ext cx="59198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Восстановите пары </a:t>
            </a:r>
            <a:r>
              <a:rPr lang="ru-RU" sz="2400" b="1" u="sng" dirty="0" smtClean="0">
                <a:solidFill>
                  <a:srgbClr val="00B050"/>
                </a:solidFill>
              </a:rPr>
              <a:t>герой – предмет</a:t>
            </a:r>
            <a:br>
              <a:rPr lang="ru-RU" sz="2400" b="1" u="sng" dirty="0" smtClean="0">
                <a:solidFill>
                  <a:srgbClr val="00B050"/>
                </a:solidFill>
              </a:rPr>
            </a:br>
            <a:r>
              <a:rPr lang="ru-RU" sz="2400" b="1" u="sng" dirty="0" smtClean="0">
                <a:solidFill>
                  <a:srgbClr val="00B050"/>
                </a:solidFill>
              </a:rPr>
              <a:t/>
            </a:r>
            <a:br>
              <a:rPr lang="ru-RU" sz="2400" b="1" u="sng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Белка                       Невод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err="1" smtClean="0">
                <a:solidFill>
                  <a:srgbClr val="00B050"/>
                </a:solidFill>
              </a:rPr>
              <a:t>Балда</a:t>
            </a:r>
            <a:r>
              <a:rPr lang="ru-RU" sz="2400" b="1" dirty="0" smtClean="0">
                <a:solidFill>
                  <a:srgbClr val="00B050"/>
                </a:solidFill>
              </a:rPr>
              <a:t>                       Лук и стрелы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Царица                    Золотые орешки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Старик                      Зеркальце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err="1" smtClean="0">
                <a:solidFill>
                  <a:srgbClr val="00B050"/>
                </a:solidFill>
              </a:rPr>
              <a:t>Гвидон</a:t>
            </a:r>
            <a:r>
              <a:rPr lang="ru-RU" sz="2400" b="1" dirty="0" smtClean="0">
                <a:solidFill>
                  <a:srgbClr val="00B050"/>
                </a:solidFill>
              </a:rPr>
              <a:t>                     Веревка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76356" y="579600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Назад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527468"/>
            <a:ext cx="988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Ответ</a:t>
            </a:r>
            <a:r>
              <a:rPr lang="ru-RU" dirty="0" smtClean="0"/>
              <a:t>: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843808" y="1124744"/>
            <a:ext cx="1368152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843808" y="1527468"/>
            <a:ext cx="1368152" cy="1037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987824" y="1844824"/>
            <a:ext cx="1224136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2987824" y="1124744"/>
            <a:ext cx="1224136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2987824" y="1527468"/>
            <a:ext cx="1224136" cy="1037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01939"/>
            <a:ext cx="6230937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56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836712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Наряд мой пестрый,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Колпак мой острый,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Мои шутки и смех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Веселят всех.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626469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58924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63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836712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Наряд мой пестрый,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Колпак мой острый,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Мои шутки и смех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Веселят всех.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626469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40352" y="587727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357301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Ответ: Петрушка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0822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836712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Мой вопрос совсем не трудный,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Он - про город Изумрудный.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Кто там был правитель славный?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Кто там был волшебник главный?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5892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44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836712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Мой вопрос совсем не трудный,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Он - про город Изумрудный.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Кто там был правитель славный?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Кто там был волшебник главный?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5892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4005064"/>
            <a:ext cx="212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Гудвин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3864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352927" cy="326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877272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527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352927" cy="326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40351" y="5921780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508518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Ответ: «Курочка Ряба»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2524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32" y="1484784"/>
            <a:ext cx="8419792" cy="291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5831" y="5197842"/>
            <a:ext cx="741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6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32" y="1484784"/>
            <a:ext cx="8419792" cy="291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12360" y="573325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4902259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Ответ: «Летучий корабль»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9391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" y="1685925"/>
            <a:ext cx="9115693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5892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48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4801" y="697222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Приведите примеры сказочных                        зачинов и присказок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76872"/>
            <a:ext cx="4119654" cy="390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83129" y="6177136"/>
            <a:ext cx="1064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hlinkClick r:id="rId3" action="ppaction://hlinksldjump"/>
              </a:rPr>
              <a:t>Назад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4104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 </a:t>
            </a:r>
            <a:r>
              <a:rPr lang="ru-RU" sz="2400" i="1" u="sng" dirty="0" smtClean="0"/>
              <a:t>Зачин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«В некотором царстве, в некотором государстве..»</a:t>
            </a:r>
            <a:br>
              <a:rPr lang="ru-RU" sz="2400" dirty="0" smtClean="0"/>
            </a:br>
            <a:r>
              <a:rPr lang="ru-RU" sz="2400" dirty="0" smtClean="0"/>
              <a:t>          </a:t>
            </a:r>
            <a:r>
              <a:rPr lang="ru-RU" sz="2400" i="1" u="sng" dirty="0" smtClean="0"/>
              <a:t>Присказка</a:t>
            </a:r>
            <a:br>
              <a:rPr lang="ru-RU" sz="2400" i="1" u="sng" dirty="0" smtClean="0"/>
            </a:br>
            <a:r>
              <a:rPr lang="ru-RU" sz="2400" dirty="0" smtClean="0"/>
              <a:t>«И я там был и мед я пил…»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8678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" y="1685925"/>
            <a:ext cx="9115693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96336" y="580526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5079147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«Аленький цветочек»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9923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975"/>
            <a:ext cx="8892480" cy="383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5172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664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975"/>
            <a:ext cx="8892480" cy="383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41243" y="580526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501317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«Конек Горбунок»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7411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625"/>
            <a:ext cx="8964488" cy="40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2292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4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625"/>
            <a:ext cx="8964488" cy="40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52320" y="566124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4878161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«Три Толстяка»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5007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980728"/>
            <a:ext cx="961256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157192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hlinkClick r:id="rId3" action="ppaction://hlinksldjump"/>
              </a:rPr>
              <a:t>О</a:t>
            </a:r>
            <a:r>
              <a:rPr lang="ru-RU" sz="2000" dirty="0" smtClean="0">
                <a:hlinkClick r:id="rId3" action="ppaction://hlinksldjump"/>
              </a:rPr>
              <a:t>твет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6802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980728"/>
            <a:ext cx="961256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013176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«Двенадцать месяцев»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380312" y="594928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657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268760"/>
            <a:ext cx="92202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0131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2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268760"/>
            <a:ext cx="92202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402485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«Приключения Буратино»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308304" y="566124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20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836712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О ком говорится в следующих строчках: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«…</a:t>
            </a:r>
            <a:r>
              <a:rPr lang="ru-RU" sz="2400" dirty="0">
                <a:solidFill>
                  <a:srgbClr val="FF0000"/>
                </a:solidFill>
              </a:rPr>
              <a:t>превратился в огромного льва. Кот так испугался, увидев перед собою льва, что сейчас же бросился на крышу</a:t>
            </a:r>
            <a:r>
              <a:rPr lang="ru-RU" sz="2400" dirty="0" smtClean="0">
                <a:solidFill>
                  <a:srgbClr val="FF0000"/>
                </a:solidFill>
              </a:rPr>
              <a:t>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86325"/>
            <a:ext cx="626469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44522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07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7383" y="80535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Какие виды сказок вы знаете?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81" y="2363890"/>
            <a:ext cx="5811079" cy="380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9" y="579597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27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836712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О ком говорится в следующих строчках: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«…</a:t>
            </a:r>
            <a:r>
              <a:rPr lang="ru-RU" sz="2400" dirty="0">
                <a:solidFill>
                  <a:srgbClr val="FF0000"/>
                </a:solidFill>
              </a:rPr>
              <a:t>превратился в огромного льва. Кот так испугался, увидев перед собою льва, что сейчас же бросился на крышу</a:t>
            </a:r>
            <a:r>
              <a:rPr lang="ru-RU" sz="2400" dirty="0" smtClean="0">
                <a:solidFill>
                  <a:srgbClr val="FF0000"/>
                </a:solidFill>
              </a:rPr>
              <a:t>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86325"/>
            <a:ext cx="626469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845677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О </a:t>
            </a:r>
            <a:r>
              <a:rPr lang="ru-RU" sz="2400" dirty="0"/>
              <a:t>злом </a:t>
            </a:r>
            <a:r>
              <a:rPr lang="ru-RU" sz="2400" dirty="0" smtClean="0"/>
              <a:t>Людоеде</a:t>
            </a:r>
            <a:r>
              <a:rPr lang="ru-RU" sz="2400" dirty="0"/>
              <a:t>. </a:t>
            </a:r>
            <a:r>
              <a:rPr lang="ru-RU" sz="2400" dirty="0" err="1"/>
              <a:t>Ш.Перро</a:t>
            </a:r>
            <a:r>
              <a:rPr lang="ru-RU" sz="2400" dirty="0"/>
              <a:t> «Кот в сапогах»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0312" y="60212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2370" y="620688"/>
            <a:ext cx="67687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О ком говорится в следующих строчках: «Кай взглянул на нее. Как она была хороша! Лица умней и прелестней он не мог себе представить. Теперь она не казалась ему ледяною…»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7457"/>
            <a:ext cx="9144000" cy="399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55892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34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2370" y="620688"/>
            <a:ext cx="67687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О ком говорится в следующих строчках: «Кай взглянул на нее. Как она была хороша! Лица умней и прелестней он не мог себе представить. Теперь она не казалась ему ледяною…»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7457"/>
            <a:ext cx="9144000" cy="399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12360" y="616530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Назад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645024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О </a:t>
            </a:r>
            <a:r>
              <a:rPr lang="ru-RU" sz="2400" dirty="0"/>
              <a:t>Снежной королеве. </a:t>
            </a:r>
            <a:r>
              <a:rPr lang="ru-RU" sz="2400" dirty="0" err="1"/>
              <a:t>Г.Х.Андерсен</a:t>
            </a:r>
            <a:r>
              <a:rPr lang="ru-RU" sz="2400" dirty="0"/>
              <a:t>. «Снежная королева»</a:t>
            </a:r>
          </a:p>
        </p:txBody>
      </p:sp>
    </p:spTree>
    <p:extLst>
      <p:ext uri="{BB962C8B-B14F-4D97-AF65-F5344CB8AC3E}">
        <p14:creationId xmlns:p14="http://schemas.microsoft.com/office/powerpoint/2010/main" val="309563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57717" y="616530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hlinkClick r:id="rId2" action="ppaction://hlinksldjump"/>
              </a:rPr>
              <a:t>Назад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987383" y="80535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Какие виды сказок вы знаете?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81" y="2363890"/>
            <a:ext cx="5811079" cy="380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1916832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Ответ: волшебные, бытовые, о животных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4085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620688"/>
            <a:ext cx="590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6"/>
                </a:solidFill>
              </a:rPr>
              <a:t>Какие сказочные силы противоборствуют в сказках?</a:t>
            </a:r>
            <a:endParaRPr lang="ru-RU" sz="3200" dirty="0">
              <a:solidFill>
                <a:schemeClr val="accent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09" y="1792841"/>
            <a:ext cx="3884637" cy="508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623731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326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898</Words>
  <Application>Microsoft Office PowerPoint</Application>
  <PresentationFormat>Экран (4:3)</PresentationFormat>
  <Paragraphs>214</Paragraphs>
  <Slides>72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Тема Office</vt:lpstr>
      <vt:lpstr>Игра по теме «Лексикология» 6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57</cp:revision>
  <dcterms:created xsi:type="dcterms:W3CDTF">2019-03-16T07:50:05Z</dcterms:created>
  <dcterms:modified xsi:type="dcterms:W3CDTF">2019-09-24T08:23:58Z</dcterms:modified>
</cp:coreProperties>
</file>