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45"/>
  </p:notesMasterIdLst>
  <p:sldIdLst>
    <p:sldId id="319" r:id="rId2"/>
    <p:sldId id="308" r:id="rId3"/>
    <p:sldId id="387" r:id="rId4"/>
    <p:sldId id="395" r:id="rId5"/>
    <p:sldId id="381" r:id="rId6"/>
    <p:sldId id="394" r:id="rId7"/>
    <p:sldId id="392" r:id="rId8"/>
    <p:sldId id="391" r:id="rId9"/>
    <p:sldId id="389" r:id="rId10"/>
    <p:sldId id="386" r:id="rId11"/>
    <p:sldId id="390" r:id="rId12"/>
    <p:sldId id="388" r:id="rId13"/>
    <p:sldId id="385" r:id="rId14"/>
    <p:sldId id="384" r:id="rId15"/>
    <p:sldId id="379" r:id="rId16"/>
    <p:sldId id="400" r:id="rId17"/>
    <p:sldId id="378" r:id="rId18"/>
    <p:sldId id="401" r:id="rId19"/>
    <p:sldId id="399" r:id="rId20"/>
    <p:sldId id="376" r:id="rId21"/>
    <p:sldId id="402" r:id="rId22"/>
    <p:sldId id="404" r:id="rId23"/>
    <p:sldId id="403" r:id="rId24"/>
    <p:sldId id="407" r:id="rId25"/>
    <p:sldId id="406" r:id="rId26"/>
    <p:sldId id="405" r:id="rId27"/>
    <p:sldId id="375" r:id="rId28"/>
    <p:sldId id="336" r:id="rId29"/>
    <p:sldId id="337" r:id="rId30"/>
    <p:sldId id="324" r:id="rId31"/>
    <p:sldId id="325" r:id="rId32"/>
    <p:sldId id="339" r:id="rId33"/>
    <p:sldId id="342" r:id="rId34"/>
    <p:sldId id="340" r:id="rId35"/>
    <p:sldId id="341" r:id="rId36"/>
    <p:sldId id="349" r:id="rId37"/>
    <p:sldId id="350" r:id="rId38"/>
    <p:sldId id="363" r:id="rId39"/>
    <p:sldId id="374" r:id="rId40"/>
    <p:sldId id="369" r:id="rId41"/>
    <p:sldId id="370" r:id="rId42"/>
    <p:sldId id="268" r:id="rId43"/>
    <p:sldId id="368" r:id="rId44"/>
  </p:sldIdLst>
  <p:sldSz cx="9144000" cy="6858000" type="screen4x3"/>
  <p:notesSz cx="6858000" cy="99456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00FF"/>
    <a:srgbClr val="006600"/>
    <a:srgbClr val="FF3300"/>
    <a:srgbClr val="00FFCC"/>
    <a:srgbClr val="6600CC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4" autoAdjust="0"/>
  </p:normalViewPr>
  <p:slideViewPr>
    <p:cSldViewPr>
      <p:cViewPr>
        <p:scale>
          <a:sx n="83" d="100"/>
          <a:sy n="83" d="100"/>
        </p:scale>
        <p:origin x="-1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202"/>
            <a:ext cx="54864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2879891-4237-48EF-AF5A-D0503C68E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0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FD45B24-322F-4159-BAD9-471B5226517B}" type="slidenum">
              <a:rPr lang="ru-RU" smtClean="0"/>
              <a:pPr>
                <a:spcBef>
                  <a:spcPct val="0"/>
                </a:spcBef>
              </a:pPr>
              <a:t>2</a:t>
            </a:fld>
            <a:endParaRPr lang="ru-RU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Анимация по щелчку. Щелчок для продолжения</a:t>
            </a:r>
          </a:p>
        </p:txBody>
      </p:sp>
    </p:spTree>
    <p:extLst>
      <p:ext uri="{BB962C8B-B14F-4D97-AF65-F5344CB8AC3E}">
        <p14:creationId xmlns:p14="http://schemas.microsoft.com/office/powerpoint/2010/main" val="1207170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0E7F1E-B1C6-422F-B942-16248EC8247A}" type="slidenum">
              <a:rPr lang="ru-RU" smtClean="0"/>
              <a:pPr>
                <a:spcBef>
                  <a:spcPct val="0"/>
                </a:spcBef>
              </a:pPr>
              <a:t>36</a:t>
            </a:fld>
            <a:endParaRPr 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91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A929A8-7416-47AF-8D04-0E850ACD397F}" type="slidenum">
              <a:rPr lang="ru-RU" smtClean="0"/>
              <a:pPr>
                <a:spcBef>
                  <a:spcPct val="0"/>
                </a:spcBef>
              </a:pPr>
              <a:t>37</a:t>
            </a:fld>
            <a:endParaRPr lang="ru-RU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48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66BEC96-5157-4D12-A262-E428C6E43B7B}" type="slidenum">
              <a:rPr lang="ru-RU" smtClean="0"/>
              <a:pPr>
                <a:spcBef>
                  <a:spcPct val="0"/>
                </a:spcBef>
              </a:pPr>
              <a:t>38</a:t>
            </a:fld>
            <a:endParaRPr 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6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9E0A0B-AE57-4062-95C7-E32CC3334671}" type="slidenum">
              <a:rPr lang="ru-RU" smtClean="0"/>
              <a:pPr>
                <a:spcBef>
                  <a:spcPct val="0"/>
                </a:spcBef>
              </a:pPr>
              <a:t>43</a:t>
            </a:fld>
            <a:endParaRPr lang="ru-RU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Щелчок для продолжения</a:t>
            </a:r>
          </a:p>
        </p:txBody>
      </p:sp>
    </p:spTree>
    <p:extLst>
      <p:ext uri="{BB962C8B-B14F-4D97-AF65-F5344CB8AC3E}">
        <p14:creationId xmlns:p14="http://schemas.microsoft.com/office/powerpoint/2010/main" val="3726245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46A8BBF-255A-4C2B-842C-425044E42A32}" type="slidenum">
              <a:rPr lang="ru-RU" smtClean="0"/>
              <a:pPr>
                <a:spcBef>
                  <a:spcPct val="0"/>
                </a:spcBef>
              </a:pPr>
              <a:t>28</a:t>
            </a:fld>
            <a:endParaRPr 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Щелчок для продолжения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9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B7FDAFA-0618-4E74-AC6E-E7CFD9EF86EC}" type="slidenum">
              <a:rPr lang="ru-RU" smtClean="0"/>
              <a:pPr>
                <a:spcBef>
                  <a:spcPct val="0"/>
                </a:spcBef>
              </a:pPr>
              <a:t>29</a:t>
            </a:fld>
            <a:endParaRPr 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Щелчок для продолжения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058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B975D6-07F9-4057-8F7B-B197EF5E8E2E}" type="slidenum">
              <a:rPr lang="ru-RU" smtClean="0"/>
              <a:pPr>
                <a:spcBef>
                  <a:spcPct val="0"/>
                </a:spcBef>
              </a:pPr>
              <a:t>30</a:t>
            </a:fld>
            <a:endParaRPr 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51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37D275-7342-45F6-86AC-7CF970306BF2}" type="slidenum">
              <a:rPr lang="ru-RU" smtClean="0"/>
              <a:pPr>
                <a:spcBef>
                  <a:spcPct val="0"/>
                </a:spcBef>
              </a:pPr>
              <a:t>31</a:t>
            </a:fld>
            <a:endParaRPr 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1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02F9D0-E3EE-49E0-ABF5-78F1421767FA}" type="slidenum">
              <a:rPr lang="ru-RU" smtClean="0"/>
              <a:pPr>
                <a:spcBef>
                  <a:spcPct val="0"/>
                </a:spcBef>
              </a:pPr>
              <a:t>32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0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71FE7AA-3B45-40A5-9B2C-2C03EE24CAC5}" type="slidenum">
              <a:rPr lang="ru-RU" smtClean="0"/>
              <a:pPr>
                <a:spcBef>
                  <a:spcPct val="0"/>
                </a:spcBef>
              </a:pPr>
              <a:t>33</a:t>
            </a:fld>
            <a:endParaRPr 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268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E6393B-FED8-40C6-A30A-5A20E00B3EB5}" type="slidenum">
              <a:rPr lang="ru-RU" smtClean="0"/>
              <a:pPr>
                <a:spcBef>
                  <a:spcPct val="0"/>
                </a:spcBef>
              </a:pPr>
              <a:t>34</a:t>
            </a:fld>
            <a:endParaRPr 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31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898EBD1-8D57-45B3-9B70-B9D62BB2ED13}" type="slidenum">
              <a:rPr lang="ru-RU" smtClean="0"/>
              <a:pPr>
                <a:spcBef>
                  <a:spcPct val="0"/>
                </a:spcBef>
              </a:pPr>
              <a:t>35</a:t>
            </a:fld>
            <a:endParaRPr 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/>
              <a:t>Ответ на вопрос выходит по щелчку. Управляющая кнопка – возврат на слайд с номинациями</a:t>
            </a:r>
          </a:p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857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293E3E-9E8A-4372-942D-34AEE1595D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4" descr="https://img11.postila.ru/data/0c/b5/63/a4/0cb563a4d42ce926af86b2129055df6aef6e546d1bb9c9f8807514f1355d5e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01" y="-232719"/>
            <a:ext cx="4799405" cy="35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1BDDFD-5953-4BC0-9B76-4DEF45E95A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C9289-E124-4B2E-BAD5-3D499B54B6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CAE2E-F820-4274-8A65-00DBD70F1C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02EF3-703E-47A7-8196-E820A1502A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69CE97-CFCF-45EA-994E-E38F98C4CD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A080F2-2AD5-49AD-A12C-B906B6B208C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969726-A6E5-44C5-AEEA-833A80BD2E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13FDD1-9679-494B-B864-1DA125688A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4BC754-23EA-4930-ADEF-E641B6BB2E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71CE20-8E54-4999-812A-0D1D4DE8B8C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D08634-1C3B-44B3-ABAC-4F1D75E43A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0" name="Picture 6" descr="https://img-fotki.yandex.ru/get/9105/39663434.7d4/0_a6550_b484a81b_X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70" y="4576958"/>
            <a:ext cx="2653193" cy="235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9408" y="836712"/>
            <a:ext cx="6929015" cy="2052538"/>
          </a:xfrm>
        </p:spPr>
        <p:txBody>
          <a:bodyPr>
            <a:normAutofit/>
          </a:bodyPr>
          <a:lstStyle/>
          <a:p>
            <a:pPr eaLnBrk="1" hangingPunct="1"/>
            <a:r>
              <a:rPr lang="ru-RU" sz="5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/>
            </a:r>
            <a:br>
              <a:rPr lang="ru-RU" sz="5400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Викторина</a:t>
            </a:r>
            <a:b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по сказкам А.С. Пушкина</a:t>
            </a:r>
            <a:endParaRPr lang="ru-RU" sz="2800" b="1" i="1" dirty="0">
              <a:solidFill>
                <a:srgbClr val="FF0000"/>
              </a:solidFill>
              <a:latin typeface="Algerian"/>
            </a:endParaRPr>
          </a:p>
        </p:txBody>
      </p:sp>
      <p:sp>
        <p:nvSpPr>
          <p:cNvPr id="3075" name="Oval 6"/>
          <p:cNvSpPr>
            <a:spLocks noChangeArrowheads="1"/>
          </p:cNvSpPr>
          <p:nvPr/>
        </p:nvSpPr>
        <p:spPr bwMode="auto">
          <a:xfrm>
            <a:off x="1042988" y="1700213"/>
            <a:ext cx="1008062" cy="20161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3076" name="Oval 7"/>
          <p:cNvSpPr>
            <a:spLocks noChangeArrowheads="1"/>
          </p:cNvSpPr>
          <p:nvPr/>
        </p:nvSpPr>
        <p:spPr bwMode="auto">
          <a:xfrm>
            <a:off x="1042988" y="1844675"/>
            <a:ext cx="936625" cy="151288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1116013" y="1989138"/>
            <a:ext cx="1152525" cy="180022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755650" y="4797425"/>
            <a:ext cx="2303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800" i="1"/>
              <a:t>(</a:t>
            </a:r>
            <a:r>
              <a:rPr lang="ru-RU" sz="2400" i="1">
                <a:latin typeface="Algerian"/>
              </a:rPr>
              <a:t>1799 – 1837)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1" y="1861825"/>
            <a:ext cx="2282824" cy="27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09590"/>
            <a:ext cx="3960440" cy="310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064896" cy="613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022814"/>
      </p:ext>
    </p:extLst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848872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563029"/>
      </p:ext>
    </p:extLst>
  </p:cSld>
  <p:clrMapOvr>
    <a:masterClrMapping/>
  </p:clrMapOvr>
  <p:transition spd="slow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344816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578597"/>
      </p:ext>
    </p:extLst>
  </p:cSld>
  <p:clrMapOvr>
    <a:masterClrMapping/>
  </p:clrMapOvr>
  <p:transition spd="slow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13690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700399"/>
      </p:ext>
    </p:extLst>
  </p:cSld>
  <p:clrMapOvr>
    <a:masterClrMapping/>
  </p:clrMapOvr>
  <p:transition spd="slow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761852"/>
      </p:ext>
    </p:extLst>
  </p:cSld>
  <p:clrMapOvr>
    <a:masterClrMapping/>
  </p:clrMapOvr>
  <p:transition spd="slow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53789"/>
      </p:ext>
    </p:extLst>
  </p:cSld>
  <p:clrMapOvr>
    <a:masterClrMapping/>
  </p:clrMapOvr>
  <p:transition spd="slow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1550"/>
            <a:ext cx="7416824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029732"/>
      </p:ext>
    </p:extLst>
  </p:cSld>
  <p:clrMapOvr>
    <a:masterClrMapping/>
  </p:clrMapOvr>
  <p:transition spd="slow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6084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821196"/>
      </p:ext>
    </p:extLst>
  </p:cSld>
  <p:clrMapOvr>
    <a:masterClrMapping/>
  </p:clrMapOvr>
  <p:transition spd="slow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7200800" cy="59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241757"/>
      </p:ext>
    </p:extLst>
  </p:cSld>
  <p:clrMapOvr>
    <a:masterClrMapping/>
  </p:clrMapOvr>
  <p:transition spd="slow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9816"/>
            <a:ext cx="76328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503997"/>
      </p:ext>
    </p:extLst>
  </p:cSld>
  <p:clrMapOvr>
    <a:masterClrMapping/>
  </p:clrMapOvr>
  <p:transition spd="slow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08" y="260350"/>
            <a:ext cx="63177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Александр Сергеевич</a:t>
            </a:r>
          </a:p>
          <a:p>
            <a:pPr algn="ctr"/>
            <a:r>
              <a:rPr lang="ru-RU" sz="4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Пушкин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56" y="1844824"/>
            <a:ext cx="3168352" cy="301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5" y="2148825"/>
            <a:ext cx="2536245" cy="429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9172"/>
            <a:ext cx="2664296" cy="35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295038"/>
            <a:ext cx="2942709" cy="243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70" y="548680"/>
            <a:ext cx="777686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487100"/>
      </p:ext>
    </p:extLst>
  </p:cSld>
  <p:clrMapOvr>
    <a:masterClrMapping/>
  </p:clrMapOvr>
  <p:transition spd="slow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3284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04556"/>
      </p:ext>
    </p:extLst>
  </p:cSld>
  <p:clrMapOvr>
    <a:masterClrMapping/>
  </p:clrMapOvr>
  <p:transition spd="slow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162" y="476672"/>
            <a:ext cx="777686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115246"/>
      </p:ext>
    </p:extLst>
  </p:cSld>
  <p:clrMapOvr>
    <a:masterClrMapping/>
  </p:clrMapOvr>
  <p:transition spd="slow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0080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3046"/>
      </p:ext>
    </p:extLst>
  </p:cSld>
  <p:clrMapOvr>
    <a:masterClrMapping/>
  </p:clrMapOvr>
  <p:transition spd="slow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0" y="692696"/>
            <a:ext cx="777686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03502"/>
      </p:ext>
    </p:extLst>
  </p:cSld>
  <p:clrMapOvr>
    <a:masterClrMapping/>
  </p:clrMapOvr>
  <p:transition spd="slow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848872" cy="611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476"/>
      </p:ext>
    </p:extLst>
  </p:cSld>
  <p:clrMapOvr>
    <a:masterClrMapping/>
  </p:clrMapOvr>
  <p:transition spd="slow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2809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2087383"/>
      </p:ext>
    </p:extLst>
  </p:cSld>
  <p:clrMapOvr>
    <a:masterClrMapping/>
  </p:clrMapOvr>
  <p:transition spd="slow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095703"/>
      </p:ext>
    </p:extLst>
  </p:cSld>
  <p:clrMapOvr>
    <a:masterClrMapping/>
  </p:clrMapOvr>
  <p:transition spd="slow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3059113" y="333375"/>
            <a:ext cx="5329237" cy="23034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Пошел, сел у берега моря; </a:t>
            </a:r>
            <a:br>
              <a:rPr lang="ru-RU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Там он стал веревку крутить,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Да конец ее в море мочить. </a:t>
            </a:r>
            <a:br>
              <a:rPr lang="ru-RU" sz="32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4339" name="Picture 3" descr="Пушкин 07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632774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5" descr="Рисунок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13589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Пушкин 04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200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95513" y="260350"/>
            <a:ext cx="6732587" cy="1871663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Глядь: опять перед ним землянка; </a:t>
            </a:r>
          </a:p>
          <a:p>
            <a:pPr eaLnBrk="1" hangingPunct="1">
              <a:defRPr/>
            </a:pPr>
            <a:r>
              <a:rPr lang="ru-RU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пороге сидит старуха, </a:t>
            </a:r>
            <a:br>
              <a:rPr lang="ru-RU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 перед нею разбитое корыто. </a:t>
            </a:r>
          </a:p>
        </p:txBody>
      </p:sp>
      <p:pic>
        <p:nvPicPr>
          <p:cNvPr id="16388" name="Picture 4" descr="Рисунок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40225"/>
            <a:ext cx="23050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6" name="Picture 6" descr="Сказка о рыбак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402">
            <a:off x="423863" y="935038"/>
            <a:ext cx="17526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8092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28174"/>
      </p:ext>
    </p:extLst>
  </p:cSld>
  <p:clrMapOvr>
    <a:masterClrMapping/>
  </p:clrMapOvr>
  <p:transition spd="slow"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algn="just" eaLnBrk="1" hangingPunct="1"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Сколько раз ходил старик к морю по приказу старухи?</a:t>
            </a:r>
            <a:r>
              <a:rPr lang="ru-RU" sz="4000" dirty="0"/>
              <a:t> 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4787900" y="1600200"/>
            <a:ext cx="3898900" cy="4525963"/>
          </a:xfrm>
        </p:spPr>
        <p:txBody>
          <a:bodyPr/>
          <a:lstStyle/>
          <a:p>
            <a:pPr eaLnBrk="1" hangingPunct="1">
              <a:defRPr/>
            </a:pPr>
            <a:endParaRPr lang="ru-RU" b="1">
              <a:solidFill>
                <a:srgbClr val="484F0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А)   3 раза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Б)  5 раз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В)  7 раз</a:t>
            </a:r>
          </a:p>
        </p:txBody>
      </p:sp>
      <p:pic>
        <p:nvPicPr>
          <p:cNvPr id="28676" name="Picture 4" descr="Невод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44799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5113" y="5589588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Сколько раз закидывал старик в море невод?</a:t>
            </a: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5435600" y="2060575"/>
            <a:ext cx="3708400" cy="4065588"/>
          </a:xfrm>
        </p:spPr>
        <p:txBody>
          <a:bodyPr/>
          <a:lstStyle/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А)   3 раза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Б)  5 раз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В)  7 раз</a:t>
            </a:r>
          </a:p>
          <a:p>
            <a:pPr eaLnBrk="1" hangingPunct="1">
              <a:defRPr/>
            </a:pPr>
            <a:endParaRPr lang="ru-RU"/>
          </a:p>
        </p:txBody>
      </p:sp>
      <p:sp>
        <p:nvSpPr>
          <p:cNvPr id="3072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5113" y="5589588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30725" name="Picture 5" descr="Сказка о рыбаке и рыбк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DF9"/>
              </a:clrFrom>
              <a:clrTo>
                <a:srgbClr val="FEFD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788"/>
            <a:ext cx="5364163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Назови в нужной последовательности все превращения князя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Гвидона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9866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1989138"/>
            <a:ext cx="1954213" cy="41370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  <a:p>
            <a:pPr eaLnBrk="1" hangingPunct="1">
              <a:defRPr/>
            </a:pPr>
            <a:endParaRPr lang="ru-RU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  <a:p>
            <a:pPr eaLnBrk="1" hangingPunct="1">
              <a:defRPr/>
            </a:pPr>
            <a:endParaRPr lang="ru-RU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19866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2268538" y="1989138"/>
            <a:ext cx="6418262" cy="4137025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b="1" i="1" dirty="0"/>
              <a:t>Комар</a:t>
            </a:r>
          </a:p>
          <a:p>
            <a:pPr eaLnBrk="1" hangingPunct="1">
              <a:defRPr/>
            </a:pPr>
            <a:endParaRPr lang="ru-RU" sz="4400" b="1" i="1" dirty="0"/>
          </a:p>
          <a:p>
            <a:pPr eaLnBrk="1" hangingPunct="1">
              <a:defRPr/>
            </a:pPr>
            <a:r>
              <a:rPr lang="ru-RU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Муха</a:t>
            </a:r>
          </a:p>
          <a:p>
            <a:pPr eaLnBrk="1" hangingPunct="1">
              <a:defRPr/>
            </a:pPr>
            <a:endParaRPr lang="ru-RU" sz="4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4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Шмель</a:t>
            </a:r>
          </a:p>
        </p:txBody>
      </p:sp>
      <p:sp>
        <p:nvSpPr>
          <p:cNvPr id="36869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12088" y="5516563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36870" name="Picture 7" descr="Пушкин 00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268413"/>
            <a:ext cx="360045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98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-0.25886 0.218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8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1" y="109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-0.26441 -0.21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8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Сопоставь имя героини и дива, о котором она поведала царю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Салтану</a:t>
            </a:r>
            <a:r>
              <a:rPr lang="ru-RU" sz="2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378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Про Царевну-лебедь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Про белку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Про 33 богатыря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b="1" i="1"/>
          </a:p>
        </p:txBody>
      </p:sp>
      <p:sp>
        <p:nvSpPr>
          <p:cNvPr id="20378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ru-RU" b="1" i="1"/>
              <a:t>Повариха</a:t>
            </a:r>
          </a:p>
          <a:p>
            <a:pPr eaLnBrk="1" hangingPunct="1"/>
            <a:endParaRPr lang="ru-RU" b="1" i="1"/>
          </a:p>
          <a:p>
            <a:pPr eaLnBrk="1" hangingPunct="1"/>
            <a:endParaRPr lang="ru-RU" b="1" i="1"/>
          </a:p>
          <a:p>
            <a:pPr eaLnBrk="1" hangingPunct="1"/>
            <a:r>
              <a:rPr lang="ru-RU" b="1" i="1"/>
              <a:t>Ткачиха</a:t>
            </a:r>
          </a:p>
          <a:p>
            <a:pPr eaLnBrk="1" hangingPunct="1"/>
            <a:endParaRPr lang="ru-RU" b="1" i="1"/>
          </a:p>
          <a:p>
            <a:pPr eaLnBrk="1" hangingPunct="1"/>
            <a:endParaRPr lang="ru-RU" b="1" i="1"/>
          </a:p>
          <a:p>
            <a:pPr eaLnBrk="1" hangingPunct="1"/>
            <a:r>
              <a:rPr lang="ru-RU" b="1" i="1"/>
              <a:t>Бабариха</a:t>
            </a:r>
          </a:p>
        </p:txBody>
      </p:sp>
      <p:pic>
        <p:nvPicPr>
          <p:cNvPr id="38917" name="Picture 6" descr="Пушкин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0" y="1989138"/>
            <a:ext cx="229235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5113" y="5589588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-0.21285 0.21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42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14896 -0.4405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3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0941 0.21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3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Перечислите по порядку все чудеса из сказки о царе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Салтане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684213" y="1844675"/>
            <a:ext cx="5256212" cy="428148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Белка</a:t>
            </a:r>
          </a:p>
          <a:p>
            <a:pPr eaLnBrk="1" hangingPunct="1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33 богатыря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Царевна-лебедь</a:t>
            </a:r>
          </a:p>
        </p:txBody>
      </p:sp>
      <p:pic>
        <p:nvPicPr>
          <p:cNvPr id="200711" name="Picture 7" descr="Белка зе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268413"/>
            <a:ext cx="27463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2" name="Picture 8" descr="Копия 33 богатыр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3933825"/>
            <a:ext cx="352901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3" name="Picture 9" descr="Пушкин 03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4638"/>
            <a:ext cx="3206750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AutoShape 10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5113" y="5589588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00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20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2007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20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2007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20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1425575"/>
          </a:xfrm>
        </p:spPr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назывался остров, на котором жил князь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Гвидон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  <a:br>
              <a:rPr lang="ru-RU" sz="4000" dirty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5038"/>
            <a:ext cx="2674938" cy="3921125"/>
          </a:xfrm>
        </p:spPr>
        <p:txBody>
          <a:bodyPr/>
          <a:lstStyle/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Баян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Буян</a:t>
            </a:r>
          </a:p>
          <a:p>
            <a:pPr eaLnBrk="1" hangingPunct="1">
              <a:defRPr/>
            </a:pP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Боян</a:t>
            </a:r>
          </a:p>
        </p:txBody>
      </p:sp>
      <p:pic>
        <p:nvPicPr>
          <p:cNvPr id="47108" name="Picture 4" descr="Город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05063"/>
            <a:ext cx="6875462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85113" y="5589588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Молодая царевна была отравлена яблоком?</a:t>
            </a:r>
            <a:r>
              <a:rPr lang="ru-RU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674938" cy="2836863"/>
          </a:xfrm>
        </p:spPr>
        <p:txBody>
          <a:bodyPr/>
          <a:lstStyle/>
          <a:p>
            <a:pPr eaLnBrk="1" hangingPunct="1">
              <a:defRPr/>
            </a:pPr>
            <a:r>
              <a:rPr lang="ru-RU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Да</a:t>
            </a:r>
          </a:p>
          <a:p>
            <a:pPr eaLnBrk="1" hangingPunct="1">
              <a:defRPr/>
            </a:pPr>
            <a:endParaRPr lang="ru-RU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Нет</a:t>
            </a:r>
          </a:p>
        </p:txBody>
      </p:sp>
      <p:pic>
        <p:nvPicPr>
          <p:cNvPr id="51204" name="Picture 4" descr="Пушкин 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484313"/>
            <a:ext cx="61341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27988" y="5661025"/>
            <a:ext cx="863600" cy="1008063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38200" indent="-838200" eaLnBrk="1" hangingPunct="1"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 кому и в какой последовательности обращался королевич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Елисей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когда искал свою невесту? 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00563" y="1700213"/>
            <a:ext cx="1655762" cy="4525962"/>
          </a:xfrm>
        </p:spPr>
        <p:txBody>
          <a:bodyPr/>
          <a:lstStyle/>
          <a:p>
            <a:pPr lvl="2" eaLnBrk="1" hangingPunct="1">
              <a:buFontTx/>
              <a:buNone/>
            </a:pPr>
            <a:r>
              <a:rPr lang="ru-RU" sz="4000" b="1"/>
              <a:t>1</a:t>
            </a:r>
          </a:p>
          <a:p>
            <a:pPr lvl="2" eaLnBrk="1" hangingPunct="1">
              <a:buFontTx/>
              <a:buNone/>
            </a:pPr>
            <a:endParaRPr lang="ru-RU" sz="4000" b="1"/>
          </a:p>
          <a:p>
            <a:pPr lvl="2" eaLnBrk="1" hangingPunct="1">
              <a:buFontTx/>
              <a:buNone/>
            </a:pPr>
            <a:r>
              <a:rPr lang="ru-RU" sz="4000" b="1"/>
              <a:t>2</a:t>
            </a:r>
          </a:p>
          <a:p>
            <a:pPr lvl="2" eaLnBrk="1" hangingPunct="1">
              <a:buFontTx/>
              <a:buNone/>
            </a:pPr>
            <a:endParaRPr lang="ru-RU" sz="4000" b="1"/>
          </a:p>
          <a:p>
            <a:pPr lvl="2" eaLnBrk="1" hangingPunct="1">
              <a:buFontTx/>
              <a:buNone/>
            </a:pPr>
            <a:r>
              <a:rPr lang="ru-RU" sz="4000" b="1"/>
              <a:t>3</a:t>
            </a:r>
          </a:p>
        </p:txBody>
      </p:sp>
      <p:sp>
        <p:nvSpPr>
          <p:cNvPr id="216073" name="Rectangle 9"/>
          <p:cNvSpPr>
            <a:spLocks noGrp="1" noChangeArrowheads="1"/>
          </p:cNvSpPr>
          <p:nvPr>
            <p:ph sz="half" idx="2"/>
          </p:nvPr>
        </p:nvSpPr>
        <p:spPr>
          <a:xfrm>
            <a:off x="6372225" y="1600200"/>
            <a:ext cx="2314575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Солнце</a:t>
            </a:r>
          </a:p>
          <a:p>
            <a:pPr eaLnBrk="1" hangingPunct="1">
              <a:defRPr/>
            </a:pPr>
            <a:endParaRPr lang="ru-RU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Ветер</a:t>
            </a:r>
          </a:p>
          <a:p>
            <a:pPr eaLnBrk="1" hangingPunct="1">
              <a:defRPr/>
            </a:pPr>
            <a:endParaRPr lang="ru-RU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ru-RU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ru-RU" sz="3200" b="1">
                <a:effectLst>
                  <a:outerShdw blurRad="38100" dist="38100" dir="2700000" algn="tl">
                    <a:srgbClr val="C0C0C0"/>
                  </a:outerShdw>
                </a:effectLst>
              </a:rPr>
              <a:t>Месяц</a:t>
            </a:r>
          </a:p>
        </p:txBody>
      </p:sp>
      <p:sp>
        <p:nvSpPr>
          <p:cNvPr id="53253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588125" y="5849938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216070" name="Picture 6" descr="Пушкин 06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34512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1" name="Picture 7" descr="Пушкин 06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BEE"/>
              </a:clrFrom>
              <a:clrTo>
                <a:srgbClr val="FDFB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76475"/>
            <a:ext cx="1411288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2" name="Picture 8" descr="Пушкин 06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276475"/>
            <a:ext cx="17780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216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21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00069 -0.2763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6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381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16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8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000"/>
                                        <p:tgtEl>
                                          <p:spTgt spid="216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16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16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5.55556E-7 0.22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6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2000"/>
                                        <p:tgtEl>
                                          <p:spTgt spid="216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2001837"/>
          </a:xfrm>
        </p:spPr>
        <p:txBody>
          <a:bodyPr/>
          <a:lstStyle/>
          <a:p>
            <a:pPr marL="838200" indent="-838200" algn="r" eaLnBrk="1" hangingPunct="1"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	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Какие сказки заканчиваются 		словами «Я там был; мед, 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пиво пил – И усы лишь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обмочил»?</a:t>
            </a:r>
            <a:r>
              <a:rPr lang="ru-RU" sz="2800" dirty="0">
                <a:solidFill>
                  <a:srgbClr val="FFFF00"/>
                </a:solidFill>
              </a:rPr>
              <a:t> </a:t>
            </a:r>
            <a:endParaRPr lang="ru-RU" sz="4000" dirty="0">
              <a:solidFill>
                <a:srgbClr val="FFFF00"/>
              </a:solidFill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852738"/>
            <a:ext cx="8229600" cy="29527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«Сказка о царе Салтане»</a:t>
            </a:r>
          </a:p>
          <a:p>
            <a:pPr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«Сказка о мертвой царевне и семи богатырях»</a:t>
            </a:r>
          </a:p>
          <a:p>
            <a:pPr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«Сказка о попе и работнике его Балде»</a:t>
            </a:r>
          </a:p>
          <a:p>
            <a:pPr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«Сказка о золотом петушке»</a:t>
            </a:r>
          </a:p>
          <a:p>
            <a:pPr eaLnBrk="1" hangingPunct="1">
              <a:defRPr/>
            </a:pPr>
            <a: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  <a:t>«Сказка о рыбаке и рыбке»).</a:t>
            </a:r>
            <a:br>
              <a:rPr lang="ru-RU" sz="2400" b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9636" name="Picture 4" descr="7253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1646">
            <a:off x="250825" y="333375"/>
            <a:ext cx="19573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812088" y="5516563"/>
            <a:ext cx="863600" cy="1008062"/>
          </a:xfrm>
          <a:prstGeom prst="actionButtonReturn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22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Итог викторины: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Пушкин -это красота,</a:t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Пушкин- это доброта,</a:t>
            </a: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Чтобы лучше было жить</a:t>
            </a: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Будем с Пушкиным дружить.</a:t>
            </a:r>
          </a:p>
          <a:p>
            <a:pPr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8952" cy="656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503423"/>
      </p:ext>
    </p:extLst>
  </p:cSld>
  <p:clrMapOvr>
    <a:masterClrMapping/>
  </p:clrMapOvr>
  <p:transition spd="slow">
    <p:wheel spokes="8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Прямоугольник 7"/>
          <p:cNvSpPr>
            <a:spLocks noChangeArrowheads="1"/>
          </p:cNvSpPr>
          <p:nvPr/>
        </p:nvSpPr>
        <p:spPr bwMode="auto">
          <a:xfrm>
            <a:off x="539750" y="333375"/>
            <a:ext cx="792003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Люблю я Пушкина творенья, 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это вовсе не секрет.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Его поэм, стихотворений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Прекрасней не было и нет!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мальства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его читаем сказки,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жар души, природы краски.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 цветёт в них, злоба чахнет.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русский дух, в них Русью пахнет!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Пушкина Руси спасибо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имени всего народа!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Ведь мы стихи его читаем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он писал - без перевода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395288" y="333375"/>
            <a:ext cx="7921625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К нам приходят пушкинские сказки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Яркие и добрые, как сны.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Сыплются слова, слова-алмазы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На вечерний бархат тишины.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Шелестят волшебные страницы,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Всё быстрей нам хочется узнать...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Вздрагивают детские ресницы,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Верят в чудо детские глаза.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Даже если мы уже не дети,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В 20, 30 лет и в 45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Убегаем мы порою в детство, 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Убегаем к Пушкину опять.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Убегаем в буйство ярких красок,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В торжество добра над тёмным злом,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Убегаем в пушкинские сказки,</a:t>
            </a:r>
            <a:b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000">
                <a:latin typeface="Verdana" panose="020B0604030504040204" pitchFamily="34" charset="0"/>
                <a:cs typeface="Times New Roman" panose="02020603050405020304" pitchFamily="18" charset="0"/>
              </a:rPr>
              <a:t>Чтоб добрей и лучше стать потом.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827088" y="1268760"/>
            <a:ext cx="7417320" cy="496852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МОЛОДЦЫ!</a:t>
            </a:r>
          </a:p>
        </p:txBody>
      </p:sp>
    </p:spTree>
  </p:cSld>
  <p:clrMapOvr>
    <a:masterClrMapping/>
  </p:clrMapOvr>
  <p:transition spd="slow">
    <p:wheel spokes="8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Сказка о царе Салтане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88" y="404664"/>
            <a:ext cx="16367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 rot="-5400000">
            <a:off x="1079500" y="1952625"/>
            <a:ext cx="1512888" cy="25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900113" y="1412875"/>
            <a:ext cx="1079500" cy="20875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sz="1800"/>
          </a:p>
        </p:txBody>
      </p:sp>
      <p:pic>
        <p:nvPicPr>
          <p:cNvPr id="77830" name="Picture 6" descr="Сказка о рыбак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221523"/>
            <a:ext cx="15367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7" descr="9311190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98" y="94358"/>
            <a:ext cx="1630363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9812051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3357945"/>
            <a:ext cx="1905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540000425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440048"/>
            <a:ext cx="1905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Руслан и Людмил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48" y="744543"/>
            <a:ext cx="16700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Сказка о поп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38" y="4331305"/>
            <a:ext cx="16859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1" y="1030923"/>
            <a:ext cx="2497777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065624"/>
            <a:ext cx="2447552" cy="345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933303"/>
      </p:ext>
    </p:extLst>
  </p:cSld>
  <p:clrMapOvr>
    <a:masterClrMapping/>
  </p:clrMapOvr>
  <p:transition spd="slow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787235"/>
      </p:ext>
    </p:extLst>
  </p:cSld>
  <p:clrMapOvr>
    <a:masterClrMapping/>
  </p:clrMapOvr>
  <p:transition spd="slow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16824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523425"/>
      </p:ext>
    </p:extLst>
  </p:cSld>
  <p:clrMapOvr>
    <a:masterClrMapping/>
  </p:clrMapOvr>
  <p:transition spd="slow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2008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914067"/>
      </p:ext>
    </p:extLst>
  </p:cSld>
  <p:clrMapOvr>
    <a:masterClrMapping/>
  </p:clrMapOvr>
  <p:transition spd="slow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920880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068979"/>
      </p:ext>
    </p:extLst>
  </p:cSld>
  <p:clrMapOvr>
    <a:masterClrMapping/>
  </p:clrMapOvr>
  <p:transition spd="slow">
    <p:wheel spokes="8"/>
  </p:transition>
</p:sld>
</file>

<file path=ppt/theme/theme1.xml><?xml version="1.0" encoding="utf-8"?>
<a:theme xmlns:a="http://schemas.openxmlformats.org/drawingml/2006/main" name="литератур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</Template>
  <TotalTime>3489</TotalTime>
  <Words>378</Words>
  <Application>Microsoft Office PowerPoint</Application>
  <PresentationFormat>Экран (4:3)</PresentationFormat>
  <Paragraphs>110</Paragraphs>
  <Slides>43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литература</vt:lpstr>
      <vt:lpstr>  Викторина  по сказкам А.С. 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Сколько раз ходил старик к морю по приказу старухи? </vt:lpstr>
      <vt:lpstr> Сколько раз закидывал старик в море невод? </vt:lpstr>
      <vt:lpstr>Назови в нужной последовательности все превращения князя Гвидона.</vt:lpstr>
      <vt:lpstr>Сопоставь имя героини и дива, о котором она поведала царю Салтану.  </vt:lpstr>
      <vt:lpstr>Перечислите по порядку все чудеса из сказки о царе Салтане. </vt:lpstr>
      <vt:lpstr>Как назывался остров, на котором жил князь Гвидон?  </vt:lpstr>
      <vt:lpstr>Молодая царевна была отравлена яблоком? </vt:lpstr>
      <vt:lpstr>К кому и в какой последовательности обращался королевич Елисей, когда искал свою невесту?  </vt:lpstr>
      <vt:lpstr>   Какие сказки заканчиваются   словами «Я там был; мед,  пиво пил – И усы лишь  обмочил»? </vt:lpstr>
      <vt:lpstr>Итог викторины: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rc fio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Дидактическое  пособие</dc:title>
  <dc:creator>dvk</dc:creator>
  <cp:lastModifiedBy>User</cp:lastModifiedBy>
  <cp:revision>296</cp:revision>
  <dcterms:created xsi:type="dcterms:W3CDTF">2002-12-06T06:21:27Z</dcterms:created>
  <dcterms:modified xsi:type="dcterms:W3CDTF">2020-08-13T10:12:53Z</dcterms:modified>
</cp:coreProperties>
</file>