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7" r:id="rId11"/>
    <p:sldId id="268" r:id="rId12"/>
    <p:sldId id="269" r:id="rId13"/>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610DC1-D4D5-4DF3-BFE0-09DB20FD2E65}" type="datetimeFigureOut">
              <a:rPr lang="ru-RU" smtClean="0"/>
              <a:pPr/>
              <a:t>04.04.2013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2D3494-5209-42C9-9852-6B2F4CFEFF91}" type="slidenum">
              <a:rPr lang="ru-RU" smtClean="0"/>
              <a:pPr/>
              <a:t>‹#›</a:t>
            </a:fld>
            <a:endParaRPr lang="ru-RU"/>
          </a:p>
        </p:txBody>
      </p:sp>
    </p:spTree>
    <p:extLst>
      <p:ext uri="{BB962C8B-B14F-4D97-AF65-F5344CB8AC3E}">
        <p14:creationId xmlns:p14="http://schemas.microsoft.com/office/powerpoint/2010/main" xmlns="" val="18817866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562D3494-5209-42C9-9852-6B2F4CFEFF91}" type="slidenum">
              <a:rPr lang="ru-RU" smtClean="0"/>
              <a:pPr/>
              <a:t>9</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7EAF463A-BC7C-46EE-9F1E-7F377CCA4891}" type="datetimeFigureOut">
              <a:rPr lang="en-US" smtClean="0"/>
              <a:pPr/>
              <a:t>4/4/2013</a:t>
            </a:fld>
            <a:endParaRPr lang="en-US"/>
          </a:p>
        </p:txBody>
      </p:sp>
      <p:sp>
        <p:nvSpPr>
          <p:cNvPr id="20" name="Нижний колонтитул 19"/>
          <p:cNvSpPr>
            <a:spLocks noGrp="1"/>
          </p:cNvSpPr>
          <p:nvPr>
            <p:ph type="ftr" sz="quarter" idx="11"/>
          </p:nvPr>
        </p:nvSpPr>
        <p:spPr/>
        <p:txBody>
          <a:bodyPr/>
          <a:lstStyle>
            <a:extLst/>
          </a:lstStyle>
          <a:p>
            <a:endParaRPr lang="en-US"/>
          </a:p>
        </p:txBody>
      </p:sp>
      <p:sp>
        <p:nvSpPr>
          <p:cNvPr id="10" name="Номер слайда 9"/>
          <p:cNvSpPr>
            <a:spLocks noGrp="1"/>
          </p:cNvSpPr>
          <p:nvPr>
            <p:ph type="sldNum" sz="quarter" idx="12"/>
          </p:nvPr>
        </p:nvSpPr>
        <p:spPr/>
        <p:txBody>
          <a:bodyPr/>
          <a:lstStyle>
            <a:extLst/>
          </a:lstStyle>
          <a:p>
            <a:fld id="{A483448D-3A78-4528-A469-B745A65DA480}" type="slidenum">
              <a:rPr lang="en-US" smtClean="0"/>
              <a:pPr/>
              <a:t>‹#›</a:t>
            </a:fld>
            <a:endParaRPr lang="en-US"/>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EAF463A-BC7C-46EE-9F1E-7F377CCA4891}" type="datetimeFigureOut">
              <a:rPr lang="en-US" smtClean="0"/>
              <a:pPr/>
              <a:t>4/4/2013</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EAF463A-BC7C-46EE-9F1E-7F377CCA4891}" type="datetimeFigureOut">
              <a:rPr lang="en-US" smtClean="0"/>
              <a:pPr/>
              <a:t>4/4/2013</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EAF463A-BC7C-46EE-9F1E-7F377CCA4891}" type="datetimeFigureOut">
              <a:rPr lang="en-US" smtClean="0"/>
              <a:pPr/>
              <a:t>4/4/2013</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7EAF463A-BC7C-46EE-9F1E-7F377CCA4891}" type="datetimeFigureOut">
              <a:rPr lang="en-US" smtClean="0"/>
              <a:pPr/>
              <a:t>4/4/2013</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A483448D-3A78-4528-A469-B745A65DA480}" type="slidenum">
              <a:rPr lang="en-US" smtClean="0"/>
              <a:pPr/>
              <a:t>‹#›</a:t>
            </a:fld>
            <a:endParaRPr lang="en-US"/>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7EAF463A-BC7C-46EE-9F1E-7F377CCA4891}" type="datetimeFigureOut">
              <a:rPr lang="en-US" smtClean="0"/>
              <a:pPr/>
              <a:t>4/4/2013</a:t>
            </a:fld>
            <a:endParaRPr lang="en-US"/>
          </a:p>
        </p:txBody>
      </p:sp>
      <p:sp>
        <p:nvSpPr>
          <p:cNvPr id="6" name="Нижний колонтитул 5"/>
          <p:cNvSpPr>
            <a:spLocks noGrp="1"/>
          </p:cNvSpPr>
          <p:nvPr>
            <p:ph type="ftr" sz="quarter" idx="11"/>
          </p:nvPr>
        </p:nvSpPr>
        <p:spPr/>
        <p:txBody>
          <a:bodyPr/>
          <a:lstStyle>
            <a:extLst/>
          </a:lstStyle>
          <a:p>
            <a:endParaRPr lang="en-US"/>
          </a:p>
        </p:txBody>
      </p:sp>
      <p:sp>
        <p:nvSpPr>
          <p:cNvPr id="7" name="Номер слайда 6"/>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7EAF463A-BC7C-46EE-9F1E-7F377CCA4891}" type="datetimeFigureOut">
              <a:rPr lang="en-US" smtClean="0"/>
              <a:pPr/>
              <a:t>4/4/2013</a:t>
            </a:fld>
            <a:endParaRPr lang="en-US"/>
          </a:p>
        </p:txBody>
      </p:sp>
      <p:sp>
        <p:nvSpPr>
          <p:cNvPr id="8" name="Нижний колонтитул 7"/>
          <p:cNvSpPr>
            <a:spLocks noGrp="1"/>
          </p:cNvSpPr>
          <p:nvPr>
            <p:ph type="ftr" sz="quarter" idx="11"/>
          </p:nvPr>
        </p:nvSpPr>
        <p:spPr/>
        <p:txBody>
          <a:bodyPr/>
          <a:lstStyle>
            <a:extLst/>
          </a:lstStyle>
          <a:p>
            <a:endParaRPr lang="en-US"/>
          </a:p>
        </p:txBody>
      </p:sp>
      <p:sp>
        <p:nvSpPr>
          <p:cNvPr id="9" name="Номер слайда 8"/>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7EAF463A-BC7C-46EE-9F1E-7F377CCA4891}" type="datetimeFigureOut">
              <a:rPr lang="en-US" smtClean="0"/>
              <a:pPr/>
              <a:t>4/4/2013</a:t>
            </a:fld>
            <a:endParaRPr lang="en-US"/>
          </a:p>
        </p:txBody>
      </p:sp>
      <p:sp>
        <p:nvSpPr>
          <p:cNvPr id="4" name="Нижний колонтитул 3"/>
          <p:cNvSpPr>
            <a:spLocks noGrp="1"/>
          </p:cNvSpPr>
          <p:nvPr>
            <p:ph type="ftr" sz="quarter" idx="11"/>
          </p:nvPr>
        </p:nvSpPr>
        <p:spPr/>
        <p:txBody>
          <a:bodyPr/>
          <a:lstStyle>
            <a:extLst/>
          </a:lstStyle>
          <a:p>
            <a:endParaRPr lang="en-US"/>
          </a:p>
        </p:txBody>
      </p:sp>
      <p:sp>
        <p:nvSpPr>
          <p:cNvPr id="5" name="Номер слайда 4"/>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7EAF463A-BC7C-46EE-9F1E-7F377CCA4891}" type="datetimeFigureOut">
              <a:rPr lang="en-US" smtClean="0"/>
              <a:pPr/>
              <a:t>4/4/2013</a:t>
            </a:fld>
            <a:endParaRPr lang="en-US"/>
          </a:p>
        </p:txBody>
      </p:sp>
      <p:sp>
        <p:nvSpPr>
          <p:cNvPr id="3" name="Нижний колонтитул 2"/>
          <p:cNvSpPr>
            <a:spLocks noGrp="1"/>
          </p:cNvSpPr>
          <p:nvPr>
            <p:ph type="ftr" sz="quarter" idx="11"/>
          </p:nvPr>
        </p:nvSpPr>
        <p:spPr/>
        <p:txBody>
          <a:bodyPr/>
          <a:lstStyle>
            <a:extLst/>
          </a:lstStyle>
          <a:p>
            <a:endParaRPr lang="en-US"/>
          </a:p>
        </p:txBody>
      </p:sp>
      <p:sp>
        <p:nvSpPr>
          <p:cNvPr id="4" name="Номер слайда 3"/>
          <p:cNvSpPr>
            <a:spLocks noGrp="1"/>
          </p:cNvSpPr>
          <p:nvPr>
            <p:ph type="sldNum" sz="quarter" idx="12"/>
          </p:nvPr>
        </p:nvSpPr>
        <p:spPr/>
        <p:txBody>
          <a:bodyPr/>
          <a:lstStyle>
            <a:extLst/>
          </a:lstStyle>
          <a:p>
            <a:fld id="{A483448D-3A78-4528-A469-B745A65DA480}" type="slidenum">
              <a:rPr lang="en-US" smtClean="0"/>
              <a:pPr/>
              <a:t>‹#›</a:t>
            </a:fld>
            <a:endParaRPr lang="en-US"/>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7EAF463A-BC7C-46EE-9F1E-7F377CCA4891}" type="datetimeFigureOut">
              <a:rPr lang="en-US" smtClean="0"/>
              <a:pPr/>
              <a:t>4/4/2013</a:t>
            </a:fld>
            <a:endParaRPr lang="en-US"/>
          </a:p>
        </p:txBody>
      </p:sp>
      <p:sp>
        <p:nvSpPr>
          <p:cNvPr id="6" name="Нижний колонтитул 5"/>
          <p:cNvSpPr>
            <a:spLocks noGrp="1"/>
          </p:cNvSpPr>
          <p:nvPr>
            <p:ph type="ftr" sz="quarter" idx="11"/>
          </p:nvPr>
        </p:nvSpPr>
        <p:spPr/>
        <p:txBody>
          <a:bodyPr/>
          <a:lstStyle>
            <a:extLst/>
          </a:lstStyle>
          <a:p>
            <a:endParaRPr lang="en-US"/>
          </a:p>
        </p:txBody>
      </p:sp>
      <p:sp>
        <p:nvSpPr>
          <p:cNvPr id="7" name="Номер слайда 6"/>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7EAF463A-BC7C-46EE-9F1E-7F377CCA4891}" type="datetimeFigureOut">
              <a:rPr lang="en-US" smtClean="0"/>
              <a:pPr/>
              <a:t>4/4/2013</a:t>
            </a:fld>
            <a:endParaRPr lang="en-US"/>
          </a:p>
        </p:txBody>
      </p:sp>
      <p:sp>
        <p:nvSpPr>
          <p:cNvPr id="6" name="Нижний колонтитул 5"/>
          <p:cNvSpPr>
            <a:spLocks noGrp="1"/>
          </p:cNvSpPr>
          <p:nvPr>
            <p:ph type="ftr" sz="quarter" idx="11"/>
          </p:nvPr>
        </p:nvSpPr>
        <p:spPr/>
        <p:txBody>
          <a:bodyPr/>
          <a:lstStyle>
            <a:extLst/>
          </a:lstStyle>
          <a:p>
            <a:endParaRPr lang="en-US"/>
          </a:p>
        </p:txBody>
      </p:sp>
      <p:sp>
        <p:nvSpPr>
          <p:cNvPr id="7" name="Номер слайда 6"/>
          <p:cNvSpPr>
            <a:spLocks noGrp="1"/>
          </p:cNvSpPr>
          <p:nvPr>
            <p:ph type="sldNum" sz="quarter" idx="12"/>
          </p:nvPr>
        </p:nvSpPr>
        <p:spPr/>
        <p:txBody>
          <a:bodyPr/>
          <a:lstStyle>
            <a:extLst/>
          </a:lstStyle>
          <a:p>
            <a:fld id="{A483448D-3A78-4528-A469-B745A65DA480}" type="slidenum">
              <a:rPr lang="en-US" smtClean="0"/>
              <a:pPr/>
              <a:t>‹#›</a:t>
            </a:fld>
            <a:endParaRPr lang="en-US"/>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EAF463A-BC7C-46EE-9F1E-7F377CCA4891}" type="datetimeFigureOut">
              <a:rPr lang="en-US" smtClean="0"/>
              <a:pPr/>
              <a:t>4/4/2013</a:t>
            </a:fld>
            <a:endParaRPr lang="en-US"/>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483448D-3A78-4528-A469-B745A65DA480}" type="slidenum">
              <a:rPr lang="en-US" smtClean="0"/>
              <a:pPr/>
              <a:t>‹#›</a:t>
            </a:fld>
            <a:endParaRPr lang="en-US"/>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ransition/>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de-DE" dirty="0" smtClean="0"/>
              <a:t>Frühling</a:t>
            </a:r>
            <a:endParaRPr lang="ru-RU" dirty="0"/>
          </a:p>
        </p:txBody>
      </p:sp>
      <p:pic>
        <p:nvPicPr>
          <p:cNvPr id="4" name="Содержимое 3" descr="2253424_9f325fc4.jpg"/>
          <p:cNvPicPr>
            <a:picLocks noGrp="1" noChangeAspect="1"/>
          </p:cNvPicPr>
          <p:nvPr>
            <p:ph idx="1"/>
          </p:nvPr>
        </p:nvPicPr>
        <p:blipFill>
          <a:blip r:embed="rId2" cstate="print"/>
          <a:stretch>
            <a:fillRect/>
          </a:stretch>
        </p:blipFill>
        <p:spPr>
          <a:xfrm>
            <a:off x="1600200" y="1676400"/>
            <a:ext cx="6629400" cy="4572000"/>
          </a:xfr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par>
                                <p:cTn id="8" presetID="10"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Содержимое 4" descr="55848140_0CA0N9VIN.jpg"/>
          <p:cNvPicPr>
            <a:picLocks noGrp="1" noChangeAspect="1"/>
          </p:cNvPicPr>
          <p:nvPr>
            <p:ph idx="1"/>
          </p:nvPr>
        </p:nvPicPr>
        <p:blipFill>
          <a:blip r:embed="rId2" cstate="print"/>
          <a:stretch>
            <a:fillRect/>
          </a:stretch>
        </p:blipFill>
        <p:spPr>
          <a:xfrm>
            <a:off x="5486400" y="4191000"/>
            <a:ext cx="3149600" cy="2362200"/>
          </a:xfrm>
        </p:spPr>
      </p:pic>
      <p:sp>
        <p:nvSpPr>
          <p:cNvPr id="4" name="Содержимое 2"/>
          <p:cNvSpPr>
            <a:spLocks noGrp="1"/>
          </p:cNvSpPr>
          <p:nvPr>
            <p:ph type="title"/>
          </p:nvPr>
        </p:nvSpPr>
        <p:spPr>
          <a:xfrm>
            <a:off x="1295400" y="381000"/>
            <a:ext cx="7498080" cy="3535362"/>
          </a:xfrm>
        </p:spPr>
        <p:txBody>
          <a:bodyPr>
            <a:noAutofit/>
          </a:bodyPr>
          <a:lstStyle/>
          <a:p>
            <a:pPr algn="just">
              <a:buNone/>
            </a:pPr>
            <a:r>
              <a:rPr lang="de-DE" sz="3200" b="1" dirty="0" smtClean="0"/>
              <a:t>Ich wünsche mir, dass in meinem Garten immer </a:t>
            </a:r>
            <a:r>
              <a:rPr lang="de-DE" sz="3200" b="1" u="sng" dirty="0" smtClean="0"/>
              <a:t>Frühling</a:t>
            </a:r>
            <a:r>
              <a:rPr lang="de-DE" sz="3200" b="1" dirty="0" smtClean="0"/>
              <a:t> ist. </a:t>
            </a:r>
            <a:r>
              <a:rPr lang="de-DE" sz="3200" b="1" dirty="0" smtClean="0"/>
              <a:t>Es </a:t>
            </a:r>
            <a:r>
              <a:rPr lang="de-DE" sz="3200" b="1" dirty="0" smtClean="0"/>
              <a:t>blühen </a:t>
            </a:r>
            <a:r>
              <a:rPr lang="de-DE" sz="3200" b="1" u="sng" dirty="0" smtClean="0"/>
              <a:t>Blumen</a:t>
            </a:r>
            <a:r>
              <a:rPr lang="de-DE" sz="3200" b="1" dirty="0" smtClean="0"/>
              <a:t>. Die Luft ist </a:t>
            </a:r>
            <a:r>
              <a:rPr lang="de-DE" sz="3200" b="1" u="sng" dirty="0" smtClean="0"/>
              <a:t>rein</a:t>
            </a:r>
            <a:r>
              <a:rPr lang="de-DE" sz="3200" b="1" dirty="0" smtClean="0"/>
              <a:t>. Die </a:t>
            </a:r>
            <a:r>
              <a:rPr lang="de-DE" sz="3200" b="1" u="sng" dirty="0" smtClean="0"/>
              <a:t>Vögel</a:t>
            </a:r>
            <a:r>
              <a:rPr lang="de-DE" sz="3200" b="1" dirty="0" smtClean="0"/>
              <a:t> </a:t>
            </a:r>
            <a:r>
              <a:rPr lang="de-DE" sz="3200" b="1" dirty="0" smtClean="0"/>
              <a:t>singen. Hier </a:t>
            </a:r>
            <a:r>
              <a:rPr lang="de-DE" sz="3200" b="1" dirty="0" smtClean="0"/>
              <a:t>fliegen bunte </a:t>
            </a:r>
            <a:r>
              <a:rPr lang="de-DE" sz="3200" b="1" u="sng" dirty="0" smtClean="0"/>
              <a:t>Schmetterlinge</a:t>
            </a:r>
            <a:r>
              <a:rPr lang="de-DE" sz="3200" b="1" dirty="0" smtClean="0"/>
              <a:t>. Der Himmel </a:t>
            </a:r>
            <a:r>
              <a:rPr lang="de-DE" sz="3200" b="1" smtClean="0"/>
              <a:t>ist </a:t>
            </a:r>
            <a:r>
              <a:rPr lang="de-DE" sz="3200" b="1" u="sng" smtClean="0"/>
              <a:t>blau</a:t>
            </a:r>
            <a:r>
              <a:rPr lang="de-DE" sz="3200" b="1" dirty="0" smtClean="0"/>
              <a:t>. Nur manchmal regnet </a:t>
            </a:r>
            <a:r>
              <a:rPr lang="de-DE" sz="3200" b="1" u="sng" dirty="0" smtClean="0"/>
              <a:t>es</a:t>
            </a:r>
            <a:r>
              <a:rPr lang="de-DE" sz="3200" b="1" dirty="0" smtClean="0"/>
              <a:t>, aber dann scheint die </a:t>
            </a:r>
            <a:r>
              <a:rPr lang="de-DE" sz="3200" b="1" u="sng" dirty="0" smtClean="0"/>
              <a:t>Sonne</a:t>
            </a:r>
            <a:r>
              <a:rPr lang="de-DE" sz="3200" b="1" dirty="0" smtClean="0"/>
              <a:t> wieder.</a:t>
            </a:r>
            <a:endParaRPr lang="ru-RU" sz="32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219200" y="457200"/>
            <a:ext cx="7620000" cy="6172200"/>
          </a:xfrm>
        </p:spPr>
        <p:txBody>
          <a:bodyPr>
            <a:normAutofit fontScale="85000" lnSpcReduction="10000"/>
          </a:bodyPr>
          <a:lstStyle/>
          <a:p>
            <a:pPr algn="just">
              <a:buNone/>
            </a:pPr>
            <a:r>
              <a:rPr lang="de-DE" b="1" dirty="0" smtClean="0"/>
              <a:t>Es ist Frühling.  Herr Bauer</a:t>
            </a:r>
          </a:p>
          <a:p>
            <a:pPr algn="just">
              <a:buNone/>
            </a:pPr>
            <a:r>
              <a:rPr lang="de-DE" b="1" dirty="0" smtClean="0"/>
              <a:t>geht spazieren. Die Sonne</a:t>
            </a:r>
          </a:p>
          <a:p>
            <a:pPr algn="just">
              <a:buNone/>
            </a:pPr>
            <a:r>
              <a:rPr lang="de-DE" b="1" dirty="0" smtClean="0"/>
              <a:t>scheint und es ist warm. </a:t>
            </a:r>
          </a:p>
          <a:p>
            <a:pPr algn="just">
              <a:buNone/>
            </a:pPr>
            <a:r>
              <a:rPr lang="de-DE" b="1" dirty="0" smtClean="0"/>
              <a:t>Herr Bauer ist gut gelaunt. </a:t>
            </a:r>
          </a:p>
          <a:p>
            <a:pPr algn="just">
              <a:buNone/>
            </a:pPr>
            <a:r>
              <a:rPr lang="de-DE" b="1" dirty="0" smtClean="0"/>
              <a:t>Plötzlich bewölkt sich der </a:t>
            </a:r>
            <a:endParaRPr lang="ru-RU" b="1" dirty="0" smtClean="0"/>
          </a:p>
          <a:p>
            <a:pPr algn="just">
              <a:buNone/>
            </a:pPr>
            <a:r>
              <a:rPr lang="de-DE" b="1" dirty="0" smtClean="0"/>
              <a:t>Himmel </a:t>
            </a:r>
            <a:r>
              <a:rPr lang="de-DE" b="1" dirty="0" smtClean="0"/>
              <a:t>und </a:t>
            </a:r>
            <a:r>
              <a:rPr lang="de-DE" b="1" dirty="0" smtClean="0"/>
              <a:t>es</a:t>
            </a:r>
            <a:r>
              <a:rPr lang="ru-RU" b="1" dirty="0" smtClean="0"/>
              <a:t> </a:t>
            </a:r>
            <a:r>
              <a:rPr lang="de-DE" b="1" dirty="0" smtClean="0"/>
              <a:t>regnet</a:t>
            </a:r>
            <a:r>
              <a:rPr lang="de-DE" b="1" dirty="0" smtClean="0"/>
              <a:t>. Dann scheint </a:t>
            </a:r>
            <a:r>
              <a:rPr lang="de-DE" b="1" dirty="0" smtClean="0"/>
              <a:t>wieder</a:t>
            </a:r>
            <a:endParaRPr lang="ru-RU" b="1" dirty="0" smtClean="0"/>
          </a:p>
          <a:p>
            <a:pPr algn="just">
              <a:buNone/>
            </a:pPr>
            <a:r>
              <a:rPr lang="de-DE" b="1" dirty="0" smtClean="0"/>
              <a:t>die </a:t>
            </a:r>
            <a:r>
              <a:rPr lang="de-DE" b="1" dirty="0" smtClean="0"/>
              <a:t>Sonne. </a:t>
            </a:r>
            <a:r>
              <a:rPr lang="de-DE" b="1" dirty="0" smtClean="0"/>
              <a:t>Aber</a:t>
            </a:r>
            <a:r>
              <a:rPr lang="ru-RU" b="1" dirty="0" smtClean="0"/>
              <a:t> </a:t>
            </a:r>
            <a:r>
              <a:rPr lang="de-DE" b="1" dirty="0" smtClean="0"/>
              <a:t>Herr Bauer ist ganz nass. Er</a:t>
            </a:r>
            <a:endParaRPr lang="ru-RU" b="1" dirty="0" smtClean="0"/>
          </a:p>
          <a:p>
            <a:pPr algn="just">
              <a:buNone/>
            </a:pPr>
            <a:r>
              <a:rPr lang="de-DE" b="1" dirty="0" smtClean="0"/>
              <a:t>ist müde und will etwas trinken. Er geht in</a:t>
            </a:r>
          </a:p>
          <a:p>
            <a:pPr algn="just">
              <a:buNone/>
            </a:pPr>
            <a:r>
              <a:rPr lang="de-DE" b="1" dirty="0" smtClean="0"/>
              <a:t>einen Garten und </a:t>
            </a:r>
            <a:r>
              <a:rPr lang="de-DE" b="1" dirty="0" smtClean="0"/>
              <a:t>setzt sich an den Tisch. </a:t>
            </a:r>
            <a:r>
              <a:rPr lang="de-DE" b="1" dirty="0" smtClean="0"/>
              <a:t>Das</a:t>
            </a:r>
          </a:p>
          <a:p>
            <a:pPr algn="just">
              <a:buNone/>
            </a:pPr>
            <a:r>
              <a:rPr lang="de-DE" b="1" dirty="0" smtClean="0"/>
              <a:t>Wetter ist gut</a:t>
            </a:r>
            <a:r>
              <a:rPr lang="de-DE" b="1" dirty="0" smtClean="0"/>
              <a:t>. Es ist warm. Plötzlich </a:t>
            </a:r>
            <a:r>
              <a:rPr lang="de-DE" b="1" dirty="0" smtClean="0"/>
              <a:t>schneit</a:t>
            </a:r>
          </a:p>
          <a:p>
            <a:pPr algn="just">
              <a:buNone/>
            </a:pPr>
            <a:r>
              <a:rPr lang="de-DE" b="1" dirty="0" smtClean="0"/>
              <a:t>es </a:t>
            </a:r>
            <a:r>
              <a:rPr lang="de-DE" b="1" dirty="0" smtClean="0"/>
              <a:t>stark. </a:t>
            </a:r>
            <a:r>
              <a:rPr lang="de-DE" b="1" dirty="0" smtClean="0"/>
              <a:t>Es ist </a:t>
            </a:r>
            <a:r>
              <a:rPr lang="de-DE" b="1" dirty="0" smtClean="0"/>
              <a:t>kalt. Herr Bauer geht </a:t>
            </a:r>
            <a:r>
              <a:rPr lang="de-DE" b="1" dirty="0" smtClean="0"/>
              <a:t>traurig</a:t>
            </a:r>
          </a:p>
          <a:p>
            <a:pPr algn="just">
              <a:buNone/>
            </a:pPr>
            <a:r>
              <a:rPr lang="de-DE" b="1" dirty="0" smtClean="0"/>
              <a:t>nach Hause. Überall </a:t>
            </a:r>
            <a:r>
              <a:rPr lang="de-DE" b="1" dirty="0" smtClean="0"/>
              <a:t>liegt Schnee. Zu </a:t>
            </a:r>
            <a:r>
              <a:rPr lang="de-DE" b="1" dirty="0" smtClean="0"/>
              <a:t>Hause</a:t>
            </a:r>
          </a:p>
          <a:p>
            <a:pPr algn="just">
              <a:buNone/>
            </a:pPr>
            <a:r>
              <a:rPr lang="de-DE" b="1" dirty="0" smtClean="0"/>
              <a:t>geht er sofort </a:t>
            </a:r>
            <a:r>
              <a:rPr lang="de-DE" b="1" dirty="0" smtClean="0"/>
              <a:t>ins Bett. Er hat sich erkältet.</a:t>
            </a:r>
            <a:endParaRPr lang="ru-RU" dirty="0" smtClean="0"/>
          </a:p>
          <a:p>
            <a:pPr algn="just">
              <a:buNone/>
            </a:pPr>
            <a:endParaRPr lang="ru-RU" dirty="0"/>
          </a:p>
        </p:txBody>
      </p:sp>
      <p:pic>
        <p:nvPicPr>
          <p:cNvPr id="4" name="Рисунок 3" descr="KIDS01[1].gif"/>
          <p:cNvPicPr>
            <a:picLocks noChangeAspect="1"/>
          </p:cNvPicPr>
          <p:nvPr/>
        </p:nvPicPr>
        <p:blipFill>
          <a:blip r:embed="rId2" cstate="print"/>
          <a:stretch>
            <a:fillRect/>
          </a:stretch>
        </p:blipFill>
        <p:spPr>
          <a:xfrm>
            <a:off x="6157912" y="0"/>
            <a:ext cx="2986088" cy="2700337"/>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500"/>
                                        <p:tgtEl>
                                          <p:spTgt spid="3">
                                            <p:txEl>
                                              <p:pRg st="8" end="8"/>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fade">
                                      <p:cBhvr>
                                        <p:cTn id="34" dur="500"/>
                                        <p:tgtEl>
                                          <p:spTgt spid="3">
                                            <p:txEl>
                                              <p:pRg st="9" end="9"/>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fade">
                                      <p:cBhvr>
                                        <p:cTn id="37" dur="500"/>
                                        <p:tgtEl>
                                          <p:spTgt spid="3">
                                            <p:txEl>
                                              <p:pRg st="10" end="10"/>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
                                            <p:txEl>
                                              <p:pRg st="11" end="11"/>
                                            </p:txEl>
                                          </p:spTgt>
                                        </p:tgtEl>
                                        <p:attrNameLst>
                                          <p:attrName>style.visibility</p:attrName>
                                        </p:attrNameLst>
                                      </p:cBhvr>
                                      <p:to>
                                        <p:strVal val="visible"/>
                                      </p:to>
                                    </p:set>
                                    <p:animEffect transition="in" filter="fade">
                                      <p:cBhvr>
                                        <p:cTn id="40" dur="500"/>
                                        <p:tgtEl>
                                          <p:spTgt spid="3">
                                            <p:txEl>
                                              <p:pRg st="11" end="11"/>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animEffect transition="in" filter="fade">
                                      <p:cBhvr>
                                        <p:cTn id="43"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de-DE" sz="9600" dirty="0" smtClean="0"/>
              <a:t>Tschüs!</a:t>
            </a:r>
            <a:endParaRPr lang="ru-RU" sz="9600" dirty="0"/>
          </a:p>
        </p:txBody>
      </p:sp>
      <p:pic>
        <p:nvPicPr>
          <p:cNvPr id="6" name="Содержимое 5" descr="аним_кот.gif"/>
          <p:cNvPicPr>
            <a:picLocks noGrp="1" noChangeAspect="1"/>
          </p:cNvPicPr>
          <p:nvPr>
            <p:ph idx="1"/>
          </p:nvPr>
        </p:nvPicPr>
        <p:blipFill>
          <a:blip r:embed="rId2" cstate="print"/>
          <a:stretch>
            <a:fillRect/>
          </a:stretch>
        </p:blipFill>
        <p:spPr>
          <a:xfrm>
            <a:off x="5257800" y="1752600"/>
            <a:ext cx="2630488" cy="4191000"/>
          </a:xfr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par>
                                <p:cTn id="8" presetID="10"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47800" y="5105400"/>
            <a:ext cx="7498080" cy="1143000"/>
          </a:xfrm>
        </p:spPr>
        <p:txBody>
          <a:bodyPr/>
          <a:lstStyle/>
          <a:p>
            <a:pPr algn="ctr"/>
            <a:r>
              <a:rPr lang="de-DE" dirty="0" smtClean="0"/>
              <a:t>Das Wetter ist gut.</a:t>
            </a:r>
            <a:endParaRPr lang="ru-RU" dirty="0"/>
          </a:p>
        </p:txBody>
      </p:sp>
      <p:pic>
        <p:nvPicPr>
          <p:cNvPr id="4" name="Содержимое 3" descr="40634599_vesna_.jpg"/>
          <p:cNvPicPr>
            <a:picLocks noGrp="1" noChangeAspect="1"/>
          </p:cNvPicPr>
          <p:nvPr>
            <p:ph idx="1"/>
          </p:nvPr>
        </p:nvPicPr>
        <p:blipFill>
          <a:blip r:embed="rId2" cstate="print"/>
          <a:stretch>
            <a:fillRect/>
          </a:stretch>
        </p:blipFill>
        <p:spPr>
          <a:xfrm>
            <a:off x="1600200" y="381000"/>
            <a:ext cx="6934200" cy="4876800"/>
          </a:xfrm>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47800" y="5105400"/>
            <a:ext cx="7498080" cy="1143000"/>
          </a:xfrm>
        </p:spPr>
        <p:txBody>
          <a:bodyPr/>
          <a:lstStyle/>
          <a:p>
            <a:r>
              <a:rPr lang="de-DE" dirty="0" smtClean="0"/>
              <a:t>Die Sonne scheint. /Es ist sonnig.</a:t>
            </a:r>
            <a:endParaRPr lang="ru-RU" dirty="0"/>
          </a:p>
        </p:txBody>
      </p:sp>
      <p:pic>
        <p:nvPicPr>
          <p:cNvPr id="4" name="Содержимое 3" descr="93563959_x_39a7c1f2.jpg"/>
          <p:cNvPicPr>
            <a:picLocks noGrp="1" noChangeAspect="1"/>
          </p:cNvPicPr>
          <p:nvPr>
            <p:ph idx="1"/>
          </p:nvPr>
        </p:nvPicPr>
        <p:blipFill>
          <a:blip r:embed="rId2" cstate="print"/>
          <a:stretch>
            <a:fillRect/>
          </a:stretch>
        </p:blipFill>
        <p:spPr>
          <a:xfrm>
            <a:off x="1828800" y="304800"/>
            <a:ext cx="6400800" cy="4800600"/>
          </a:xfrm>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47800" y="5105400"/>
            <a:ext cx="7498080" cy="1143000"/>
          </a:xfrm>
        </p:spPr>
        <p:txBody>
          <a:bodyPr/>
          <a:lstStyle/>
          <a:p>
            <a:pPr algn="ctr"/>
            <a:r>
              <a:rPr lang="de-DE" dirty="0" smtClean="0"/>
              <a:t>Es ist bewölkt.</a:t>
            </a:r>
            <a:endParaRPr lang="ru-RU" dirty="0"/>
          </a:p>
        </p:txBody>
      </p:sp>
      <p:pic>
        <p:nvPicPr>
          <p:cNvPr id="4" name="Содержимое 3" descr="icono-nube-480x384.jpg"/>
          <p:cNvPicPr>
            <a:picLocks noGrp="1" noChangeAspect="1"/>
          </p:cNvPicPr>
          <p:nvPr>
            <p:ph idx="1"/>
          </p:nvPr>
        </p:nvPicPr>
        <p:blipFill>
          <a:blip r:embed="rId2" cstate="print"/>
          <a:stretch>
            <a:fillRect/>
          </a:stretch>
        </p:blipFill>
        <p:spPr>
          <a:xfrm>
            <a:off x="1981200" y="533400"/>
            <a:ext cx="6324600" cy="4724400"/>
          </a:xfrm>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47800" y="5105400"/>
            <a:ext cx="7498080" cy="1143000"/>
          </a:xfrm>
        </p:spPr>
        <p:txBody>
          <a:bodyPr/>
          <a:lstStyle/>
          <a:p>
            <a:pPr algn="ctr"/>
            <a:r>
              <a:rPr lang="de-DE" dirty="0" smtClean="0"/>
              <a:t>Es regnet.</a:t>
            </a:r>
            <a:endParaRPr lang="ru-RU" dirty="0"/>
          </a:p>
        </p:txBody>
      </p:sp>
      <p:pic>
        <p:nvPicPr>
          <p:cNvPr id="6" name="Содержимое 5" descr="rain-hi.png"/>
          <p:cNvPicPr>
            <a:picLocks noGrp="1" noChangeAspect="1"/>
          </p:cNvPicPr>
          <p:nvPr>
            <p:ph idx="1"/>
          </p:nvPr>
        </p:nvPicPr>
        <p:blipFill>
          <a:blip r:embed="rId2" cstate="print"/>
          <a:stretch>
            <a:fillRect/>
          </a:stretch>
        </p:blipFill>
        <p:spPr>
          <a:xfrm>
            <a:off x="2362200" y="533400"/>
            <a:ext cx="5715000" cy="4343400"/>
          </a:xfrm>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47800" y="5105400"/>
            <a:ext cx="7498080" cy="1143000"/>
          </a:xfrm>
        </p:spPr>
        <p:txBody>
          <a:bodyPr/>
          <a:lstStyle/>
          <a:p>
            <a:pPr algn="ctr"/>
            <a:r>
              <a:rPr lang="de-DE" dirty="0" smtClean="0"/>
              <a:t>Es ist windig.</a:t>
            </a:r>
            <a:endParaRPr lang="ru-RU" dirty="0"/>
          </a:p>
        </p:txBody>
      </p:sp>
      <p:pic>
        <p:nvPicPr>
          <p:cNvPr id="4" name="Содержимое 3" descr="viento.gif"/>
          <p:cNvPicPr>
            <a:picLocks noGrp="1" noChangeAspect="1"/>
          </p:cNvPicPr>
          <p:nvPr>
            <p:ph idx="1"/>
          </p:nvPr>
        </p:nvPicPr>
        <p:blipFill>
          <a:blip r:embed="rId2" cstate="print"/>
          <a:stretch>
            <a:fillRect/>
          </a:stretch>
        </p:blipFill>
        <p:spPr>
          <a:xfrm>
            <a:off x="1905000" y="600074"/>
            <a:ext cx="6400800" cy="4657725"/>
          </a:xfrm>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47800" y="5105400"/>
            <a:ext cx="7498080" cy="1143000"/>
          </a:xfrm>
        </p:spPr>
        <p:txBody>
          <a:bodyPr/>
          <a:lstStyle/>
          <a:p>
            <a:pPr algn="ctr"/>
            <a:r>
              <a:rPr lang="de-DE" dirty="0" smtClean="0"/>
              <a:t>Es ist (sind) … Grad Celsius</a:t>
            </a:r>
            <a:endParaRPr lang="ru-RU" dirty="0"/>
          </a:p>
        </p:txBody>
      </p:sp>
      <p:pic>
        <p:nvPicPr>
          <p:cNvPr id="4" name="Содержимое 3" descr="thermometer-thermometer-temperature-pixmac-vector-84366202.jpg"/>
          <p:cNvPicPr>
            <a:picLocks noGrp="1" noChangeAspect="1"/>
          </p:cNvPicPr>
          <p:nvPr>
            <p:ph idx="1"/>
          </p:nvPr>
        </p:nvPicPr>
        <p:blipFill>
          <a:blip r:embed="rId2" cstate="print"/>
          <a:srcRect b="3175"/>
          <a:stretch>
            <a:fillRect/>
          </a:stretch>
        </p:blipFill>
        <p:spPr>
          <a:xfrm>
            <a:off x="2883139" y="304800"/>
            <a:ext cx="4627084" cy="4648200"/>
          </a:xfrm>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47800" y="838200"/>
            <a:ext cx="7498080" cy="4800600"/>
          </a:xfrm>
        </p:spPr>
        <p:txBody>
          <a:bodyPr>
            <a:noAutofit/>
          </a:bodyPr>
          <a:lstStyle/>
          <a:p>
            <a:r>
              <a:rPr lang="de-DE" sz="4400" dirty="0" smtClean="0"/>
              <a:t>Das Wetter ist gut.</a:t>
            </a:r>
          </a:p>
          <a:p>
            <a:r>
              <a:rPr lang="de-DE" sz="4400" dirty="0" smtClean="0"/>
              <a:t>Die Sonne scheint./Es ist sonnig.</a:t>
            </a:r>
          </a:p>
          <a:p>
            <a:r>
              <a:rPr lang="de-DE" sz="4400" dirty="0" smtClean="0"/>
              <a:t>Es ist bewölkt.</a:t>
            </a:r>
          </a:p>
          <a:p>
            <a:r>
              <a:rPr lang="de-DE" sz="4400" dirty="0" smtClean="0"/>
              <a:t>Es regnet.</a:t>
            </a:r>
          </a:p>
          <a:p>
            <a:r>
              <a:rPr lang="de-DE" sz="4400" dirty="0" smtClean="0"/>
              <a:t>Es ist windig.</a:t>
            </a:r>
          </a:p>
          <a:p>
            <a:r>
              <a:rPr lang="de-DE" sz="4400" dirty="0" smtClean="0"/>
              <a:t>Es ist (sind) … Grad Celsius.</a:t>
            </a:r>
            <a:endParaRPr lang="ru-RU" sz="440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de-DE" dirty="0" smtClean="0"/>
              <a:t>Wetterkalender</a:t>
            </a:r>
            <a:endParaRPr lang="ru-RU" dirty="0"/>
          </a:p>
        </p:txBody>
      </p:sp>
      <p:sp>
        <p:nvSpPr>
          <p:cNvPr id="3" name="Содержимое 2"/>
          <p:cNvSpPr>
            <a:spLocks noGrp="1"/>
          </p:cNvSpPr>
          <p:nvPr>
            <p:ph idx="1"/>
          </p:nvPr>
        </p:nvSpPr>
        <p:spPr>
          <a:xfrm>
            <a:off x="1435608" y="1295400"/>
            <a:ext cx="7498080" cy="1066800"/>
          </a:xfrm>
        </p:spPr>
        <p:txBody>
          <a:bodyPr>
            <a:normAutofit/>
          </a:bodyPr>
          <a:lstStyle/>
          <a:p>
            <a:pPr algn="ctr">
              <a:buNone/>
            </a:pPr>
            <a:r>
              <a:rPr lang="de-DE" sz="4000" dirty="0" smtClean="0"/>
              <a:t>Wie war das Wetter am 1.  April?</a:t>
            </a:r>
          </a:p>
          <a:p>
            <a:pPr>
              <a:buNone/>
            </a:pPr>
            <a:endParaRPr lang="de-DE" sz="4000" dirty="0" smtClean="0"/>
          </a:p>
          <a:p>
            <a:pPr>
              <a:buNone/>
            </a:pPr>
            <a:endParaRPr lang="de-DE" sz="4000" dirty="0" smtClean="0"/>
          </a:p>
          <a:p>
            <a:pPr algn="ctr">
              <a:buNone/>
            </a:pPr>
            <a:endParaRPr lang="de-DE" sz="4000" dirty="0" smtClean="0"/>
          </a:p>
          <a:p>
            <a:pPr algn="ctr">
              <a:buNone/>
            </a:pPr>
            <a:endParaRPr lang="de-DE" sz="4000" dirty="0" smtClean="0"/>
          </a:p>
        </p:txBody>
      </p:sp>
      <p:pic>
        <p:nvPicPr>
          <p:cNvPr id="4" name="Рисунок 3" descr="93563959_x_39a7c1f2.jpg"/>
          <p:cNvPicPr>
            <a:picLocks noChangeAspect="1"/>
          </p:cNvPicPr>
          <p:nvPr/>
        </p:nvPicPr>
        <p:blipFill>
          <a:blip r:embed="rId3" cstate="print"/>
          <a:stretch>
            <a:fillRect/>
          </a:stretch>
        </p:blipFill>
        <p:spPr>
          <a:xfrm>
            <a:off x="2895600" y="2743200"/>
            <a:ext cx="1981200" cy="1600200"/>
          </a:xfrm>
          <a:prstGeom prst="rect">
            <a:avLst/>
          </a:prstGeom>
        </p:spPr>
      </p:pic>
      <p:pic>
        <p:nvPicPr>
          <p:cNvPr id="5" name="Рисунок 4" descr="b4bb6ae98035.jpg"/>
          <p:cNvPicPr>
            <a:picLocks noChangeAspect="1"/>
          </p:cNvPicPr>
          <p:nvPr/>
        </p:nvPicPr>
        <p:blipFill>
          <a:blip r:embed="rId4" cstate="print"/>
          <a:stretch>
            <a:fillRect/>
          </a:stretch>
        </p:blipFill>
        <p:spPr>
          <a:xfrm>
            <a:off x="5334000" y="2743200"/>
            <a:ext cx="1447800" cy="1752600"/>
          </a:xfrm>
          <a:prstGeom prst="rect">
            <a:avLst/>
          </a:prstGeom>
        </p:spPr>
      </p:pic>
      <p:sp>
        <p:nvSpPr>
          <p:cNvPr id="6" name="Прямоугольник 5"/>
          <p:cNvSpPr/>
          <p:nvPr/>
        </p:nvSpPr>
        <p:spPr>
          <a:xfrm>
            <a:off x="1676400" y="4800600"/>
            <a:ext cx="7010400" cy="1323439"/>
          </a:xfrm>
          <a:prstGeom prst="rect">
            <a:avLst/>
          </a:prstGeom>
        </p:spPr>
        <p:txBody>
          <a:bodyPr wrap="square">
            <a:spAutoFit/>
          </a:bodyPr>
          <a:lstStyle/>
          <a:p>
            <a:pPr algn="ctr">
              <a:buNone/>
            </a:pPr>
            <a:r>
              <a:rPr lang="de-DE" sz="4000" dirty="0" smtClean="0"/>
              <a:t>Am 1.  April scheint die Sonne.</a:t>
            </a:r>
          </a:p>
          <a:p>
            <a:pPr algn="ctr">
              <a:buNone/>
            </a:pPr>
            <a:r>
              <a:rPr lang="de-DE" sz="4000" dirty="0" smtClean="0"/>
              <a:t>Es sind 2 Grad Celsius.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par>
                                <p:cTn id="18" presetID="10" presetClass="entr" presetSubtype="0" fill="hold" nodeType="with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6"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182</TotalTime>
  <Words>248</Words>
  <Application>Microsoft Office PowerPoint</Application>
  <PresentationFormat>Экран (4:3)</PresentationFormat>
  <Paragraphs>35</Paragraphs>
  <Slides>12</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Солнцестояние</vt:lpstr>
      <vt:lpstr>Frühling</vt:lpstr>
      <vt:lpstr>Das Wetter ist gut.</vt:lpstr>
      <vt:lpstr>Die Sonne scheint. /Es ist sonnig.</vt:lpstr>
      <vt:lpstr>Es ist bewölkt.</vt:lpstr>
      <vt:lpstr>Es regnet.</vt:lpstr>
      <vt:lpstr>Es ist windig.</vt:lpstr>
      <vt:lpstr>Es ist (sind) … Grad Celsius</vt:lpstr>
      <vt:lpstr>Слайд 8</vt:lpstr>
      <vt:lpstr>Wetterkalender</vt:lpstr>
      <vt:lpstr>Ich wünsche mir, dass in meinem Garten immer Frühling ist. Es blühen Blumen. Die Luft ist rein. Die Vögel singen. Hier fliegen bunte Schmetterlinge. Der Himmel ist blau. Nur manchmal regnet es, aber dann scheint die Sonne wieder.</vt:lpstr>
      <vt:lpstr>Слайд 11</vt:lpstr>
      <vt:lpstr>Tschüs!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Frühling. Wie ist das Wetter.</dc:title>
  <dc:creator>1</dc:creator>
  <cp:lastModifiedBy>1</cp:lastModifiedBy>
  <cp:revision>23</cp:revision>
  <dcterms:created xsi:type="dcterms:W3CDTF">2013-04-03T15:49:34Z</dcterms:created>
  <dcterms:modified xsi:type="dcterms:W3CDTF">2013-04-04T17:08:54Z</dcterms:modified>
</cp:coreProperties>
</file>