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9" r:id="rId5"/>
    <p:sldId id="260" r:id="rId6"/>
    <p:sldId id="261" r:id="rId7"/>
    <p:sldId id="264" r:id="rId8"/>
    <p:sldId id="271" r:id="rId9"/>
    <p:sldId id="265" r:id="rId10"/>
    <p:sldId id="275" r:id="rId11"/>
    <p:sldId id="272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339933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60BB-21A0-456E-A9C3-CAB2E0CAB74C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1202-EB65-4B2C-A78D-7D410D01D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92919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dirty="0" smtClean="0"/>
          </a:p>
          <a:p>
            <a:r>
              <a:rPr lang="en-US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room</a:t>
            </a:r>
            <a:r>
              <a:rPr lang="en-US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Разработала учитель английского языка  </a:t>
            </a:r>
            <a:r>
              <a:rPr lang="ru-RU" sz="3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Сватиньш</a:t>
            </a:r>
            <a:r>
              <a:rPr lang="ru-RU" sz="3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льга </a:t>
            </a:r>
            <a:r>
              <a:rPr lang="ru-RU" sz="3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Имантовна</a:t>
            </a:r>
            <a:endParaRPr lang="ru-RU" sz="35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резентация и конспект урока английского языка на тему &amp;quot;Моя комната&amp;quot;"/>
          <p:cNvPicPr>
            <a:picLocks noChangeAspect="1" noChangeArrowheads="1"/>
          </p:cNvPicPr>
          <p:nvPr/>
        </p:nvPicPr>
        <p:blipFill>
          <a:blip r:embed="rId2"/>
          <a:srcRect l="3543" t="7087" r="1772" b="20669"/>
          <a:stretch>
            <a:fillRect/>
          </a:stretch>
        </p:blipFill>
        <p:spPr bwMode="auto">
          <a:xfrm>
            <a:off x="0" y="0"/>
            <a:ext cx="9158236" cy="524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sentences plural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1. </a:t>
            </a:r>
            <a:r>
              <a:rPr lang="en-US" sz="4000" b="1" dirty="0" smtClean="0">
                <a:solidFill>
                  <a:srgbClr val="00B050"/>
                </a:solidFill>
              </a:rPr>
              <a:t>This is a doll.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2.</a:t>
            </a:r>
            <a:r>
              <a:rPr lang="en-US" sz="4000" b="1" dirty="0" smtClean="0">
                <a:solidFill>
                  <a:srgbClr val="00B050"/>
                </a:solidFill>
              </a:rPr>
              <a:t> That is a ball.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3.</a:t>
            </a:r>
            <a:r>
              <a:rPr lang="en-US" sz="4000" b="1" dirty="0" smtClean="0">
                <a:solidFill>
                  <a:srgbClr val="00B050"/>
                </a:solidFill>
              </a:rPr>
              <a:t> That is my desk.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4.</a:t>
            </a:r>
            <a:r>
              <a:rPr lang="en-US" sz="4000" b="1" dirty="0" smtClean="0">
                <a:solidFill>
                  <a:srgbClr val="00B050"/>
                </a:solidFill>
              </a:rPr>
              <a:t> This is my book.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5.</a:t>
            </a:r>
            <a:r>
              <a:rPr lang="en-US" sz="4000" b="1" dirty="0" smtClean="0">
                <a:solidFill>
                  <a:srgbClr val="00B050"/>
                </a:solidFill>
              </a:rPr>
              <a:t> This is a tea set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6.</a:t>
            </a:r>
            <a:r>
              <a:rPr lang="en-US" sz="4000" b="1" dirty="0" smtClean="0">
                <a:solidFill>
                  <a:srgbClr val="00B050"/>
                </a:solidFill>
              </a:rPr>
              <a:t> That is a train.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olga_\Downloads\music-box-2.jpg"/>
          <p:cNvPicPr>
            <a:picLocks noChangeAspect="1" noChangeArrowheads="1"/>
          </p:cNvPicPr>
          <p:nvPr/>
        </p:nvPicPr>
        <p:blipFill>
          <a:blip r:embed="rId2"/>
          <a:srcRect l="3634" r="3634" b="5062"/>
          <a:stretch>
            <a:fillRect/>
          </a:stretch>
        </p:blipFill>
        <p:spPr bwMode="auto">
          <a:xfrm>
            <a:off x="3286116" y="1571612"/>
            <a:ext cx="1322788" cy="145843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are going to learn how to ask questions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this?</a:t>
            </a:r>
          </a:p>
          <a:p>
            <a:pPr>
              <a:buNone/>
            </a:pPr>
            <a:endParaRPr lang="en-US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that?</a:t>
            </a:r>
          </a:p>
          <a:p>
            <a:pPr>
              <a:buNone/>
            </a:pPr>
            <a:endParaRPr lang="en-US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these?</a:t>
            </a:r>
          </a:p>
          <a:p>
            <a:pPr>
              <a:buNone/>
            </a:pPr>
            <a:endParaRPr lang="en-US" sz="11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1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those?</a:t>
            </a: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4" descr="C:\Users\olga_\Downloads\rocking-horse.jpg"/>
          <p:cNvPicPr>
            <a:picLocks noChangeAspect="1" noChangeArrowheads="1"/>
          </p:cNvPicPr>
          <p:nvPr/>
        </p:nvPicPr>
        <p:blipFill>
          <a:blip r:embed="rId3" cstate="print"/>
          <a:srcRect b="8660"/>
          <a:stretch>
            <a:fillRect/>
          </a:stretch>
        </p:blipFill>
        <p:spPr bwMode="auto">
          <a:xfrm>
            <a:off x="6786578" y="2357430"/>
            <a:ext cx="1651000" cy="1480879"/>
          </a:xfrm>
          <a:prstGeom prst="rect">
            <a:avLst/>
          </a:prstGeom>
          <a:noFill/>
        </p:spPr>
      </p:pic>
      <p:pic>
        <p:nvPicPr>
          <p:cNvPr id="12" name="Picture 6" descr="C:\Users\olga_\Downloads\doll 2.jpg"/>
          <p:cNvPicPr>
            <a:picLocks noChangeAspect="1" noChangeArrowheads="1"/>
          </p:cNvPicPr>
          <p:nvPr/>
        </p:nvPicPr>
        <p:blipFill>
          <a:blip r:embed="rId4" cstate="print"/>
          <a:srcRect l="8858" t="2953" r="10335" b="2953"/>
          <a:stretch>
            <a:fillRect/>
          </a:stretch>
        </p:blipFill>
        <p:spPr bwMode="auto">
          <a:xfrm>
            <a:off x="6357950" y="4929198"/>
            <a:ext cx="1182239" cy="1376633"/>
          </a:xfrm>
          <a:prstGeom prst="rect">
            <a:avLst/>
          </a:prstGeom>
          <a:noFill/>
        </p:spPr>
      </p:pic>
      <p:pic>
        <p:nvPicPr>
          <p:cNvPr id="13" name="Picture 6" descr="C:\Users\olga_\Downloads\doll 2.jpg"/>
          <p:cNvPicPr>
            <a:picLocks noChangeAspect="1" noChangeArrowheads="1"/>
          </p:cNvPicPr>
          <p:nvPr/>
        </p:nvPicPr>
        <p:blipFill>
          <a:blip r:embed="rId4" cstate="print"/>
          <a:srcRect l="8858" t="2953" r="10335" b="2953"/>
          <a:stretch>
            <a:fillRect/>
          </a:stretch>
        </p:blipFill>
        <p:spPr bwMode="auto">
          <a:xfrm>
            <a:off x="7572396" y="4929198"/>
            <a:ext cx="1182239" cy="1376633"/>
          </a:xfrm>
          <a:prstGeom prst="rect">
            <a:avLst/>
          </a:prstGeom>
          <a:noFill/>
        </p:spPr>
      </p:pic>
      <p:pic>
        <p:nvPicPr>
          <p:cNvPr id="14" name="Picture 7" descr="C:\Users\olga_\Downloads\ball.png"/>
          <p:cNvPicPr>
            <a:picLocks noChangeAspect="1" noChangeArrowheads="1"/>
          </p:cNvPicPr>
          <p:nvPr/>
        </p:nvPicPr>
        <p:blipFill>
          <a:blip r:embed="rId5"/>
          <a:srcRect l="3780" t="3780" r="3780" b="3780"/>
          <a:stretch>
            <a:fillRect/>
          </a:stretch>
        </p:blipFill>
        <p:spPr bwMode="auto">
          <a:xfrm>
            <a:off x="4000496" y="4143380"/>
            <a:ext cx="950930" cy="950930"/>
          </a:xfrm>
          <a:prstGeom prst="rect">
            <a:avLst/>
          </a:prstGeom>
          <a:noFill/>
        </p:spPr>
      </p:pic>
      <p:pic>
        <p:nvPicPr>
          <p:cNvPr id="15" name="Picture 7" descr="C:\Users\olga_\Downloads\ball.png"/>
          <p:cNvPicPr>
            <a:picLocks noChangeAspect="1" noChangeArrowheads="1"/>
          </p:cNvPicPr>
          <p:nvPr/>
        </p:nvPicPr>
        <p:blipFill>
          <a:blip r:embed="rId5"/>
          <a:srcRect l="3780" t="3780" r="3780" b="3780"/>
          <a:stretch>
            <a:fillRect/>
          </a:stretch>
        </p:blipFill>
        <p:spPr bwMode="auto">
          <a:xfrm>
            <a:off x="4929190" y="4143380"/>
            <a:ext cx="950930" cy="950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878687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n-US" sz="4400" b="1" spc="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questions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0066"/>
                </a:solidFill>
                <a:latin typeface="Arial Narrow" pitchFamily="34" charset="0"/>
              </a:rPr>
              <a:t>Example: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musical box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близко)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What is this? – It’s a musical box.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aeroplanes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далеко)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are those? – They are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aeroplanes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1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doll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близко)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train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(далеко)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bags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(далеко)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pens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близко)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lunch boxes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близко)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tea set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(далеко)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rocking horses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(далеко)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ru-RU" sz="6000" b="1" spc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Сб. р.56 ех.6 - 10</a:t>
            </a:r>
            <a:endParaRPr lang="ru-RU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spc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1. Я знаю названия предметов в комнате.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2. Я умею говорить, кому принадлежат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предметы.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3. Я умею использовать местоимения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this/ that/ these/ those.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4. </a:t>
            </a:r>
            <a:r>
              <a:rPr lang="ru-RU" dirty="0" smtClean="0">
                <a:latin typeface="Arial Narrow" pitchFamily="34" charset="0"/>
              </a:rPr>
              <a:t>Я умею задавать вопросы: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this?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ru-RU" sz="105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that?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these?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those?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5338" y="1785926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15338" y="2714620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15338" y="3500438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4714884"/>
            <a:ext cx="50006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1"/>
            <a:ext cx="2828544" cy="151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1643050"/>
            <a:ext cx="8358246" cy="231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</a:rPr>
              <a:t>This is Donna and Danny. This is their playroom! These are </a:t>
            </a:r>
            <a:r>
              <a:rPr lang="en-US" sz="2800" b="1" dirty="0" smtClean="0">
                <a:solidFill>
                  <a:srgbClr val="00B050"/>
                </a:solidFill>
              </a:rPr>
              <a:t>their toys</a:t>
            </a:r>
            <a:r>
              <a:rPr lang="en-US" sz="2800" b="1" dirty="0">
                <a:solidFill>
                  <a:srgbClr val="00B050"/>
                </a:solidFill>
              </a:rPr>
              <a:t>. That's Danny's rocking horse. </a:t>
            </a:r>
            <a:r>
              <a:rPr lang="en-US" sz="2800" b="1" dirty="0" err="1">
                <a:solidFill>
                  <a:srgbClr val="00B050"/>
                </a:solidFill>
              </a:rPr>
              <a:t>lt's</a:t>
            </a:r>
            <a:r>
              <a:rPr lang="en-US" sz="2800" b="1" dirty="0">
                <a:solidFill>
                  <a:srgbClr val="00B050"/>
                </a:solidFill>
              </a:rPr>
              <a:t> brown and white. This </a:t>
            </a:r>
            <a:r>
              <a:rPr lang="en-US" sz="2800" b="1" dirty="0" smtClean="0">
                <a:solidFill>
                  <a:srgbClr val="00B050"/>
                </a:solidFill>
              </a:rPr>
              <a:t>is </a:t>
            </a:r>
            <a:r>
              <a:rPr lang="en-US" sz="2800" b="1" dirty="0" err="1" smtClean="0">
                <a:solidFill>
                  <a:srgbClr val="00B050"/>
                </a:solidFill>
              </a:rPr>
              <a:t>Donna's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tea set. </a:t>
            </a:r>
            <a:r>
              <a:rPr lang="en-US" sz="2800" b="1" dirty="0" err="1">
                <a:solidFill>
                  <a:srgbClr val="00B050"/>
                </a:solidFill>
              </a:rPr>
              <a:t>lt's</a:t>
            </a:r>
            <a:r>
              <a:rPr lang="en-US" sz="2800" b="1" dirty="0">
                <a:solidFill>
                  <a:srgbClr val="00B050"/>
                </a:solidFill>
              </a:rPr>
              <a:t> red! </a:t>
            </a:r>
            <a:r>
              <a:rPr lang="en-US" sz="2800" b="1" dirty="0" err="1">
                <a:solidFill>
                  <a:srgbClr val="00B050"/>
                </a:solidFill>
              </a:rPr>
              <a:t>Donna's</a:t>
            </a:r>
            <a:r>
              <a:rPr lang="en-US" sz="2800" b="1" dirty="0">
                <a:solidFill>
                  <a:srgbClr val="00B050"/>
                </a:solidFill>
              </a:rPr>
              <a:t> chair is pink and Danny's </a:t>
            </a:r>
            <a:r>
              <a:rPr lang="en-US" sz="2800" b="1" dirty="0" smtClean="0">
                <a:solidFill>
                  <a:srgbClr val="00B050"/>
                </a:solidFill>
              </a:rPr>
              <a:t>chair is </a:t>
            </a:r>
            <a:r>
              <a:rPr lang="en-US" sz="2800" b="1" dirty="0" err="1" smtClean="0">
                <a:solidFill>
                  <a:srgbClr val="00B050"/>
                </a:solidFill>
              </a:rPr>
              <a:t>bluе</a:t>
            </a:r>
            <a:r>
              <a:rPr lang="en-US" sz="2800" b="1" dirty="0">
                <a:solidFill>
                  <a:srgbClr val="00B050"/>
                </a:solidFill>
              </a:rPr>
              <a:t>. And look at the funny radio! </a:t>
            </a:r>
            <a:r>
              <a:rPr lang="en-US" sz="2800" b="1" dirty="0" err="1">
                <a:solidFill>
                  <a:srgbClr val="00B050"/>
                </a:solidFill>
              </a:rPr>
              <a:t>lt</a:t>
            </a:r>
            <a:r>
              <a:rPr lang="en-US" sz="2800" b="1" dirty="0">
                <a:solidFill>
                  <a:srgbClr val="00B050"/>
                </a:solidFill>
              </a:rPr>
              <a:t> looks like а </a:t>
            </a:r>
            <a:r>
              <a:rPr lang="en-US" sz="2800" b="1" dirty="0" smtClean="0">
                <a:solidFill>
                  <a:srgbClr val="00B050"/>
                </a:solidFill>
              </a:rPr>
              <a:t>yellow mouse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3861" t="5681" b="947"/>
          <a:stretch>
            <a:fillRect/>
          </a:stretch>
        </p:blipFill>
        <p:spPr bwMode="auto">
          <a:xfrm>
            <a:off x="535021" y="3864305"/>
            <a:ext cx="7987043" cy="28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229600" y="357187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78619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1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71480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their room?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or No?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Donna and Danny has got many toys.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This is their bedroom.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The rocking horse is brown and white.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Donna’s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chair is blue.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.The radio looks like a mouse.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we see in a room?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How to Draw a Chair Step by step for Begi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ow to Draw a Chair Step by step for Begi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ow to Draw a Chair - Easy Drawing Art"/>
          <p:cNvPicPr>
            <a:picLocks noChangeAspect="1" noChangeArrowheads="1"/>
          </p:cNvPicPr>
          <p:nvPr/>
        </p:nvPicPr>
        <p:blipFill>
          <a:blip r:embed="rId2" cstate="print"/>
          <a:srcRect l="20079" r="24213"/>
          <a:stretch>
            <a:fillRect/>
          </a:stretch>
        </p:blipFill>
        <p:spPr bwMode="auto">
          <a:xfrm>
            <a:off x="357158" y="928670"/>
            <a:ext cx="1222546" cy="2194560"/>
          </a:xfrm>
          <a:prstGeom prst="rect">
            <a:avLst/>
          </a:prstGeom>
          <a:noFill/>
        </p:spPr>
      </p:pic>
      <p:pic>
        <p:nvPicPr>
          <p:cNvPr id="4107" name="Picture 11" descr="C:\Users\olga_\Downloads\TV.gif"/>
          <p:cNvPicPr>
            <a:picLocks noChangeAspect="1" noChangeArrowheads="1"/>
          </p:cNvPicPr>
          <p:nvPr/>
        </p:nvPicPr>
        <p:blipFill>
          <a:blip r:embed="rId3"/>
          <a:srcRect l="7415" t="13615" r="7415" b="12254"/>
          <a:stretch>
            <a:fillRect/>
          </a:stretch>
        </p:blipFill>
        <p:spPr bwMode="auto">
          <a:xfrm>
            <a:off x="6215074" y="1071546"/>
            <a:ext cx="2720848" cy="1842519"/>
          </a:xfrm>
          <a:prstGeom prst="rect">
            <a:avLst/>
          </a:prstGeom>
          <a:noFill/>
        </p:spPr>
      </p:pic>
      <p:pic>
        <p:nvPicPr>
          <p:cNvPr id="4108" name="Picture 12" descr="C:\Users\olga_\Downloads\Computer 1.jpg"/>
          <p:cNvPicPr>
            <a:picLocks noChangeAspect="1" noChangeArrowheads="1"/>
          </p:cNvPicPr>
          <p:nvPr/>
        </p:nvPicPr>
        <p:blipFill>
          <a:blip r:embed="rId4" cstate="print"/>
          <a:srcRect l="12784" t="33905" r="12228"/>
          <a:stretch>
            <a:fillRect/>
          </a:stretch>
        </p:blipFill>
        <p:spPr bwMode="auto">
          <a:xfrm>
            <a:off x="3214678" y="1357298"/>
            <a:ext cx="2282777" cy="2012057"/>
          </a:xfrm>
          <a:prstGeom prst="rect">
            <a:avLst/>
          </a:prstGeom>
          <a:noFill/>
        </p:spPr>
      </p:pic>
      <p:pic>
        <p:nvPicPr>
          <p:cNvPr id="4109" name="Picture 13" descr="C:\Users\olga_\Downloads\bed 1.jpg"/>
          <p:cNvPicPr>
            <a:picLocks noChangeAspect="1" noChangeArrowheads="1"/>
          </p:cNvPicPr>
          <p:nvPr/>
        </p:nvPicPr>
        <p:blipFill>
          <a:blip r:embed="rId5"/>
          <a:srcRect l="17230" t="16095" r="17230" b="14985"/>
          <a:stretch>
            <a:fillRect/>
          </a:stretch>
        </p:blipFill>
        <p:spPr bwMode="auto">
          <a:xfrm>
            <a:off x="2857488" y="4000504"/>
            <a:ext cx="2547016" cy="2682308"/>
          </a:xfrm>
          <a:prstGeom prst="rect">
            <a:avLst/>
          </a:prstGeom>
          <a:noFill/>
        </p:spPr>
      </p:pic>
      <p:pic>
        <p:nvPicPr>
          <p:cNvPr id="4111" name="Picture 15" descr="C:\Users\olga_\Downloads\radio.jpg"/>
          <p:cNvPicPr>
            <a:picLocks noChangeAspect="1" noChangeArrowheads="1"/>
          </p:cNvPicPr>
          <p:nvPr/>
        </p:nvPicPr>
        <p:blipFill>
          <a:blip r:embed="rId6" cstate="print"/>
          <a:srcRect l="16063" t="31384" r="17008" b="31384"/>
          <a:stretch>
            <a:fillRect/>
          </a:stretch>
        </p:blipFill>
        <p:spPr bwMode="auto">
          <a:xfrm>
            <a:off x="6215074" y="5214950"/>
            <a:ext cx="1631997" cy="1271011"/>
          </a:xfrm>
          <a:prstGeom prst="rect">
            <a:avLst/>
          </a:prstGeom>
          <a:noFill/>
        </p:spPr>
      </p:pic>
      <p:pic>
        <p:nvPicPr>
          <p:cNvPr id="4112" name="Picture 16" descr="C:\Users\olga_\Downloads\lamp.png"/>
          <p:cNvPicPr>
            <a:picLocks noChangeAspect="1" noChangeArrowheads="1"/>
          </p:cNvPicPr>
          <p:nvPr/>
        </p:nvPicPr>
        <p:blipFill>
          <a:blip r:embed="rId7"/>
          <a:srcRect l="31215" t="2362" r="32059" b="2362"/>
          <a:stretch>
            <a:fillRect/>
          </a:stretch>
        </p:blipFill>
        <p:spPr bwMode="auto">
          <a:xfrm>
            <a:off x="2000232" y="1857364"/>
            <a:ext cx="955975" cy="1771447"/>
          </a:xfrm>
          <a:prstGeom prst="rect">
            <a:avLst/>
          </a:prstGeom>
          <a:noFill/>
        </p:spPr>
      </p:pic>
      <p:pic>
        <p:nvPicPr>
          <p:cNvPr id="4113" name="Picture 17" descr="C:\Users\olga_\Downloads\desk 4.jpg"/>
          <p:cNvPicPr>
            <a:picLocks noChangeAspect="1" noChangeArrowheads="1"/>
          </p:cNvPicPr>
          <p:nvPr/>
        </p:nvPicPr>
        <p:blipFill>
          <a:blip r:embed="rId8"/>
          <a:srcRect t="9449" b="14173"/>
          <a:stretch>
            <a:fillRect/>
          </a:stretch>
        </p:blipFill>
        <p:spPr bwMode="auto">
          <a:xfrm>
            <a:off x="5929322" y="2857496"/>
            <a:ext cx="2918460" cy="2229060"/>
          </a:xfrm>
          <a:prstGeom prst="rect">
            <a:avLst/>
          </a:prstGeom>
          <a:noFill/>
        </p:spPr>
      </p:pic>
      <p:pic>
        <p:nvPicPr>
          <p:cNvPr id="19" name="Picture 9" descr="C:\Users\olga_\Downloads\кресло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4282" y="4000504"/>
            <a:ext cx="2115312" cy="234086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14282" y="3000372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71670" y="1214422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0628" y="3000372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286776" y="2214554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29520" y="4000504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7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85918" y="5715016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00628" y="4500570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86710" y="5715016"/>
            <a:ext cx="667512" cy="6675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8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ow to Draw a Chair - Easy Drawing Art"/>
          <p:cNvPicPr>
            <a:picLocks noChangeAspect="1" noChangeArrowheads="1"/>
          </p:cNvPicPr>
          <p:nvPr/>
        </p:nvPicPr>
        <p:blipFill>
          <a:blip r:embed="rId2" cstate="print"/>
          <a:srcRect l="20079" r="24213"/>
          <a:stretch>
            <a:fillRect/>
          </a:stretch>
        </p:blipFill>
        <p:spPr bwMode="auto">
          <a:xfrm>
            <a:off x="285720" y="1142984"/>
            <a:ext cx="1222546" cy="2194560"/>
          </a:xfrm>
          <a:prstGeom prst="rect">
            <a:avLst/>
          </a:prstGeom>
          <a:noFill/>
        </p:spPr>
      </p:pic>
      <p:pic>
        <p:nvPicPr>
          <p:cNvPr id="3" name="Picture 9" descr="C:\Users\olga_\Downloads\кресло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4000504"/>
            <a:ext cx="2115312" cy="2340864"/>
          </a:xfrm>
          <a:prstGeom prst="rect">
            <a:avLst/>
          </a:prstGeom>
          <a:noFill/>
        </p:spPr>
      </p:pic>
      <p:pic>
        <p:nvPicPr>
          <p:cNvPr id="5" name="Picture 17" descr="C:\Users\olga_\Downloads\desk 4.jpg"/>
          <p:cNvPicPr>
            <a:picLocks noChangeAspect="1" noChangeArrowheads="1"/>
          </p:cNvPicPr>
          <p:nvPr/>
        </p:nvPicPr>
        <p:blipFill>
          <a:blip r:embed="rId4"/>
          <a:srcRect t="9449" b="14173"/>
          <a:stretch>
            <a:fillRect/>
          </a:stretch>
        </p:blipFill>
        <p:spPr bwMode="auto">
          <a:xfrm>
            <a:off x="4857752" y="3929066"/>
            <a:ext cx="2918460" cy="22290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571604" y="2285992"/>
            <a:ext cx="171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Mary</a:t>
            </a:r>
            <a:endParaRPr lang="ru-RU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228599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Anton</a:t>
            </a: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14351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Platon</a:t>
            </a: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3834" y="4857760"/>
            <a:ext cx="121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Vika</a:t>
            </a:r>
            <a:endParaRPr lang="ru-RU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 descr="C:\Users\olga_\Downloads\TV.gif"/>
          <p:cNvPicPr>
            <a:picLocks noChangeAspect="1" noChangeArrowheads="1"/>
          </p:cNvPicPr>
          <p:nvPr/>
        </p:nvPicPr>
        <p:blipFill>
          <a:blip r:embed="rId5"/>
          <a:srcRect l="7415" t="13615" r="7415" b="12254"/>
          <a:stretch>
            <a:fillRect/>
          </a:stretch>
        </p:blipFill>
        <p:spPr bwMode="auto">
          <a:xfrm>
            <a:off x="4572000" y="1214422"/>
            <a:ext cx="2720848" cy="184251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7224" y="14285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is this … ?</a:t>
            </a:r>
            <a:endParaRPr lang="ru-RU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olga_\Downloads\Computer 1.jpg"/>
          <p:cNvPicPr>
            <a:picLocks noChangeAspect="1" noChangeArrowheads="1"/>
          </p:cNvPicPr>
          <p:nvPr/>
        </p:nvPicPr>
        <p:blipFill>
          <a:blip r:embed="rId2" cstate="print"/>
          <a:srcRect l="12784" t="33905" r="12228"/>
          <a:stretch>
            <a:fillRect/>
          </a:stretch>
        </p:blipFill>
        <p:spPr bwMode="auto">
          <a:xfrm>
            <a:off x="357158" y="1214422"/>
            <a:ext cx="2282777" cy="2012057"/>
          </a:xfrm>
          <a:prstGeom prst="rect">
            <a:avLst/>
          </a:prstGeom>
          <a:noFill/>
        </p:spPr>
      </p:pic>
      <p:pic>
        <p:nvPicPr>
          <p:cNvPr id="3" name="Picture 13" descr="C:\Users\olga_\Downloads\bed 1.jpg"/>
          <p:cNvPicPr>
            <a:picLocks noChangeAspect="1" noChangeArrowheads="1"/>
          </p:cNvPicPr>
          <p:nvPr/>
        </p:nvPicPr>
        <p:blipFill>
          <a:blip r:embed="rId3"/>
          <a:srcRect l="17230" t="16095" r="17230" b="14985"/>
          <a:stretch>
            <a:fillRect/>
          </a:stretch>
        </p:blipFill>
        <p:spPr bwMode="auto">
          <a:xfrm>
            <a:off x="357158" y="3643314"/>
            <a:ext cx="2547016" cy="2682308"/>
          </a:xfrm>
          <a:prstGeom prst="rect">
            <a:avLst/>
          </a:prstGeom>
          <a:noFill/>
        </p:spPr>
      </p:pic>
      <p:pic>
        <p:nvPicPr>
          <p:cNvPr id="4" name="Picture 16" descr="C:\Users\olga_\Downloads\lamp.png"/>
          <p:cNvPicPr>
            <a:picLocks noChangeAspect="1" noChangeArrowheads="1"/>
          </p:cNvPicPr>
          <p:nvPr/>
        </p:nvPicPr>
        <p:blipFill>
          <a:blip r:embed="rId4"/>
          <a:srcRect l="31215" t="2362" r="32059" b="2362"/>
          <a:stretch>
            <a:fillRect/>
          </a:stretch>
        </p:blipFill>
        <p:spPr bwMode="auto">
          <a:xfrm>
            <a:off x="5929322" y="4143380"/>
            <a:ext cx="955975" cy="1771447"/>
          </a:xfrm>
          <a:prstGeom prst="rect">
            <a:avLst/>
          </a:prstGeom>
          <a:noFill/>
        </p:spPr>
      </p:pic>
      <p:pic>
        <p:nvPicPr>
          <p:cNvPr id="6" name="Picture 15" descr="C:\Users\olga_\Downloads\radio.jpg"/>
          <p:cNvPicPr>
            <a:picLocks noChangeAspect="1" noChangeArrowheads="1"/>
          </p:cNvPicPr>
          <p:nvPr/>
        </p:nvPicPr>
        <p:blipFill>
          <a:blip r:embed="rId5" cstate="print"/>
          <a:srcRect l="16063" t="31384" r="17008" b="31384"/>
          <a:stretch>
            <a:fillRect/>
          </a:stretch>
        </p:blipFill>
        <p:spPr bwMode="auto">
          <a:xfrm>
            <a:off x="5572132" y="1500174"/>
            <a:ext cx="1631997" cy="12710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48577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lina</a:t>
            </a:r>
            <a:endParaRPr lang="ru-RU" sz="3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928802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Damian</a:t>
            </a: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857364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Yegor</a:t>
            </a:r>
            <a:endParaRPr lang="ru-RU" sz="36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5000636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Vadim</a:t>
            </a: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4285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is this … ?</a:t>
            </a:r>
            <a:endParaRPr lang="ru-RU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move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olga_\Downloads\Children m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12875"/>
            <a:ext cx="7620000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Указательные местоимения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1643050"/>
          <a:ext cx="6500858" cy="4116546"/>
        </p:xfrm>
        <a:graphic>
          <a:graphicData uri="http://schemas.openxmlformats.org/drawingml/2006/table">
            <a:tbl>
              <a:tblPr/>
              <a:tblGrid>
                <a:gridCol w="642942"/>
                <a:gridCol w="2643206"/>
                <a:gridCol w="3214710"/>
              </a:tblGrid>
              <a:tr h="857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единственное число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множественное число</a:t>
                      </a:r>
                      <a:endParaRPr lang="ru-RU" sz="3200" b="1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0593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близко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         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 this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            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these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B050"/>
                          </a:solidFill>
                          <a:latin typeface="Georgia"/>
                          <a:ea typeface="Calibri"/>
                          <a:cs typeface="Century Schoolbook"/>
                        </a:rPr>
                        <a:t>                     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0593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далеко</a:t>
                      </a:r>
                      <a:endParaRPr lang="ru-RU" sz="3200" b="1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           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that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Georgia"/>
                          <a:ea typeface="Calibri"/>
                          <a:cs typeface="Century Schoolbook"/>
                        </a:rPr>
                        <a:t>                    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            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entury Schoolbook"/>
                        </a:rPr>
                        <a:t>those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entury Schoolbook"/>
                        <a:ea typeface="Calibri"/>
                        <a:cs typeface="Century School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C:\Users\olga_\Downloads\Computer 1.jpg"/>
          <p:cNvPicPr>
            <a:picLocks noChangeAspect="1" noChangeArrowheads="1"/>
          </p:cNvPicPr>
          <p:nvPr/>
        </p:nvPicPr>
        <p:blipFill>
          <a:blip r:embed="rId2" cstate="print"/>
          <a:srcRect l="12784" t="33905" r="12228"/>
          <a:stretch>
            <a:fillRect/>
          </a:stretch>
        </p:blipFill>
        <p:spPr bwMode="auto">
          <a:xfrm>
            <a:off x="7000892" y="1500174"/>
            <a:ext cx="1231998" cy="108589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This/ That/ These/ Those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1……is a desk.  </a:t>
            </a:r>
          </a:p>
          <a:p>
            <a:pPr>
              <a:buNone/>
            </a:pPr>
            <a:endParaRPr lang="en-US" b="1" dirty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2…….are</a:t>
            </a:r>
            <a:r>
              <a:rPr lang="ru-RU" b="1" dirty="0" smtClean="0">
                <a:solidFill>
                  <a:srgbClr val="339933"/>
                </a:solidFill>
              </a:rPr>
              <a:t> </a:t>
            </a:r>
            <a:endParaRPr lang="en-US" b="1" dirty="0" smtClean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chairs. </a:t>
            </a:r>
          </a:p>
          <a:p>
            <a:pPr>
              <a:buNone/>
            </a:pPr>
            <a:endParaRPr lang="en-US" sz="900" b="1" dirty="0" smtClean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3…….is a bed.</a:t>
            </a:r>
          </a:p>
          <a:p>
            <a:pPr>
              <a:buNone/>
            </a:pPr>
            <a:endParaRPr lang="en-US" b="1" dirty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4…….are </a:t>
            </a: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armchairs.</a:t>
            </a:r>
            <a:endParaRPr lang="ru-RU" b="1" dirty="0">
              <a:solidFill>
                <a:srgbClr val="339933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5…..is a computer.</a:t>
            </a:r>
          </a:p>
          <a:p>
            <a:pPr>
              <a:buNone/>
            </a:pPr>
            <a:endParaRPr lang="en-US" b="1" dirty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6……are radios.</a:t>
            </a:r>
          </a:p>
          <a:p>
            <a:pPr>
              <a:buNone/>
            </a:pPr>
            <a:endParaRPr lang="en-US" b="1" dirty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7……are lamps.</a:t>
            </a:r>
          </a:p>
          <a:p>
            <a:pPr>
              <a:buNone/>
            </a:pPr>
            <a:endParaRPr lang="en-US" b="1" dirty="0">
              <a:solidFill>
                <a:srgbClr val="33993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9933"/>
                </a:solidFill>
              </a:rPr>
              <a:t>8…….is a TV.</a:t>
            </a:r>
            <a:endParaRPr lang="ru-RU" b="1" dirty="0">
              <a:solidFill>
                <a:srgbClr val="339933"/>
              </a:solidFill>
            </a:endParaRPr>
          </a:p>
        </p:txBody>
      </p:sp>
      <p:pic>
        <p:nvPicPr>
          <p:cNvPr id="6" name="Picture 17" descr="C:\Users\olga_\Downloads\desk 4.jpg"/>
          <p:cNvPicPr>
            <a:picLocks noChangeAspect="1" noChangeArrowheads="1"/>
          </p:cNvPicPr>
          <p:nvPr/>
        </p:nvPicPr>
        <p:blipFill>
          <a:blip r:embed="rId3"/>
          <a:srcRect t="9449" b="14173"/>
          <a:stretch>
            <a:fillRect/>
          </a:stretch>
        </p:blipFill>
        <p:spPr bwMode="auto">
          <a:xfrm>
            <a:off x="2285984" y="1500174"/>
            <a:ext cx="1135380" cy="867180"/>
          </a:xfrm>
          <a:prstGeom prst="rect">
            <a:avLst/>
          </a:prstGeom>
          <a:noFill/>
        </p:spPr>
      </p:pic>
      <p:pic>
        <p:nvPicPr>
          <p:cNvPr id="8" name="Picture 6" descr="How to Draw a Chair - Easy Drawing Art"/>
          <p:cNvPicPr>
            <a:picLocks noChangeAspect="1" noChangeArrowheads="1"/>
          </p:cNvPicPr>
          <p:nvPr/>
        </p:nvPicPr>
        <p:blipFill>
          <a:blip r:embed="rId4" cstate="print"/>
          <a:srcRect l="20079" r="24213"/>
          <a:stretch>
            <a:fillRect/>
          </a:stretch>
        </p:blipFill>
        <p:spPr bwMode="auto">
          <a:xfrm>
            <a:off x="3286116" y="2571744"/>
            <a:ext cx="525694" cy="943661"/>
          </a:xfrm>
          <a:prstGeom prst="rect">
            <a:avLst/>
          </a:prstGeom>
          <a:noFill/>
        </p:spPr>
      </p:pic>
      <p:pic>
        <p:nvPicPr>
          <p:cNvPr id="9" name="Picture 6" descr="How to Draw a Chair - Easy Drawing Art"/>
          <p:cNvPicPr>
            <a:picLocks noChangeAspect="1" noChangeArrowheads="1"/>
          </p:cNvPicPr>
          <p:nvPr/>
        </p:nvPicPr>
        <p:blipFill>
          <a:blip r:embed="rId4" cstate="print"/>
          <a:srcRect l="20079" r="24213"/>
          <a:stretch>
            <a:fillRect/>
          </a:stretch>
        </p:blipFill>
        <p:spPr bwMode="auto">
          <a:xfrm>
            <a:off x="3786182" y="2714620"/>
            <a:ext cx="525694" cy="943661"/>
          </a:xfrm>
          <a:prstGeom prst="rect">
            <a:avLst/>
          </a:prstGeom>
          <a:noFill/>
        </p:spPr>
      </p:pic>
      <p:pic>
        <p:nvPicPr>
          <p:cNvPr id="10" name="Picture 16" descr="C:\Users\olga_\Downloads\lamp.png"/>
          <p:cNvPicPr>
            <a:picLocks noChangeAspect="1" noChangeArrowheads="1"/>
          </p:cNvPicPr>
          <p:nvPr/>
        </p:nvPicPr>
        <p:blipFill>
          <a:blip r:embed="rId5"/>
          <a:srcRect l="31215" t="2362" r="32059" b="2362"/>
          <a:stretch>
            <a:fillRect/>
          </a:stretch>
        </p:blipFill>
        <p:spPr bwMode="auto">
          <a:xfrm>
            <a:off x="6643702" y="3500438"/>
            <a:ext cx="517167" cy="958324"/>
          </a:xfrm>
          <a:prstGeom prst="rect">
            <a:avLst/>
          </a:prstGeom>
          <a:noFill/>
        </p:spPr>
      </p:pic>
      <p:pic>
        <p:nvPicPr>
          <p:cNvPr id="11" name="Picture 9" descr="C:\Users\olga_\Downloads\кресло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57356" y="4857760"/>
            <a:ext cx="952061" cy="1053066"/>
          </a:xfrm>
          <a:prstGeom prst="rect">
            <a:avLst/>
          </a:prstGeom>
          <a:noFill/>
        </p:spPr>
      </p:pic>
      <p:pic>
        <p:nvPicPr>
          <p:cNvPr id="12" name="Picture 9" descr="C:\Users\olga_\Downloads\кресло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43174" y="4857760"/>
            <a:ext cx="952061" cy="1053066"/>
          </a:xfrm>
          <a:prstGeom prst="rect">
            <a:avLst/>
          </a:prstGeom>
          <a:noFill/>
        </p:spPr>
      </p:pic>
      <p:pic>
        <p:nvPicPr>
          <p:cNvPr id="14" name="Picture 15" descr="C:\Users\olga_\Downloads\radio.jpg"/>
          <p:cNvPicPr>
            <a:picLocks noChangeAspect="1" noChangeArrowheads="1"/>
          </p:cNvPicPr>
          <p:nvPr/>
        </p:nvPicPr>
        <p:blipFill>
          <a:blip r:embed="rId7" cstate="print"/>
          <a:srcRect l="16063" t="31384" r="17008" b="31384"/>
          <a:stretch>
            <a:fillRect/>
          </a:stretch>
        </p:blipFill>
        <p:spPr bwMode="auto">
          <a:xfrm>
            <a:off x="8001024" y="2500306"/>
            <a:ext cx="947096" cy="736887"/>
          </a:xfrm>
          <a:prstGeom prst="rect">
            <a:avLst/>
          </a:prstGeom>
          <a:noFill/>
        </p:spPr>
      </p:pic>
      <p:pic>
        <p:nvPicPr>
          <p:cNvPr id="17" name="Picture 15" descr="C:\Users\olga_\Downloads\radio.jpg"/>
          <p:cNvPicPr>
            <a:picLocks noChangeAspect="1" noChangeArrowheads="1"/>
          </p:cNvPicPr>
          <p:nvPr/>
        </p:nvPicPr>
        <p:blipFill>
          <a:blip r:embed="rId7" cstate="print"/>
          <a:srcRect l="16063" t="33759" r="17008" b="31384"/>
          <a:stretch>
            <a:fillRect/>
          </a:stretch>
        </p:blipFill>
        <p:spPr bwMode="auto">
          <a:xfrm>
            <a:off x="7715272" y="2904518"/>
            <a:ext cx="947096" cy="689865"/>
          </a:xfrm>
          <a:prstGeom prst="rect">
            <a:avLst/>
          </a:prstGeom>
          <a:noFill/>
        </p:spPr>
      </p:pic>
      <p:pic>
        <p:nvPicPr>
          <p:cNvPr id="18" name="Picture 16" descr="C:\Users\olga_\Downloads\lamp.png"/>
          <p:cNvPicPr>
            <a:picLocks noChangeAspect="1" noChangeArrowheads="1"/>
          </p:cNvPicPr>
          <p:nvPr/>
        </p:nvPicPr>
        <p:blipFill>
          <a:blip r:embed="rId5"/>
          <a:srcRect l="31215" t="2362" r="32059" b="2362"/>
          <a:stretch>
            <a:fillRect/>
          </a:stretch>
        </p:blipFill>
        <p:spPr bwMode="auto">
          <a:xfrm>
            <a:off x="7215206" y="3500438"/>
            <a:ext cx="517167" cy="958324"/>
          </a:xfrm>
          <a:prstGeom prst="rect">
            <a:avLst/>
          </a:prstGeom>
          <a:noFill/>
        </p:spPr>
      </p:pic>
      <p:pic>
        <p:nvPicPr>
          <p:cNvPr id="19" name="Picture 13" descr="C:\Users\olga_\Downloads\bed 1.jpg"/>
          <p:cNvPicPr>
            <a:picLocks noChangeAspect="1" noChangeArrowheads="1"/>
          </p:cNvPicPr>
          <p:nvPr/>
        </p:nvPicPr>
        <p:blipFill>
          <a:blip r:embed="rId8" cstate="print"/>
          <a:srcRect l="17230" t="16095" r="17230" b="14985"/>
          <a:stretch>
            <a:fillRect/>
          </a:stretch>
        </p:blipFill>
        <p:spPr bwMode="auto">
          <a:xfrm>
            <a:off x="3286116" y="3500438"/>
            <a:ext cx="1103707" cy="1162333"/>
          </a:xfrm>
          <a:prstGeom prst="rect">
            <a:avLst/>
          </a:prstGeom>
          <a:noFill/>
        </p:spPr>
      </p:pic>
      <p:pic>
        <p:nvPicPr>
          <p:cNvPr id="20" name="Picture 11" descr="C:\Users\olga_\Downloads\TV.gif"/>
          <p:cNvPicPr>
            <a:picLocks noChangeAspect="1" noChangeArrowheads="1"/>
          </p:cNvPicPr>
          <p:nvPr/>
        </p:nvPicPr>
        <p:blipFill>
          <a:blip r:embed="rId9"/>
          <a:srcRect l="7415" t="13615" r="7415" b="12254"/>
          <a:stretch>
            <a:fillRect/>
          </a:stretch>
        </p:blipFill>
        <p:spPr bwMode="auto">
          <a:xfrm>
            <a:off x="7572396" y="4572008"/>
            <a:ext cx="1389369" cy="94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402</Words>
  <Application>Microsoft Office PowerPoint</Application>
  <PresentationFormat>Экран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Yes or No?</vt:lpstr>
      <vt:lpstr>What can we see in a room?</vt:lpstr>
      <vt:lpstr>Слайд 5</vt:lpstr>
      <vt:lpstr>Слайд 6</vt:lpstr>
      <vt:lpstr>Let’s move</vt:lpstr>
      <vt:lpstr>Указательные местоимения</vt:lpstr>
      <vt:lpstr>This/ That/ These/ Those</vt:lpstr>
      <vt:lpstr>Make the sentences plural</vt:lpstr>
      <vt:lpstr>Today we are going to learn how to ask questions</vt:lpstr>
      <vt:lpstr>Слайд 12</vt:lpstr>
      <vt:lpstr>Homework</vt:lpstr>
      <vt:lpstr>Рефлексия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olga_svatinsh@mail.ru</dc:creator>
  <cp:lastModifiedBy>olga_svatinsh@mail.ru</cp:lastModifiedBy>
  <cp:revision>52</cp:revision>
  <dcterms:created xsi:type="dcterms:W3CDTF">2021-12-20T16:37:02Z</dcterms:created>
  <dcterms:modified xsi:type="dcterms:W3CDTF">2021-12-26T11:42:24Z</dcterms:modified>
</cp:coreProperties>
</file>