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7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B2727B9-7962-420B-9D86-6E3594828DC6}" type="datetimeFigureOut">
              <a:rPr lang="ru-RU" smtClean="0"/>
              <a:pPr/>
              <a:t>02.10.2021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C150CF-93CE-42D9-B494-5101416C055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727B9-7962-420B-9D86-6E3594828DC6}" type="datetimeFigureOut">
              <a:rPr lang="ru-RU" smtClean="0"/>
              <a:pPr/>
              <a:t>02.10.2021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150CF-93CE-42D9-B494-5101416C055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Учёба\учеба\ркуы.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rot="20946712">
            <a:off x="456919" y="1487284"/>
            <a:ext cx="8474894" cy="3054336"/>
          </a:xfrm>
          <a:effectLst>
            <a:outerShdw blurRad="50800" dist="38100" dir="2700000" algn="tl" rotWithShape="0">
              <a:prstClr val="black">
                <a:alpha val="40000"/>
              </a:prstClr>
            </a:outerShdw>
          </a:effectLst>
        </p:spPr>
        <p:txBody>
          <a:bodyPr>
            <a:noAutofit/>
          </a:bodyPr>
          <a:lstStyle/>
          <a:p>
            <a:r>
              <a:rPr lang="ru-RU" sz="8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«Иван Сусанин»</a:t>
            </a:r>
            <a:endParaRPr lang="ru-RU" sz="8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357158" y="214291"/>
            <a:ext cx="8429684" cy="2643206"/>
          </a:xfrm>
        </p:spPr>
        <p:style>
          <a:lnRef idx="1">
            <a:schemeClr val="accent6"/>
          </a:lnRef>
          <a:fillRef idx="3">
            <a:schemeClr val="accent6"/>
          </a:fillRef>
          <a:effectRef idx="2">
            <a:schemeClr val="accent6"/>
          </a:effectRef>
          <a:fontRef idx="minor">
            <a:schemeClr val="lt1"/>
          </a:fontRef>
        </p:style>
        <p:txBody>
          <a:bodyPr>
            <a:normAutofit lnSpcReduction="10000"/>
          </a:bodyPr>
          <a:lstStyle/>
          <a:p>
            <a:pPr algn="ctr"/>
            <a:r>
              <a:rPr lang="ru-RU" sz="2400" b="1" i="1" dirty="0" smtClean="0"/>
              <a:t>Музыка увертюры передавала основной драматургический конфликт. Торжественные и решительные аккорды сменяла простая и задушевная мелодия. За внезапно врывающимися звуками польской мазурки следовала светлая, немного печальная музыка, напоминающая слушателям мелодии колыбельной песни.</a:t>
            </a:r>
            <a:endParaRPr lang="ru-RU" sz="2400" b="1" i="1" dirty="0"/>
          </a:p>
        </p:txBody>
      </p:sp>
      <p:pic>
        <p:nvPicPr>
          <p:cNvPr id="10242" name="Picture 2" descr="D:\Учёба\учеба\i (1).jpg"/>
          <p:cNvPicPr>
            <a:picLocks noChangeAspect="1" noChangeArrowheads="1"/>
          </p:cNvPicPr>
          <p:nvPr/>
        </p:nvPicPr>
        <p:blipFill>
          <a:blip r:embed="rId3" cstate="print"/>
          <a:srcRect/>
          <a:stretch>
            <a:fillRect/>
          </a:stretch>
        </p:blipFill>
        <p:spPr bwMode="auto">
          <a:xfrm>
            <a:off x="2857488" y="3000372"/>
            <a:ext cx="3643338" cy="364333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500034" y="714356"/>
            <a:ext cx="8229600" cy="4525963"/>
          </a:xfrm>
        </p:spPr>
        <p:style>
          <a:lnRef idx="2">
            <a:schemeClr val="accent6">
              <a:shade val="50000"/>
            </a:schemeClr>
          </a:lnRef>
          <a:fillRef idx="1">
            <a:schemeClr val="accent6"/>
          </a:fillRef>
          <a:effectRef idx="0">
            <a:schemeClr val="accent6"/>
          </a:effectRef>
          <a:fontRef idx="minor">
            <a:schemeClr val="lt1"/>
          </a:fontRef>
        </p:style>
        <p:txBody>
          <a:bodyPr>
            <a:normAutofit fontScale="77500" lnSpcReduction="20000"/>
          </a:bodyPr>
          <a:lstStyle/>
          <a:p>
            <a:r>
              <a:rPr lang="ru-RU" b="1" i="1" dirty="0" smtClean="0">
                <a:solidFill>
                  <a:schemeClr val="tx1"/>
                </a:solidFill>
              </a:rPr>
              <a:t>Зритель, привыкший видеть на сцене таинственные средневековые замки, картины жизни далёких и чужих стран, увидел простую русскую деревню и толпу крестьян. Мощно и стройно зазвучал хор, исполнявший песню о родной земле и её доблестных и храбрых сынах. Хору Глинка придавал особое значение. Хор стал действующим лицом оперы, впервые он активно участвовал во всём происходящем на сцене, направлял ход событий, выражая главную патриотическую идею произведения. Мелодия хора проходит через всю музыкальную ткань оперы, она украшает её подлинными народными интонациями.</a:t>
            </a:r>
            <a:endParaRPr lang="ru-RU" b="1" i="1"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428596" y="214291"/>
            <a:ext cx="8358246" cy="1357322"/>
          </a:xfrm>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pPr algn="ctr">
              <a:buNone/>
            </a:pPr>
            <a:r>
              <a:rPr lang="ru-RU" b="1" i="1" dirty="0" smtClean="0"/>
              <a:t>«Славься, славься, святая Русь!»- всё громче и величественнее звучали слова в последней сцене.</a:t>
            </a:r>
            <a:endParaRPr lang="ru-RU" b="1" i="1" dirty="0"/>
          </a:p>
        </p:txBody>
      </p:sp>
      <p:pic>
        <p:nvPicPr>
          <p:cNvPr id="12290" name="Picture 2" descr="D:\Учёба\учеба\picture.jpg"/>
          <p:cNvPicPr>
            <a:picLocks noChangeAspect="1" noChangeArrowheads="1"/>
          </p:cNvPicPr>
          <p:nvPr/>
        </p:nvPicPr>
        <p:blipFill>
          <a:blip r:embed="rId3" cstate="print"/>
          <a:srcRect/>
          <a:stretch>
            <a:fillRect/>
          </a:stretch>
        </p:blipFill>
        <p:spPr bwMode="auto">
          <a:xfrm>
            <a:off x="500034" y="2428868"/>
            <a:ext cx="3238500" cy="29765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291" name="Picture 3" descr="D:\Учёба\учеба\i (2).jpg"/>
          <p:cNvPicPr>
            <a:picLocks noChangeAspect="1" noChangeArrowheads="1"/>
          </p:cNvPicPr>
          <p:nvPr/>
        </p:nvPicPr>
        <p:blipFill>
          <a:blip r:embed="rId4" cstate="print"/>
          <a:srcRect/>
          <a:stretch>
            <a:fillRect/>
          </a:stretch>
        </p:blipFill>
        <p:spPr bwMode="auto">
          <a:xfrm>
            <a:off x="4286248" y="2214554"/>
            <a:ext cx="4357718" cy="36541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357158" y="214291"/>
            <a:ext cx="8215370" cy="4000528"/>
          </a:xfrm>
        </p:spPr>
        <p:style>
          <a:lnRef idx="1">
            <a:schemeClr val="accent6"/>
          </a:lnRef>
          <a:fillRef idx="3">
            <a:schemeClr val="accent6"/>
          </a:fillRef>
          <a:effectRef idx="2">
            <a:schemeClr val="accent6"/>
          </a:effectRef>
          <a:fontRef idx="minor">
            <a:schemeClr val="lt1"/>
          </a:fontRef>
        </p:style>
        <p:txBody>
          <a:bodyPr>
            <a:normAutofit fontScale="70000" lnSpcReduction="20000"/>
          </a:bodyPr>
          <a:lstStyle/>
          <a:p>
            <a:r>
              <a:rPr lang="ru-RU" b="1" i="1" dirty="0" smtClean="0"/>
              <a:t>«Этою оперою решался вопрос, важный для искусства вообще и для русского искусства в особенности, а именно: существование русской оперы, русской музыки, наконец, существование вообще народной музыки… Что за музыка! Надобно очень хорошо знать русские сердца, чтобы одними звуками уметь так сильно говорить им… С оперою Глинки является то, чего давно ищут и не находят в Европе, - новая стихия в искусстве, и начинается в его истории новый период –</a:t>
            </a:r>
            <a:r>
              <a:rPr lang="ru-RU" b="1" i="1" dirty="0" err="1" smtClean="0"/>
              <a:t>период</a:t>
            </a:r>
            <a:r>
              <a:rPr lang="ru-RU" b="1" i="1" dirty="0" smtClean="0"/>
              <a:t> русской музыки. Такой подвиг, скажем положа руку на сердце, есть дело не только таланта, но гения!» Так говорил знаменитый писатель и музыкальный критик В.Ф. Одоевский.</a:t>
            </a:r>
            <a:endParaRPr lang="ru-RU" b="1" i="1" dirty="0"/>
          </a:p>
        </p:txBody>
      </p:sp>
      <p:pic>
        <p:nvPicPr>
          <p:cNvPr id="13314" name="Picture 2" descr="D:\Учёба\учеба\Film_shot00000.jpg"/>
          <p:cNvPicPr>
            <a:picLocks noChangeAspect="1" noChangeArrowheads="1"/>
          </p:cNvPicPr>
          <p:nvPr/>
        </p:nvPicPr>
        <p:blipFill>
          <a:blip r:embed="rId3" cstate="print"/>
          <a:srcRect/>
          <a:stretch>
            <a:fillRect/>
          </a:stretch>
        </p:blipFill>
        <p:spPr bwMode="auto">
          <a:xfrm>
            <a:off x="4000496" y="3429000"/>
            <a:ext cx="4214842" cy="31845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2" name="Заголовок 1"/>
          <p:cNvSpPr>
            <a:spLocks noGrp="1"/>
          </p:cNvSpPr>
          <p:nvPr>
            <p:ph type="title"/>
          </p:nvPr>
        </p:nvSpPr>
        <p:spPr>
          <a:xfrm>
            <a:off x="357158" y="274638"/>
            <a:ext cx="8501122" cy="3440114"/>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b="1" i="1" dirty="0" smtClean="0"/>
              <a:t>Значение творчества М.И. Глинки в истории русской музыкальной культуры трудно переоценить. Благодаря его произведениям русская музыкальная школа получила всемирное признание</a:t>
            </a:r>
            <a:r>
              <a:rPr lang="ru-RU" dirty="0" smtClean="0"/>
              <a:t>.</a:t>
            </a:r>
            <a:endParaRPr lang="ru-RU" dirty="0"/>
          </a:p>
        </p:txBody>
      </p:sp>
      <p:pic>
        <p:nvPicPr>
          <p:cNvPr id="14339" name="Picture 3" descr="D:\Учёба\учеба\i (3).jpg"/>
          <p:cNvPicPr>
            <a:picLocks noChangeAspect="1" noChangeArrowheads="1"/>
          </p:cNvPicPr>
          <p:nvPr/>
        </p:nvPicPr>
        <p:blipFill>
          <a:blip r:embed="rId3" cstate="print"/>
          <a:srcRect/>
          <a:stretch>
            <a:fillRect/>
          </a:stretch>
        </p:blipFill>
        <p:spPr bwMode="auto">
          <a:xfrm>
            <a:off x="2143108" y="3786190"/>
            <a:ext cx="4929222" cy="3071810"/>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428596" y="285729"/>
            <a:ext cx="8501122" cy="2714643"/>
          </a:xfrm>
        </p:spPr>
        <p:style>
          <a:lnRef idx="1">
            <a:schemeClr val="accent6"/>
          </a:lnRef>
          <a:fillRef idx="3">
            <a:schemeClr val="accent6"/>
          </a:fillRef>
          <a:effectRef idx="2">
            <a:schemeClr val="accent6"/>
          </a:effectRef>
          <a:fontRef idx="minor">
            <a:schemeClr val="lt1"/>
          </a:fontRef>
        </p:style>
        <p:txBody>
          <a:bodyPr>
            <a:normAutofit/>
          </a:bodyPr>
          <a:lstStyle/>
          <a:p>
            <a:r>
              <a:rPr lang="ru-RU" sz="2000" b="1" i="1" dirty="0" smtClean="0"/>
              <a:t>Мысль о создании русской национальной оперы никогда не покидала М.И. Глинку, ему особенно хотелось передать в ней характер русского народа, его героико-патриотический дух. Исторические события 17-го века, связанные  с  борьбой против польских завоевателей, как нельзя лучше подходили для воплощения замысла. Сюжет оперы «Жизнь за царя» (1863; в советское время она называлась «Иван Сусанин»)  был подсказан В.А.Жуковским. В последствии знаменитая опера была воплощена в реальность.</a:t>
            </a:r>
            <a:endParaRPr lang="ru-RU" sz="2000" b="1" i="1" dirty="0"/>
          </a:p>
        </p:txBody>
      </p:sp>
      <p:pic>
        <p:nvPicPr>
          <p:cNvPr id="2051" name="Picture 3" descr="D:\Учёба\учеба\Film_shot00010.jpg"/>
          <p:cNvPicPr>
            <a:picLocks noChangeAspect="1" noChangeArrowheads="1"/>
          </p:cNvPicPr>
          <p:nvPr/>
        </p:nvPicPr>
        <p:blipFill>
          <a:blip r:embed="rId3" cstate="print"/>
          <a:srcRect/>
          <a:stretch>
            <a:fillRect/>
          </a:stretch>
        </p:blipFill>
        <p:spPr bwMode="auto">
          <a:xfrm>
            <a:off x="109962" y="3582988"/>
            <a:ext cx="4205662" cy="22243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0" name="Picture 2" descr="D:\Учёба\учеба\ZXX0MExUzag.jpg"/>
          <p:cNvPicPr>
            <a:picLocks noChangeAspect="1" noChangeArrowheads="1"/>
          </p:cNvPicPr>
          <p:nvPr/>
        </p:nvPicPr>
        <p:blipFill>
          <a:blip r:embed="rId4" cstate="print"/>
          <a:srcRect/>
          <a:stretch>
            <a:fillRect/>
          </a:stretch>
        </p:blipFill>
        <p:spPr bwMode="auto">
          <a:xfrm>
            <a:off x="4500562" y="3000372"/>
            <a:ext cx="4429132" cy="3346455"/>
          </a:xfrm>
          <a:prstGeom prst="roundRect">
            <a:avLst>
              <a:gd name="adj" fmla="val 11116"/>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428596" y="214291"/>
            <a:ext cx="8215370" cy="2357454"/>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ru-RU" sz="4400" b="1" i="1" dirty="0" smtClean="0"/>
              <a:t>«Кто русский по сердцу, тот бодро, и смело, и радостно гибнет за правое дело!»</a:t>
            </a:r>
            <a:endParaRPr lang="ru-RU" sz="4400" b="1" i="1" dirty="0"/>
          </a:p>
        </p:txBody>
      </p:sp>
      <p:pic>
        <p:nvPicPr>
          <p:cNvPr id="3074" name="Picture 2" descr="D:\Учёба\учеба\7728263paf.jpg"/>
          <p:cNvPicPr>
            <a:picLocks noChangeAspect="1" noChangeArrowheads="1"/>
          </p:cNvPicPr>
          <p:nvPr/>
        </p:nvPicPr>
        <p:blipFill>
          <a:blip r:embed="rId3" cstate="print"/>
          <a:srcRect/>
          <a:stretch>
            <a:fillRect/>
          </a:stretch>
        </p:blipFill>
        <p:spPr bwMode="auto">
          <a:xfrm>
            <a:off x="2143108" y="2857496"/>
            <a:ext cx="4862513" cy="31273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D:\Учёба\учеба\ркуы.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b="1" i="1" dirty="0" smtClean="0"/>
              <a:t>Итак, разберемся в самой опере…</a:t>
            </a:r>
            <a:endParaRPr lang="ru-RU" b="1" i="1" dirty="0"/>
          </a:p>
        </p:txBody>
      </p:sp>
      <p:sp>
        <p:nvSpPr>
          <p:cNvPr id="3" name="Содержимое 2"/>
          <p:cNvSpPr>
            <a:spLocks noGrp="1"/>
          </p:cNvSpPr>
          <p:nvPr>
            <p:ph idx="1"/>
          </p:nvPr>
        </p:nvSpPr>
        <p:spPr>
          <a:xfrm>
            <a:off x="457200" y="1600201"/>
            <a:ext cx="8329642" cy="1614486"/>
          </a:xfrm>
        </p:spPr>
        <p:style>
          <a:lnRef idx="1">
            <a:schemeClr val="accent6"/>
          </a:lnRef>
          <a:fillRef idx="3">
            <a:schemeClr val="accent6"/>
          </a:fillRef>
          <a:effectRef idx="2">
            <a:schemeClr val="accent6"/>
          </a:effectRef>
          <a:fontRef idx="minor">
            <a:schemeClr val="lt1"/>
          </a:fontRef>
        </p:style>
        <p:txBody>
          <a:bodyPr>
            <a:normAutofit lnSpcReduction="10000"/>
          </a:bodyPr>
          <a:lstStyle/>
          <a:p>
            <a:pPr algn="ctr">
              <a:buNone/>
            </a:pPr>
            <a:r>
              <a:rPr lang="ru-RU" b="1" i="1" dirty="0"/>
              <a:t>Действующие </a:t>
            </a:r>
            <a:r>
              <a:rPr lang="ru-RU" b="1" i="1" dirty="0" smtClean="0"/>
              <a:t>лица:</a:t>
            </a:r>
            <a:endParaRPr lang="ru-RU" b="1" i="1" dirty="0"/>
          </a:p>
          <a:p>
            <a:r>
              <a:rPr lang="ru-RU" b="1" i="1" dirty="0" smtClean="0"/>
              <a:t>Это в первую очередь </a:t>
            </a:r>
            <a:r>
              <a:rPr lang="ru-RU" b="1" i="1" dirty="0"/>
              <a:t>И</a:t>
            </a:r>
            <a:r>
              <a:rPr lang="ru-RU" b="1" i="1" dirty="0" smtClean="0"/>
              <a:t>ван Сусанин</a:t>
            </a:r>
            <a:r>
              <a:rPr lang="ru-RU" dirty="0" smtClean="0"/>
              <a:t>, </a:t>
            </a:r>
            <a:r>
              <a:rPr lang="ru-RU" b="1" i="1" dirty="0"/>
              <a:t>крестьянин села Домнина — </a:t>
            </a:r>
            <a:r>
              <a:rPr lang="ru-RU" b="1" i="1" dirty="0" smtClean="0"/>
              <a:t>бас;</a:t>
            </a:r>
            <a:endParaRPr lang="ru-RU" b="1" i="1" dirty="0"/>
          </a:p>
          <a:p>
            <a:endParaRPr lang="ru-RU" dirty="0"/>
          </a:p>
        </p:txBody>
      </p:sp>
      <p:pic>
        <p:nvPicPr>
          <p:cNvPr id="4098" name="Picture 2" descr="D:\Учёба\учеба\U0NLG09.jpg"/>
          <p:cNvPicPr>
            <a:picLocks noChangeAspect="1" noChangeArrowheads="1"/>
          </p:cNvPicPr>
          <p:nvPr/>
        </p:nvPicPr>
        <p:blipFill>
          <a:blip r:embed="rId3" cstate="print"/>
          <a:srcRect/>
          <a:stretch>
            <a:fillRect/>
          </a:stretch>
        </p:blipFill>
        <p:spPr bwMode="auto">
          <a:xfrm>
            <a:off x="4572000" y="3286124"/>
            <a:ext cx="3381392" cy="33813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5" name="Заголовок 1"/>
          <p:cNvSpPr>
            <a:spLocks noGrp="1"/>
          </p:cNvSpPr>
          <p:nvPr>
            <p:ph idx="1"/>
          </p:nvPr>
        </p:nvSpPr>
        <p:spPr>
          <a:xfrm>
            <a:off x="571472" y="428604"/>
            <a:ext cx="8286808" cy="1143008"/>
          </a:xfrm>
        </p:spPr>
        <p:style>
          <a:lnRef idx="1">
            <a:schemeClr val="accent6"/>
          </a:lnRef>
          <a:fillRef idx="3">
            <a:schemeClr val="accent6"/>
          </a:fillRef>
          <a:effectRef idx="2">
            <a:schemeClr val="accent6"/>
          </a:effectRef>
          <a:fontRef idx="minor">
            <a:schemeClr val="lt1"/>
          </a:fontRef>
        </p:style>
        <p:txBody>
          <a:bodyPr>
            <a:normAutofit lnSpcReduction="10000"/>
          </a:bodyPr>
          <a:lstStyle/>
          <a:p>
            <a:pPr algn="ctr"/>
            <a:r>
              <a:rPr lang="ru-RU" sz="3600" b="1" i="1" dirty="0" err="1"/>
              <a:t>Антонида</a:t>
            </a:r>
            <a:r>
              <a:rPr lang="ru-RU" sz="3600" b="1" i="1" dirty="0"/>
              <a:t>, </a:t>
            </a:r>
            <a:r>
              <a:rPr lang="ru-RU" sz="3600" b="1" i="1" dirty="0" smtClean="0"/>
              <a:t>дочь Ивана Сусанина</a:t>
            </a:r>
            <a:r>
              <a:rPr lang="ru-RU" sz="3600" b="1" i="1" dirty="0"/>
              <a:t> — </a:t>
            </a:r>
            <a:r>
              <a:rPr lang="ru-RU" sz="3600" b="1" i="1" dirty="0" smtClean="0"/>
              <a:t>сопрано;</a:t>
            </a:r>
            <a:endParaRPr lang="ru-RU" sz="3600" b="1" i="1" dirty="0"/>
          </a:p>
          <a:p>
            <a:pPr algn="ctr"/>
            <a:endParaRPr lang="ru-RU" dirty="0"/>
          </a:p>
        </p:txBody>
      </p:sp>
      <p:pic>
        <p:nvPicPr>
          <p:cNvPr id="5122" name="Picture 2" descr="D:\Учёба\учеба\img6.jpg"/>
          <p:cNvPicPr>
            <a:picLocks noChangeAspect="1" noChangeArrowheads="1"/>
          </p:cNvPicPr>
          <p:nvPr/>
        </p:nvPicPr>
        <p:blipFill>
          <a:blip r:embed="rId3" cstate="print"/>
          <a:srcRect/>
          <a:stretch>
            <a:fillRect/>
          </a:stretch>
        </p:blipFill>
        <p:spPr bwMode="auto">
          <a:xfrm>
            <a:off x="357158" y="2285992"/>
            <a:ext cx="4626422" cy="34623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3" name="Picture 3" descr="D:\Учёба\учеба\bbeb75035a85.jpg"/>
          <p:cNvPicPr>
            <a:picLocks noChangeAspect="1" noChangeArrowheads="1"/>
          </p:cNvPicPr>
          <p:nvPr/>
        </p:nvPicPr>
        <p:blipFill>
          <a:blip r:embed="rId4" cstate="print"/>
          <a:srcRect/>
          <a:stretch>
            <a:fillRect/>
          </a:stretch>
        </p:blipFill>
        <p:spPr bwMode="auto">
          <a:xfrm>
            <a:off x="5214942" y="1538289"/>
            <a:ext cx="3653440" cy="53197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428596" y="214291"/>
            <a:ext cx="8286808" cy="2143140"/>
          </a:xfrm>
        </p:spPr>
        <p:style>
          <a:lnRef idx="1">
            <a:schemeClr val="accent6"/>
          </a:lnRef>
          <a:fillRef idx="3">
            <a:schemeClr val="accent6"/>
          </a:fillRef>
          <a:effectRef idx="2">
            <a:schemeClr val="accent6"/>
          </a:effectRef>
          <a:fontRef idx="minor">
            <a:schemeClr val="lt1"/>
          </a:fontRef>
        </p:style>
        <p:txBody>
          <a:bodyPr/>
          <a:lstStyle/>
          <a:p>
            <a:pPr algn="ctr"/>
            <a:r>
              <a:rPr lang="ru-RU" b="1" i="1" dirty="0"/>
              <a:t>Ваня, приёмный сын Сусанина — </a:t>
            </a:r>
            <a:r>
              <a:rPr lang="ru-RU" b="1" i="1" dirty="0" smtClean="0"/>
              <a:t>контральто;</a:t>
            </a:r>
          </a:p>
          <a:p>
            <a:pPr algn="ctr"/>
            <a:r>
              <a:rPr lang="ru-RU" b="1" i="1" dirty="0"/>
              <a:t>Богдан Собинин, ополченец, жених </a:t>
            </a:r>
            <a:r>
              <a:rPr lang="ru-RU" b="1" i="1" dirty="0" err="1"/>
              <a:t>Антониды</a:t>
            </a:r>
            <a:r>
              <a:rPr lang="ru-RU" b="1" i="1" dirty="0"/>
              <a:t> — </a:t>
            </a:r>
            <a:r>
              <a:rPr lang="ru-RU" b="1" i="1" dirty="0" smtClean="0"/>
              <a:t>тенор;</a:t>
            </a:r>
            <a:endParaRPr lang="ru-RU" b="1" i="1" dirty="0"/>
          </a:p>
          <a:p>
            <a:pPr algn="ctr"/>
            <a:endParaRPr lang="ru-RU" sz="4000" b="1" i="1" dirty="0"/>
          </a:p>
          <a:p>
            <a:endParaRPr lang="ru-RU" dirty="0"/>
          </a:p>
        </p:txBody>
      </p:sp>
      <p:pic>
        <p:nvPicPr>
          <p:cNvPr id="6148" name="Picture 4" descr="D:\Учёба\учеба\0006-006-Vanja-bogdan-sobinin (1).jpg"/>
          <p:cNvPicPr>
            <a:picLocks noChangeAspect="1" noChangeArrowheads="1"/>
          </p:cNvPicPr>
          <p:nvPr/>
        </p:nvPicPr>
        <p:blipFill>
          <a:blip r:embed="rId3" cstate="print"/>
          <a:srcRect/>
          <a:stretch>
            <a:fillRect/>
          </a:stretch>
        </p:blipFill>
        <p:spPr bwMode="auto">
          <a:xfrm>
            <a:off x="1857356" y="2428868"/>
            <a:ext cx="5572164" cy="41791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4" name="Заголовок 1"/>
          <p:cNvSpPr>
            <a:spLocks noGrp="1"/>
          </p:cNvSpPr>
          <p:nvPr>
            <p:ph idx="1"/>
          </p:nvPr>
        </p:nvSpPr>
        <p:spPr>
          <a:xfrm>
            <a:off x="428625" y="214313"/>
            <a:ext cx="8215341" cy="1643051"/>
          </a:xfrm>
        </p:spPr>
        <p:style>
          <a:lnRef idx="1">
            <a:schemeClr val="accent6"/>
          </a:lnRef>
          <a:fillRef idx="3">
            <a:schemeClr val="accent6"/>
          </a:fillRef>
          <a:effectRef idx="2">
            <a:schemeClr val="accent6"/>
          </a:effectRef>
          <a:fontRef idx="minor">
            <a:schemeClr val="lt1"/>
          </a:fontRef>
        </p:style>
        <p:txBody>
          <a:bodyPr>
            <a:normAutofit lnSpcReduction="10000"/>
          </a:bodyPr>
          <a:lstStyle/>
          <a:p>
            <a:r>
              <a:rPr lang="ru-RU" sz="3600" b="1" i="1" dirty="0"/>
              <a:t>Русский </a:t>
            </a:r>
            <a:r>
              <a:rPr lang="ru-RU" sz="3600" b="1" i="1" dirty="0" smtClean="0"/>
              <a:t>воин—бас; Польский гонец-тенор; </a:t>
            </a:r>
            <a:r>
              <a:rPr lang="ru-RU" sz="3600" b="1" i="1" dirty="0" err="1" smtClean="0"/>
              <a:t>Сигизмунд,король</a:t>
            </a:r>
            <a:r>
              <a:rPr lang="ru-RU" sz="3600" b="1" i="1" dirty="0" smtClean="0"/>
              <a:t> польский—бас;</a:t>
            </a:r>
            <a:endParaRPr lang="ru-RU" sz="3600" b="1" i="1" dirty="0"/>
          </a:p>
        </p:txBody>
      </p:sp>
      <p:pic>
        <p:nvPicPr>
          <p:cNvPr id="7170" name="Picture 2" descr="D:\Учёба\учеба\1 (39).jpg"/>
          <p:cNvPicPr>
            <a:picLocks noChangeAspect="1" noChangeArrowheads="1"/>
          </p:cNvPicPr>
          <p:nvPr/>
        </p:nvPicPr>
        <p:blipFill>
          <a:blip r:embed="rId3" cstate="print"/>
          <a:srcRect/>
          <a:stretch>
            <a:fillRect/>
          </a:stretch>
        </p:blipFill>
        <p:spPr bwMode="auto">
          <a:xfrm>
            <a:off x="2000232" y="1857364"/>
            <a:ext cx="6002600" cy="42339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2" name="Заголовок 1"/>
          <p:cNvSpPr>
            <a:spLocks noGrp="1"/>
          </p:cNvSpPr>
          <p:nvPr>
            <p:ph type="title"/>
          </p:nvPr>
        </p:nvSpPr>
        <p:spPr>
          <a:xfrm>
            <a:off x="500034" y="214290"/>
            <a:ext cx="8215370" cy="200024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ru-RU" sz="3600" b="1" i="1" dirty="0"/>
              <a:t>Хоры крестьян и крестьянок, ополченцев, польских паненок, рыцарей; балет польских панов и </a:t>
            </a:r>
            <a:r>
              <a:rPr lang="ru-RU" sz="3600" b="1" i="1" dirty="0" smtClean="0"/>
              <a:t>паненок;</a:t>
            </a:r>
            <a:r>
              <a:rPr lang="ru-RU" dirty="0"/>
              <a:t/>
            </a:r>
            <a:br>
              <a:rPr lang="ru-RU" dirty="0"/>
            </a:br>
            <a:endParaRPr lang="ru-RU" dirty="0"/>
          </a:p>
        </p:txBody>
      </p:sp>
      <p:pic>
        <p:nvPicPr>
          <p:cNvPr id="8194" name="Picture 2" descr="D:\Учёба\учеба\Film_shot00000.jpg"/>
          <p:cNvPicPr>
            <a:picLocks noChangeAspect="1" noChangeArrowheads="1"/>
          </p:cNvPicPr>
          <p:nvPr/>
        </p:nvPicPr>
        <p:blipFill>
          <a:blip r:embed="rId3" cstate="print"/>
          <a:srcRect/>
          <a:stretch>
            <a:fillRect/>
          </a:stretch>
        </p:blipFill>
        <p:spPr bwMode="auto">
          <a:xfrm>
            <a:off x="500034" y="2143116"/>
            <a:ext cx="4643446" cy="35083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195" name="Picture 3" descr="D:\Учёба\учеба\Film_shot00015.jpg"/>
          <p:cNvPicPr>
            <a:picLocks noChangeAspect="1" noChangeArrowheads="1"/>
          </p:cNvPicPr>
          <p:nvPr/>
        </p:nvPicPr>
        <p:blipFill>
          <a:blip r:embed="rId4" cstate="print"/>
          <a:srcRect/>
          <a:stretch>
            <a:fillRect/>
          </a:stretch>
        </p:blipFill>
        <p:spPr bwMode="auto">
          <a:xfrm>
            <a:off x="5072066" y="3143248"/>
            <a:ext cx="4071934" cy="30765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D:\Учёба\учеба\ркуы.jpe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3" name="Содержимое 2"/>
          <p:cNvSpPr>
            <a:spLocks noGrp="1"/>
          </p:cNvSpPr>
          <p:nvPr>
            <p:ph idx="1"/>
          </p:nvPr>
        </p:nvSpPr>
        <p:spPr>
          <a:xfrm>
            <a:off x="357158" y="214291"/>
            <a:ext cx="8429684" cy="2428892"/>
          </a:xfrm>
        </p:spPr>
        <p:style>
          <a:lnRef idx="1">
            <a:schemeClr val="accent6"/>
          </a:lnRef>
          <a:fillRef idx="3">
            <a:schemeClr val="accent6"/>
          </a:fillRef>
          <a:effectRef idx="2">
            <a:schemeClr val="accent6"/>
          </a:effectRef>
          <a:fontRef idx="minor">
            <a:schemeClr val="lt1"/>
          </a:fontRef>
        </p:style>
        <p:txBody>
          <a:bodyPr>
            <a:normAutofit/>
          </a:bodyPr>
          <a:lstStyle/>
          <a:p>
            <a:pPr algn="ctr"/>
            <a:r>
              <a:rPr lang="ru-RU" sz="2800" b="1" i="1" dirty="0" smtClean="0"/>
              <a:t>Главный персонаж оперы Иван Сусанин воспринимается как воплощение русского народного характера. Его душевная теплота сочетается с твёрдостью духа и глубоким пониманием чувства долга.</a:t>
            </a:r>
            <a:endParaRPr lang="ru-RU" sz="2800" b="1" i="1" dirty="0"/>
          </a:p>
        </p:txBody>
      </p:sp>
      <p:pic>
        <p:nvPicPr>
          <p:cNvPr id="9218" name="Picture 2" descr="D:\Учёба\учеба\i.jpg"/>
          <p:cNvPicPr>
            <a:picLocks noChangeAspect="1" noChangeArrowheads="1"/>
          </p:cNvPicPr>
          <p:nvPr/>
        </p:nvPicPr>
        <p:blipFill>
          <a:blip r:embed="rId3" cstate="print"/>
          <a:srcRect/>
          <a:stretch>
            <a:fillRect/>
          </a:stretch>
        </p:blipFill>
        <p:spPr bwMode="auto">
          <a:xfrm>
            <a:off x="785786" y="2714620"/>
            <a:ext cx="2857520" cy="3571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19" name="Picture 3" descr="D:\Учёба\учеба\0_7451_e148d11a_XL.jpg"/>
          <p:cNvPicPr>
            <a:picLocks noChangeAspect="1" noChangeArrowheads="1"/>
          </p:cNvPicPr>
          <p:nvPr/>
        </p:nvPicPr>
        <p:blipFill>
          <a:blip r:embed="rId4" cstate="print"/>
          <a:srcRect/>
          <a:stretch>
            <a:fillRect/>
          </a:stretch>
        </p:blipFill>
        <p:spPr bwMode="auto">
          <a:xfrm>
            <a:off x="4786314" y="2714620"/>
            <a:ext cx="3838581" cy="36671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468</Words>
  <Application>Microsoft Office PowerPoint</Application>
  <PresentationFormat>Экран (4:3)</PresentationFormat>
  <Paragraphs>17</Paragraphs>
  <Slides>14</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14</vt:i4>
      </vt:variant>
    </vt:vector>
  </HeadingPairs>
  <TitlesOfParts>
    <vt:vector size="17" baseType="lpstr">
      <vt:lpstr>Arial</vt:lpstr>
      <vt:lpstr>Calibri</vt:lpstr>
      <vt:lpstr>Тема Office</vt:lpstr>
      <vt:lpstr>«Иван Сусанин»</vt:lpstr>
      <vt:lpstr>Презентация PowerPoint</vt:lpstr>
      <vt:lpstr>Презентация PowerPoint</vt:lpstr>
      <vt:lpstr>Итак, разберемся в самой опере…</vt:lpstr>
      <vt:lpstr>Презентация PowerPoint</vt:lpstr>
      <vt:lpstr>Презентация PowerPoint</vt:lpstr>
      <vt:lpstr>Презентация PowerPoint</vt:lpstr>
      <vt:lpstr>Хоры крестьян и крестьянок, ополченцев, польских паненок, рыцарей; балет польских панов и паненок; </vt:lpstr>
      <vt:lpstr>Презентация PowerPoint</vt:lpstr>
      <vt:lpstr>Презентация PowerPoint</vt:lpstr>
      <vt:lpstr>Презентация PowerPoint</vt:lpstr>
      <vt:lpstr>Презентация PowerPoint</vt:lpstr>
      <vt:lpstr>Презентация PowerPoint</vt:lpstr>
      <vt:lpstr>Значение творчества М.И. Глинки в истории русской музыкальной культуры трудно переоценить. Благодаря его произведениям русская музыкальная школа получила всемирное признание.</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«Иван Сусанин»</dc:title>
  <dc:creator>Вика</dc:creator>
  <cp:lastModifiedBy>Ирина</cp:lastModifiedBy>
  <cp:revision>15</cp:revision>
  <dcterms:created xsi:type="dcterms:W3CDTF">2014-01-20T15:53:10Z</dcterms:created>
  <dcterms:modified xsi:type="dcterms:W3CDTF">2021-10-02T15:34:16Z</dcterms:modified>
</cp:coreProperties>
</file>