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6" r:id="rId6"/>
    <p:sldId id="269" r:id="rId7"/>
    <p:sldId id="267" r:id="rId8"/>
    <p:sldId id="270" r:id="rId9"/>
    <p:sldId id="268" r:id="rId10"/>
    <p:sldId id="260" r:id="rId11"/>
    <p:sldId id="261" r:id="rId12"/>
    <p:sldId id="263" r:id="rId13"/>
    <p:sldId id="264" r:id="rId14"/>
    <p:sldId id="265" r:id="rId15"/>
    <p:sldId id="271" r:id="rId16"/>
    <p:sldId id="272" r:id="rId17"/>
    <p:sldId id="273" r:id="rId18"/>
    <p:sldId id="274" r:id="rId19"/>
    <p:sldId id="275" r:id="rId20"/>
    <p:sldId id="289" r:id="rId21"/>
    <p:sldId id="290" r:id="rId22"/>
    <p:sldId id="278" r:id="rId23"/>
    <p:sldId id="281" r:id="rId24"/>
    <p:sldId id="282" r:id="rId25"/>
    <p:sldId id="283" r:id="rId26"/>
    <p:sldId id="284" r:id="rId27"/>
    <p:sldId id="285" r:id="rId28"/>
    <p:sldId id="286" r:id="rId29"/>
    <p:sldId id="287" r:id="rId30"/>
    <p:sldId id="288" r:id="rId31"/>
    <p:sldId id="276" r:id="rId32"/>
    <p:sldId id="277" r:id="rId33"/>
    <p:sldId id="291" r:id="rId34"/>
    <p:sldId id="262" r:id="rId35"/>
    <p:sldId id="279" r:id="rId36"/>
    <p:sldId id="280" r:id="rId37"/>
    <p:sldId id="292" r:id="rId38"/>
    <p:sldId id="293" r:id="rId39"/>
    <p:sldId id="294" r:id="rId40"/>
    <p:sldId id="303" r:id="rId41"/>
    <p:sldId id="295"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66" autoAdjust="0"/>
    <p:restoredTop sz="94660"/>
  </p:normalViewPr>
  <p:slideViewPr>
    <p:cSldViewPr>
      <p:cViewPr>
        <p:scale>
          <a:sx n="84" d="100"/>
          <a:sy n="84" d="100"/>
        </p:scale>
        <p:origin x="-978" y="264"/>
      </p:cViewPr>
      <p:guideLst>
        <p:guide orient="horz" pos="2160"/>
        <p:guide pos="2880"/>
      </p:guideLst>
    </p:cSldViewPr>
  </p:slideViewPr>
  <p:notesTextViewPr>
    <p:cViewPr>
      <p:scale>
        <a:sx n="100" d="100"/>
        <a:sy n="100" d="100"/>
      </p:scale>
      <p:origin x="0" y="0"/>
    </p:cViewPr>
  </p:notesTextViewPr>
  <p:sorterViewPr>
    <p:cViewPr>
      <p:scale>
        <a:sx n="31" d="100"/>
        <a:sy n="31"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newsflash/>
    <p:sndAc>
      <p:stSnd>
        <p:snd r:embed="rId1" name="chimes.wav" builtIn="1"/>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15.03.2017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newsflash/>
    <p:sndAc>
      <p:stSnd>
        <p:snd r:embed="rId13" name="chimes.wav" builtIn="1"/>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Прямоугольник 5"/>
          <p:cNvSpPr/>
          <p:nvPr/>
        </p:nvSpPr>
        <p:spPr>
          <a:xfrm>
            <a:off x="2500298" y="1643050"/>
            <a:ext cx="6033639" cy="2554545"/>
          </a:xfrm>
          <a:prstGeom prst="rect">
            <a:avLst/>
          </a:prstGeom>
          <a:noFill/>
        </p:spPr>
        <p:txBody>
          <a:bodyPr wrap="none" lIns="91440" tIns="45720" rIns="91440" bIns="45720">
            <a:spAutoFit/>
          </a:bodyPr>
          <a:lstStyle/>
          <a:p>
            <a:pPr algn="ctr"/>
            <a:r>
              <a:rPr lang="en-US" sz="8000" b="1" cap="none" spc="0" dirty="0" smtClean="0">
                <a:ln w="10541" cmpd="sng">
                  <a:solidFill>
                    <a:schemeClr val="accent1">
                      <a:shade val="88000"/>
                      <a:satMod val="110000"/>
                    </a:schemeClr>
                  </a:solidFill>
                  <a:prstDash val="solid"/>
                </a:ln>
                <a:solidFill>
                  <a:srgbClr val="FF0000"/>
                </a:solidFill>
                <a:effectLst/>
              </a:rPr>
              <a:t>Welcome </a:t>
            </a:r>
          </a:p>
          <a:p>
            <a:pPr algn="ctr"/>
            <a:r>
              <a:rPr lang="en-US" sz="8000" b="1" dirty="0" smtClean="0">
                <a:ln w="10541" cmpd="sng">
                  <a:solidFill>
                    <a:schemeClr val="accent1">
                      <a:shade val="88000"/>
                      <a:satMod val="110000"/>
                    </a:schemeClr>
                  </a:solidFill>
                  <a:prstDash val="solid"/>
                </a:ln>
                <a:solidFill>
                  <a:srgbClr val="FF0000"/>
                </a:solidFill>
              </a:rPr>
              <a:t>to our lesson!</a:t>
            </a:r>
            <a:endParaRPr lang="ru-RU" sz="8000" b="1" cap="none" spc="0" dirty="0">
              <a:ln w="10541" cmpd="sng">
                <a:solidFill>
                  <a:schemeClr val="accent1">
                    <a:shade val="88000"/>
                    <a:satMod val="110000"/>
                  </a:schemeClr>
                </a:solidFill>
                <a:prstDash val="solid"/>
              </a:ln>
              <a:solidFill>
                <a:srgbClr val="FF0000"/>
              </a:solidFill>
              <a:effectLst/>
            </a:endParaRPr>
          </a:p>
        </p:txBody>
      </p:sp>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7169" name="Rectangle 1"/>
          <p:cNvSpPr>
            <a:spLocks noChangeArrowheads="1"/>
          </p:cNvSpPr>
          <p:nvPr/>
        </p:nvSpPr>
        <p:spPr bwMode="auto">
          <a:xfrm>
            <a:off x="1714480" y="500042"/>
            <a:ext cx="7286676" cy="57751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90500" algn="ctr" fontAlgn="base">
              <a:spcBef>
                <a:spcPct val="0"/>
              </a:spcBef>
              <a:spcAft>
                <a:spcPct val="0"/>
              </a:spcAft>
            </a:pPr>
            <a:r>
              <a:rPr lang="en-GB" sz="2400" b="1" dirty="0" smtClean="0">
                <a:solidFill>
                  <a:srgbClr val="FF0000"/>
                </a:solidFill>
                <a:ea typeface="Times New Roman" pitchFamily="18" charset="0"/>
                <a:cs typeface="Arial" pitchFamily="34" charset="0"/>
              </a:rPr>
              <a:t>Christmas </a:t>
            </a:r>
          </a:p>
          <a:p>
            <a:pPr lvl="0" indent="190500" algn="just" fontAlgn="base">
              <a:spcBef>
                <a:spcPct val="0"/>
              </a:spcBef>
              <a:spcAft>
                <a:spcPct val="0"/>
              </a:spcAft>
            </a:pPr>
            <a:r>
              <a:rPr kumimoji="0" lang="en-GB" sz="2400" b="1" i="0" u="none" strike="noStrike" cap="none" normalizeH="0" baseline="0" dirty="0" smtClean="0">
                <a:ln>
                  <a:noFill/>
                </a:ln>
                <a:solidFill>
                  <a:srgbClr val="002060"/>
                </a:solidFill>
                <a:effectLst/>
                <a:ea typeface="Times New Roman" pitchFamily="18" charset="0"/>
                <a:cs typeface="Arial" pitchFamily="34" charset="0"/>
              </a:rPr>
              <a:t>Christmas is Christian holiday that celebrates the birth of Jesus Christ. People of different countries celebrate Christmas in various ways. People decorate their homes with Christmas trees, streets are filled with coloured lights; the sound of bells. </a:t>
            </a:r>
            <a:endParaRPr kumimoji="0" lang="ru-RU" sz="2400" b="1" i="0" u="none" strike="noStrike" cap="none" normalizeH="0" baseline="0" dirty="0" smtClean="0">
              <a:ln>
                <a:noFill/>
              </a:ln>
              <a:solidFill>
                <a:srgbClr val="002060"/>
              </a:solidFill>
              <a:effectLst/>
              <a:ea typeface="Times New Roman" pitchFamily="18" charset="0"/>
              <a:cs typeface="Arial" pitchFamily="34" charset="0"/>
            </a:endParaRPr>
          </a:p>
          <a:p>
            <a:pPr marL="0" marR="0" lvl="0" indent="285750" algn="just"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Many children believe that Santa Claus arrives on Christmas Eve and brings presents. Some children hang up stockings, so Santa Claus can fill them with candy, fruit and other small gifts.</a:t>
            </a:r>
            <a:endParaRPr kumimoji="0" lang="ru-RU" sz="24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285750" algn="just" defTabSz="914400" rtl="0" eaLnBrk="0" fontAlgn="base" latinLnBrk="0" hangingPunct="0">
              <a:lnSpc>
                <a:spcPct val="100000"/>
              </a:lnSpc>
              <a:spcBef>
                <a:spcPct val="0"/>
              </a:spcBef>
              <a:spcAft>
                <a:spcPct val="0"/>
              </a:spcAft>
              <a:buClrTx/>
              <a:buSzTx/>
              <a:buFontTx/>
              <a:buNone/>
              <a:tabLst/>
            </a:pPr>
            <a:r>
              <a:rPr lang="en-GB" sz="2400" b="1" dirty="0" smtClean="0">
                <a:solidFill>
                  <a:srgbClr val="002060"/>
                </a:solidFill>
                <a:latin typeface="Calibri" pitchFamily="34" charset="0"/>
                <a:ea typeface="Times New Roman" pitchFamily="18" charset="0"/>
                <a:cs typeface="Times New Roman" pitchFamily="18" charset="0"/>
              </a:rPr>
              <a:t>P</a:t>
            </a:r>
            <a:r>
              <a:rPr kumimoji="0" lang="en-GB"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eople walk from house to house and sing Christmas carols. </a:t>
            </a:r>
            <a:endParaRPr kumimoji="0" lang="ru-RU" sz="24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285750" algn="just"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A traditional Christmas dinner consists of stuffed turkey, mashed potatoes, and a variety and fruitcake are favourite desserts of other dishes.</a:t>
            </a:r>
            <a:endParaRPr kumimoji="0" lang="en-GB" sz="2400" b="1" i="0"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147" name="Rectangle 3"/>
          <p:cNvSpPr>
            <a:spLocks noChangeArrowheads="1"/>
          </p:cNvSpPr>
          <p:nvPr/>
        </p:nvSpPr>
        <p:spPr bwMode="auto">
          <a:xfrm>
            <a:off x="1714480" y="500042"/>
            <a:ext cx="6858048" cy="5693866"/>
          </a:xfrm>
          <a:prstGeom prst="rect">
            <a:avLst/>
          </a:prstGeom>
          <a:solidFill>
            <a:schemeClr val="accent5">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85750" algn="l" defTabSz="914400" rtl="0" eaLnBrk="1" fontAlgn="base" latinLnBrk="0" hangingPunct="1">
              <a:lnSpc>
                <a:spcPct val="100000"/>
              </a:lnSpc>
              <a:spcBef>
                <a:spcPct val="0"/>
              </a:spcBef>
              <a:spcAft>
                <a:spcPct val="0"/>
              </a:spcAft>
              <a:buClrTx/>
              <a:buSzTx/>
              <a:buFontTx/>
              <a:buNone/>
              <a:tabLst/>
            </a:pPr>
            <a:r>
              <a:rPr kumimoji="0" lang="en-GB"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custom</a:t>
            </a:r>
            <a:r>
              <a:rPr kumimoji="0" lang="en-GB"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әдет-ғұрып</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tradition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дәстүр</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Easter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Пасха (христиандар мейрамы)</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celebrate</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тойлау</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belief</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наным, сенім</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believe</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сену</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hold</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алып жүру,өткізу</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egg hunts</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жұмыртқа іздеу жорығы</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pancake</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құймақ</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en-GB"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decorate</a:t>
            </a:r>
            <a:r>
              <a:rPr kumimoji="0" lang="en-GB"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безендіру</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en-GB"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gift, present</a:t>
            </a:r>
            <a:r>
              <a:rPr kumimoji="0" lang="en-GB"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сыйлық</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en-GB"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candy, sweet</a:t>
            </a:r>
            <a:r>
              <a:rPr kumimoji="0" lang="en-GB"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a:t>
            </a:r>
            <a:r>
              <a:rPr kumimoji="0" lang="en-GB" sz="2600" b="1" i="0" u="none" strike="noStrike" cap="none" normalizeH="0" baseline="0" dirty="0" err="1" smtClean="0">
                <a:ln>
                  <a:noFill/>
                </a:ln>
                <a:solidFill>
                  <a:srgbClr val="002060"/>
                </a:solidFill>
                <a:effectLst/>
                <a:latin typeface="Calibri" pitchFamily="34" charset="0"/>
                <a:ea typeface="Times New Roman" pitchFamily="18" charset="0"/>
                <a:cs typeface="Times New Roman" pitchFamily="18" charset="0"/>
              </a:rPr>
              <a:t>тәтті</a:t>
            </a:r>
            <a:r>
              <a:rPr kumimoji="0" lang="en-GB"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a:t>
            </a:r>
            <a:r>
              <a:rPr kumimoji="0" lang="en-GB" sz="2600" b="1" i="0" u="none" strike="noStrike" cap="none" normalizeH="0" baseline="0" dirty="0" err="1" smtClean="0">
                <a:ln>
                  <a:noFill/>
                </a:ln>
                <a:solidFill>
                  <a:srgbClr val="002060"/>
                </a:solidFill>
                <a:effectLst/>
                <a:latin typeface="Calibri" pitchFamily="34" charset="0"/>
                <a:ea typeface="Times New Roman" pitchFamily="18" charset="0"/>
                <a:cs typeface="Times New Roman" pitchFamily="18" charset="0"/>
              </a:rPr>
              <a:t>кәмпит</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stuffed turkey</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 фаршталған күркетауық </a:t>
            </a:r>
            <a:endParaRPr kumimoji="0" lang="ru-RU" sz="2600" b="1" i="0" u="none" strike="noStrike" cap="none" normalizeH="0" baseline="0" dirty="0" smtClean="0">
              <a:ln>
                <a:noFill/>
              </a:ln>
              <a:solidFill>
                <a:srgbClr val="002060"/>
              </a:solidFill>
              <a:effectLst/>
              <a:latin typeface="Arial" pitchFamily="34" charset="0"/>
              <a:cs typeface="Arial"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r>
              <a:rPr kumimoji="0" lang="kk-KZ"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mashed potatoes</a:t>
            </a:r>
            <a:r>
              <a:rPr kumimoji="0" lang="en-US" sz="2600" b="1" i="1"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a:t>
            </a:r>
            <a:r>
              <a:rPr kumimoji="0" lang="en-US"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 </a:t>
            </a:r>
            <a:r>
              <a:rPr kumimoji="0" lang="kk-KZ" sz="26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картоп пюресі</a:t>
            </a:r>
            <a:endParaRPr kumimoji="0" lang="kk-KZ" sz="2600" b="1" i="0"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ransition spd="slow">
    <p:newsflash/>
    <p:sndAc>
      <p:stSnd>
        <p:snd r:embed="rId2" name="chimes.wav" builtIn="1"/>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descr="Картинки по запросу customs and traditions east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99792" y="836711"/>
            <a:ext cx="5544616" cy="36982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779912" y="4680821"/>
            <a:ext cx="3096344" cy="1015663"/>
          </a:xfrm>
          <a:prstGeom prst="rect">
            <a:avLst/>
          </a:prstGeom>
          <a:noFill/>
        </p:spPr>
        <p:txBody>
          <a:bodyPr wrap="square" rtlCol="0">
            <a:spAutoFit/>
          </a:bodyPr>
          <a:lstStyle/>
          <a:p>
            <a:pPr algn="ctr"/>
            <a:r>
              <a:rPr lang="en-US" sz="6000" b="1" dirty="0" smtClean="0">
                <a:solidFill>
                  <a:srgbClr val="FF0000"/>
                </a:solidFill>
              </a:rPr>
              <a:t>customs</a:t>
            </a:r>
            <a:endParaRPr lang="ru-RU" sz="6000" b="1" dirty="0">
              <a:solidFill>
                <a:srgbClr val="FF0000"/>
              </a:solidFill>
            </a:endParaRPr>
          </a:p>
        </p:txBody>
      </p:sp>
    </p:spTree>
  </p:cSld>
  <p:clrMapOvr>
    <a:masterClrMapping/>
  </p:clrMapOvr>
  <p:transition spd="slow">
    <p:newsflash/>
    <p:sndAc>
      <p:stSnd>
        <p:snd r:embed="rId2" name="chimes.wav" builtIn="1"/>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835696" y="692696"/>
            <a:ext cx="7107943" cy="3998218"/>
          </a:xfrm>
          <a:prstGeom prst="rect">
            <a:avLst/>
          </a:prstGeom>
        </p:spPr>
      </p:pic>
      <p:sp>
        <p:nvSpPr>
          <p:cNvPr id="3" name="TextBox 2"/>
          <p:cNvSpPr txBox="1"/>
          <p:nvPr/>
        </p:nvSpPr>
        <p:spPr>
          <a:xfrm>
            <a:off x="3563888" y="4875778"/>
            <a:ext cx="4104456" cy="1015663"/>
          </a:xfrm>
          <a:prstGeom prst="rect">
            <a:avLst/>
          </a:prstGeom>
          <a:noFill/>
        </p:spPr>
        <p:txBody>
          <a:bodyPr wrap="square" rtlCol="0">
            <a:spAutoFit/>
          </a:bodyPr>
          <a:lstStyle/>
          <a:p>
            <a:r>
              <a:rPr lang="en-US" sz="6000" b="1" dirty="0" smtClean="0">
                <a:solidFill>
                  <a:srgbClr val="FF0000"/>
                </a:solidFill>
              </a:rPr>
              <a:t>traditions</a:t>
            </a:r>
            <a:endParaRPr lang="ru-RU" sz="6000" b="1" dirty="0">
              <a:solidFill>
                <a:srgbClr val="FF0000"/>
              </a:solidFill>
            </a:endParaRPr>
          </a:p>
        </p:txBody>
      </p:sp>
    </p:spTree>
  </p:cSld>
  <p:clrMapOvr>
    <a:masterClrMapping/>
  </p:clrMapOvr>
  <p:transition spd="slow">
    <p:newsflash/>
    <p:sndAc>
      <p:stSnd>
        <p:snd r:embed="rId2" name="chimes.wav" builtIn="1"/>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4211960" y="4918409"/>
            <a:ext cx="2160240" cy="1015663"/>
          </a:xfrm>
          <a:prstGeom prst="rect">
            <a:avLst/>
          </a:prstGeom>
          <a:noFill/>
        </p:spPr>
        <p:txBody>
          <a:bodyPr wrap="square" rtlCol="0">
            <a:spAutoFit/>
          </a:bodyPr>
          <a:lstStyle/>
          <a:p>
            <a:r>
              <a:rPr lang="en-US" sz="6000" b="1" dirty="0" smtClean="0">
                <a:solidFill>
                  <a:srgbClr val="FF0000"/>
                </a:solidFill>
              </a:rPr>
              <a:t>Easter</a:t>
            </a:r>
            <a:endParaRPr lang="ru-RU" sz="6000" b="1" dirty="0">
              <a:solidFill>
                <a:srgbClr val="FF0000"/>
              </a:solidFill>
            </a:endParaRPr>
          </a:p>
        </p:txBody>
      </p:sp>
      <p:pic>
        <p:nvPicPr>
          <p:cNvPr id="4" name="Рисунок 3"/>
          <p:cNvPicPr>
            <a:picLocks noChangeAspect="1"/>
          </p:cNvPicPr>
          <p:nvPr/>
        </p:nvPicPr>
        <p:blipFill>
          <a:blip r:embed="rId4" cstate="print"/>
          <a:stretch>
            <a:fillRect/>
          </a:stretch>
        </p:blipFill>
        <p:spPr>
          <a:xfrm>
            <a:off x="1835696" y="620688"/>
            <a:ext cx="7128792" cy="4455495"/>
          </a:xfrm>
          <a:prstGeom prst="rect">
            <a:avLst/>
          </a:prstGeom>
        </p:spPr>
      </p:pic>
    </p:spTree>
  </p:cSld>
  <p:clrMapOvr>
    <a:masterClrMapping/>
  </p:clrMapOvr>
  <p:transition spd="slow">
    <p:newsflash/>
    <p:sndAc>
      <p:stSnd>
        <p:snd r:embed="rId2" name="chimes.wav" builtIn="1"/>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Рисунок 3"/>
          <p:cNvPicPr>
            <a:picLocks noChangeAspect="1"/>
          </p:cNvPicPr>
          <p:nvPr/>
        </p:nvPicPr>
        <p:blipFill>
          <a:blip r:embed="rId4"/>
          <a:stretch>
            <a:fillRect/>
          </a:stretch>
        </p:blipFill>
        <p:spPr>
          <a:xfrm>
            <a:off x="1835696" y="692696"/>
            <a:ext cx="7126842" cy="4182218"/>
          </a:xfrm>
          <a:prstGeom prst="rect">
            <a:avLst/>
          </a:prstGeom>
        </p:spPr>
      </p:pic>
      <p:sp>
        <p:nvSpPr>
          <p:cNvPr id="5" name="TextBox 4"/>
          <p:cNvSpPr txBox="1"/>
          <p:nvPr/>
        </p:nvSpPr>
        <p:spPr>
          <a:xfrm>
            <a:off x="3779912" y="4874914"/>
            <a:ext cx="3744416" cy="1015663"/>
          </a:xfrm>
          <a:prstGeom prst="rect">
            <a:avLst/>
          </a:prstGeom>
          <a:noFill/>
        </p:spPr>
        <p:txBody>
          <a:bodyPr wrap="square" rtlCol="0">
            <a:spAutoFit/>
          </a:bodyPr>
          <a:lstStyle/>
          <a:p>
            <a:r>
              <a:rPr lang="en-US" sz="6000" b="1" dirty="0" smtClean="0">
                <a:solidFill>
                  <a:srgbClr val="FF0000"/>
                </a:solidFill>
              </a:rPr>
              <a:t>celebrate</a:t>
            </a:r>
            <a:endParaRPr lang="ru-RU" sz="6000" b="1" dirty="0">
              <a:solidFill>
                <a:srgbClr val="FF0000"/>
              </a:solidFill>
            </a:endParaRPr>
          </a:p>
        </p:txBody>
      </p:sp>
    </p:spTree>
    <p:extLst>
      <p:ext uri="{BB962C8B-B14F-4D97-AF65-F5344CB8AC3E}">
        <p14:creationId xmlns:p14="http://schemas.microsoft.com/office/powerpoint/2010/main" xmlns="" val="3299004734"/>
      </p:ext>
    </p:extLst>
  </p:cSld>
  <p:clrMapOvr>
    <a:masterClrMapping/>
  </p:clrMapOvr>
  <p:transition spd="slow">
    <p:newsflash/>
    <p:sndAc>
      <p:stSnd>
        <p:snd r:embed="rId2" name="chimes.wav" builtIn="1"/>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711659" y="620688"/>
            <a:ext cx="7432340" cy="3888432"/>
          </a:xfrm>
          <a:prstGeom prst="rect">
            <a:avLst/>
          </a:prstGeom>
        </p:spPr>
      </p:pic>
      <p:sp>
        <p:nvSpPr>
          <p:cNvPr id="3" name="TextBox 2"/>
          <p:cNvSpPr txBox="1"/>
          <p:nvPr/>
        </p:nvSpPr>
        <p:spPr>
          <a:xfrm>
            <a:off x="4283968" y="4621976"/>
            <a:ext cx="2664296" cy="1015663"/>
          </a:xfrm>
          <a:prstGeom prst="rect">
            <a:avLst/>
          </a:prstGeom>
          <a:noFill/>
        </p:spPr>
        <p:txBody>
          <a:bodyPr wrap="square" rtlCol="0">
            <a:spAutoFit/>
          </a:bodyPr>
          <a:lstStyle/>
          <a:p>
            <a:r>
              <a:rPr lang="en-US" sz="6000" b="1" dirty="0" smtClean="0">
                <a:solidFill>
                  <a:srgbClr val="FF0000"/>
                </a:solidFill>
              </a:rPr>
              <a:t>belief</a:t>
            </a:r>
            <a:endParaRPr lang="ru-RU" sz="6000" b="1" dirty="0">
              <a:solidFill>
                <a:srgbClr val="FF0000"/>
              </a:solidFill>
            </a:endParaRPr>
          </a:p>
        </p:txBody>
      </p:sp>
    </p:spTree>
    <p:extLst>
      <p:ext uri="{BB962C8B-B14F-4D97-AF65-F5344CB8AC3E}">
        <p14:creationId xmlns:p14="http://schemas.microsoft.com/office/powerpoint/2010/main" xmlns="" val="3034085892"/>
      </p:ext>
    </p:extLst>
  </p:cSld>
  <p:clrMapOvr>
    <a:masterClrMapping/>
  </p:clrMapOvr>
  <p:transition spd="slow">
    <p:newsflash/>
    <p:sndAc>
      <p:stSnd>
        <p:snd r:embed="rId2" name="chimes.wav" builtIn="1"/>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2339752" y="548680"/>
            <a:ext cx="6120680" cy="4449489"/>
          </a:xfrm>
          <a:prstGeom prst="rect">
            <a:avLst/>
          </a:prstGeom>
        </p:spPr>
      </p:pic>
      <p:sp>
        <p:nvSpPr>
          <p:cNvPr id="3" name="TextBox 2"/>
          <p:cNvSpPr txBox="1"/>
          <p:nvPr/>
        </p:nvSpPr>
        <p:spPr>
          <a:xfrm>
            <a:off x="3599892" y="4912421"/>
            <a:ext cx="3600400" cy="1015663"/>
          </a:xfrm>
          <a:prstGeom prst="rect">
            <a:avLst/>
          </a:prstGeom>
          <a:noFill/>
        </p:spPr>
        <p:txBody>
          <a:bodyPr wrap="square" rtlCol="0">
            <a:spAutoFit/>
          </a:bodyPr>
          <a:lstStyle/>
          <a:p>
            <a:r>
              <a:rPr lang="en-US" sz="6000" b="1" dirty="0" smtClean="0">
                <a:solidFill>
                  <a:srgbClr val="FF0000"/>
                </a:solidFill>
              </a:rPr>
              <a:t>pancake</a:t>
            </a:r>
            <a:endParaRPr lang="ru-RU" sz="6000" b="1" dirty="0">
              <a:solidFill>
                <a:srgbClr val="FF0000"/>
              </a:solidFill>
            </a:endParaRPr>
          </a:p>
        </p:txBody>
      </p:sp>
    </p:spTree>
    <p:extLst>
      <p:ext uri="{BB962C8B-B14F-4D97-AF65-F5344CB8AC3E}">
        <p14:creationId xmlns:p14="http://schemas.microsoft.com/office/powerpoint/2010/main" xmlns="" val="2945248782"/>
      </p:ext>
    </p:extLst>
  </p:cSld>
  <p:clrMapOvr>
    <a:masterClrMapping/>
  </p:clrMapOvr>
  <p:transition spd="slow">
    <p:newsflash/>
    <p:sndAc>
      <p:stSnd>
        <p:snd r:embed="rId2" name="chimes.wav" builtIn="1"/>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rotWithShape="1">
          <a:blip r:embed="rId4"/>
          <a:srcRect r="7770" b="13223"/>
          <a:stretch/>
        </p:blipFill>
        <p:spPr>
          <a:xfrm>
            <a:off x="2195736" y="548680"/>
            <a:ext cx="6474592" cy="4475085"/>
          </a:xfrm>
          <a:prstGeom prst="rect">
            <a:avLst/>
          </a:prstGeom>
        </p:spPr>
      </p:pic>
      <p:sp>
        <p:nvSpPr>
          <p:cNvPr id="3" name="TextBox 2"/>
          <p:cNvSpPr txBox="1"/>
          <p:nvPr/>
        </p:nvSpPr>
        <p:spPr>
          <a:xfrm>
            <a:off x="3707904" y="4925219"/>
            <a:ext cx="3168352" cy="1015663"/>
          </a:xfrm>
          <a:prstGeom prst="rect">
            <a:avLst/>
          </a:prstGeom>
          <a:noFill/>
        </p:spPr>
        <p:txBody>
          <a:bodyPr wrap="square" rtlCol="0">
            <a:spAutoFit/>
          </a:bodyPr>
          <a:lstStyle/>
          <a:p>
            <a:r>
              <a:rPr lang="en-US" sz="6000" b="1" dirty="0" smtClean="0">
                <a:solidFill>
                  <a:srgbClr val="FF0000"/>
                </a:solidFill>
              </a:rPr>
              <a:t>decorate</a:t>
            </a:r>
            <a:endParaRPr lang="ru-RU" sz="6000" b="1" dirty="0">
              <a:solidFill>
                <a:srgbClr val="FF0000"/>
              </a:solidFill>
            </a:endParaRPr>
          </a:p>
        </p:txBody>
      </p:sp>
    </p:spTree>
    <p:extLst>
      <p:ext uri="{BB962C8B-B14F-4D97-AF65-F5344CB8AC3E}">
        <p14:creationId xmlns:p14="http://schemas.microsoft.com/office/powerpoint/2010/main" xmlns="" val="744360165"/>
      </p:ext>
    </p:extLst>
  </p:cSld>
  <p:clrMapOvr>
    <a:masterClrMapping/>
  </p:clrMapOvr>
  <p:transition spd="slow">
    <p:newsflash/>
    <p:sndAc>
      <p:stSnd>
        <p:snd r:embed="rId2" name="chimes.wav" builtIn="1"/>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788920" y="695340"/>
            <a:ext cx="7195512" cy="3597756"/>
          </a:xfrm>
          <a:prstGeom prst="rect">
            <a:avLst/>
          </a:prstGeom>
        </p:spPr>
      </p:pic>
      <p:sp>
        <p:nvSpPr>
          <p:cNvPr id="3" name="TextBox 2"/>
          <p:cNvSpPr txBox="1"/>
          <p:nvPr/>
        </p:nvSpPr>
        <p:spPr>
          <a:xfrm>
            <a:off x="3487051" y="4293096"/>
            <a:ext cx="5472608" cy="1015663"/>
          </a:xfrm>
          <a:prstGeom prst="rect">
            <a:avLst/>
          </a:prstGeom>
          <a:noFill/>
        </p:spPr>
        <p:txBody>
          <a:bodyPr wrap="square" rtlCol="0">
            <a:spAutoFit/>
          </a:bodyPr>
          <a:lstStyle/>
          <a:p>
            <a:r>
              <a:rPr lang="en-US" sz="6000" b="1" dirty="0" smtClean="0">
                <a:solidFill>
                  <a:srgbClr val="FF0000"/>
                </a:solidFill>
              </a:rPr>
              <a:t>gift, present</a:t>
            </a:r>
            <a:endParaRPr lang="ru-RU" sz="6000" b="1" dirty="0">
              <a:solidFill>
                <a:srgbClr val="FF0000"/>
              </a:solidFill>
            </a:endParaRPr>
          </a:p>
        </p:txBody>
      </p:sp>
    </p:spTree>
    <p:extLst>
      <p:ext uri="{BB962C8B-B14F-4D97-AF65-F5344CB8AC3E}">
        <p14:creationId xmlns:p14="http://schemas.microsoft.com/office/powerpoint/2010/main" xmlns="" val="2397024295"/>
      </p:ext>
    </p:extLst>
  </p:cSld>
  <p:clrMapOvr>
    <a:masterClrMapping/>
  </p:clrMapOvr>
  <p:transition spd="slow">
    <p:newsflash/>
    <p:sndAc>
      <p:stSnd>
        <p:snd r:embed="rId2" name="chimes.wav" builtIn="1"/>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graphicFrame>
        <p:nvGraphicFramePr>
          <p:cNvPr id="7" name="Таблица 6"/>
          <p:cNvGraphicFramePr>
            <a:graphicFrameLocks noGrp="1"/>
          </p:cNvGraphicFramePr>
          <p:nvPr/>
        </p:nvGraphicFramePr>
        <p:xfrm>
          <a:off x="2428860" y="1357298"/>
          <a:ext cx="6095999" cy="785818"/>
        </p:xfrm>
        <a:graphic>
          <a:graphicData uri="http://schemas.openxmlformats.org/drawingml/2006/table">
            <a:tbl>
              <a:tblPr firstRow="1" bandRow="1">
                <a:tableStyleId>{BDBED569-4797-4DF1-A0F4-6AAB3CD982D8}</a:tableStyleId>
              </a:tblPr>
              <a:tblGrid>
                <a:gridCol w="870857"/>
                <a:gridCol w="870857"/>
                <a:gridCol w="870857"/>
                <a:gridCol w="870857"/>
                <a:gridCol w="870857"/>
                <a:gridCol w="870857"/>
                <a:gridCol w="870857"/>
              </a:tblGrid>
              <a:tr h="785818">
                <a:tc>
                  <a:txBody>
                    <a:bodyPr/>
                    <a:lstStyle/>
                    <a:p>
                      <a:pPr algn="ctr"/>
                      <a:r>
                        <a:rPr lang="en-US" sz="4000" dirty="0" smtClean="0">
                          <a:solidFill>
                            <a:srgbClr val="FF0000"/>
                          </a:solidFill>
                        </a:rPr>
                        <a:t>3</a:t>
                      </a:r>
                      <a:endParaRPr lang="ru-RU" sz="4000" dirty="0">
                        <a:solidFill>
                          <a:srgbClr val="FF0000"/>
                        </a:solidFill>
                      </a:endParaRPr>
                    </a:p>
                  </a:txBody>
                  <a:tcPr/>
                </a:tc>
                <a:tc>
                  <a:txBody>
                    <a:bodyPr/>
                    <a:lstStyle/>
                    <a:p>
                      <a:pPr algn="ctr"/>
                      <a:r>
                        <a:rPr lang="en-US" sz="4000" dirty="0" smtClean="0">
                          <a:solidFill>
                            <a:srgbClr val="FF0000"/>
                          </a:solidFill>
                        </a:rPr>
                        <a:t>21</a:t>
                      </a:r>
                      <a:endParaRPr lang="ru-RU" sz="4000" dirty="0">
                        <a:solidFill>
                          <a:srgbClr val="FF0000"/>
                        </a:solidFill>
                      </a:endParaRPr>
                    </a:p>
                  </a:txBody>
                  <a:tcPr/>
                </a:tc>
                <a:tc>
                  <a:txBody>
                    <a:bodyPr/>
                    <a:lstStyle/>
                    <a:p>
                      <a:pPr algn="ctr"/>
                      <a:r>
                        <a:rPr lang="en-US" sz="4000" dirty="0" smtClean="0">
                          <a:solidFill>
                            <a:srgbClr val="FF0000"/>
                          </a:solidFill>
                        </a:rPr>
                        <a:t>19</a:t>
                      </a:r>
                      <a:endParaRPr lang="ru-RU" sz="4000" dirty="0">
                        <a:solidFill>
                          <a:srgbClr val="FF0000"/>
                        </a:solidFill>
                      </a:endParaRPr>
                    </a:p>
                  </a:txBody>
                  <a:tcPr/>
                </a:tc>
                <a:tc>
                  <a:txBody>
                    <a:bodyPr/>
                    <a:lstStyle/>
                    <a:p>
                      <a:pPr algn="ctr"/>
                      <a:r>
                        <a:rPr lang="en-US" sz="4000" dirty="0" smtClean="0">
                          <a:solidFill>
                            <a:srgbClr val="FF0000"/>
                          </a:solidFill>
                        </a:rPr>
                        <a:t>20</a:t>
                      </a:r>
                      <a:endParaRPr lang="ru-RU" sz="4000" dirty="0">
                        <a:solidFill>
                          <a:srgbClr val="FF0000"/>
                        </a:solidFill>
                      </a:endParaRPr>
                    </a:p>
                  </a:txBody>
                  <a:tcPr/>
                </a:tc>
                <a:tc>
                  <a:txBody>
                    <a:bodyPr/>
                    <a:lstStyle/>
                    <a:p>
                      <a:pPr algn="ctr"/>
                      <a:r>
                        <a:rPr lang="en-US" sz="4000" dirty="0" smtClean="0">
                          <a:solidFill>
                            <a:srgbClr val="FF0000"/>
                          </a:solidFill>
                        </a:rPr>
                        <a:t>15</a:t>
                      </a:r>
                      <a:endParaRPr lang="ru-RU" sz="4000" dirty="0">
                        <a:solidFill>
                          <a:srgbClr val="FF0000"/>
                        </a:solidFill>
                      </a:endParaRPr>
                    </a:p>
                  </a:txBody>
                  <a:tcPr/>
                </a:tc>
                <a:tc>
                  <a:txBody>
                    <a:bodyPr/>
                    <a:lstStyle/>
                    <a:p>
                      <a:pPr algn="ctr"/>
                      <a:r>
                        <a:rPr lang="en-US" sz="4000" dirty="0" smtClean="0">
                          <a:solidFill>
                            <a:srgbClr val="FF0000"/>
                          </a:solidFill>
                        </a:rPr>
                        <a:t>13</a:t>
                      </a:r>
                      <a:endParaRPr lang="ru-RU" sz="4000" dirty="0">
                        <a:solidFill>
                          <a:srgbClr val="FF0000"/>
                        </a:solidFill>
                      </a:endParaRPr>
                    </a:p>
                  </a:txBody>
                  <a:tcPr/>
                </a:tc>
                <a:tc>
                  <a:txBody>
                    <a:bodyPr/>
                    <a:lstStyle/>
                    <a:p>
                      <a:pPr algn="ctr"/>
                      <a:r>
                        <a:rPr lang="en-US" sz="4000" dirty="0" smtClean="0">
                          <a:solidFill>
                            <a:srgbClr val="FF0000"/>
                          </a:solidFill>
                        </a:rPr>
                        <a:t>19</a:t>
                      </a:r>
                      <a:endParaRPr lang="ru-RU" sz="4000" dirty="0">
                        <a:solidFill>
                          <a:srgbClr val="FF0000"/>
                        </a:solidFill>
                      </a:endParaRPr>
                    </a:p>
                  </a:txBody>
                  <a:tcPr/>
                </a:tc>
              </a:tr>
            </a:tbl>
          </a:graphicData>
        </a:graphic>
      </p:graphicFrame>
      <p:graphicFrame>
        <p:nvGraphicFramePr>
          <p:cNvPr id="8" name="Таблица 7"/>
          <p:cNvGraphicFramePr>
            <a:graphicFrameLocks noGrp="1"/>
          </p:cNvGraphicFramePr>
          <p:nvPr/>
        </p:nvGraphicFramePr>
        <p:xfrm>
          <a:off x="4071934" y="2643182"/>
          <a:ext cx="2612571" cy="785818"/>
        </p:xfrm>
        <a:graphic>
          <a:graphicData uri="http://schemas.openxmlformats.org/drawingml/2006/table">
            <a:tbl>
              <a:tblPr firstRow="1" bandRow="1">
                <a:tableStyleId>{BDBED569-4797-4DF1-A0F4-6AAB3CD982D8}</a:tableStyleId>
              </a:tblPr>
              <a:tblGrid>
                <a:gridCol w="870857"/>
                <a:gridCol w="870857"/>
                <a:gridCol w="870857"/>
              </a:tblGrid>
              <a:tr h="785818">
                <a:tc>
                  <a:txBody>
                    <a:bodyPr/>
                    <a:lstStyle/>
                    <a:p>
                      <a:pPr algn="ctr"/>
                      <a:r>
                        <a:rPr lang="en-US" sz="4000" dirty="0" smtClean="0">
                          <a:solidFill>
                            <a:srgbClr val="FF0000"/>
                          </a:solidFill>
                        </a:rPr>
                        <a:t>1</a:t>
                      </a:r>
                      <a:endParaRPr lang="ru-RU" sz="4000" dirty="0">
                        <a:solidFill>
                          <a:srgbClr val="FF0000"/>
                        </a:solidFill>
                      </a:endParaRPr>
                    </a:p>
                  </a:txBody>
                  <a:tcPr/>
                </a:tc>
                <a:tc>
                  <a:txBody>
                    <a:bodyPr/>
                    <a:lstStyle/>
                    <a:p>
                      <a:pPr algn="ctr"/>
                      <a:r>
                        <a:rPr lang="en-US" sz="4000" dirty="0" smtClean="0">
                          <a:solidFill>
                            <a:srgbClr val="FF0000"/>
                          </a:solidFill>
                        </a:rPr>
                        <a:t>14</a:t>
                      </a:r>
                      <a:endParaRPr lang="ru-RU" sz="4000" dirty="0">
                        <a:solidFill>
                          <a:srgbClr val="FF0000"/>
                        </a:solidFill>
                      </a:endParaRPr>
                    </a:p>
                  </a:txBody>
                  <a:tcPr/>
                </a:tc>
                <a:tc>
                  <a:txBody>
                    <a:bodyPr/>
                    <a:lstStyle/>
                    <a:p>
                      <a:pPr algn="ctr"/>
                      <a:r>
                        <a:rPr lang="en-US" sz="4000" dirty="0" smtClean="0">
                          <a:solidFill>
                            <a:srgbClr val="FF0000"/>
                          </a:solidFill>
                        </a:rPr>
                        <a:t>4</a:t>
                      </a:r>
                      <a:endParaRPr lang="ru-RU" sz="4000" dirty="0">
                        <a:solidFill>
                          <a:srgbClr val="FF0000"/>
                        </a:solidFill>
                      </a:endParaRPr>
                    </a:p>
                  </a:txBody>
                  <a:tcPr/>
                </a:tc>
              </a:tr>
            </a:tbl>
          </a:graphicData>
        </a:graphic>
      </p:graphicFrame>
      <p:graphicFrame>
        <p:nvGraphicFramePr>
          <p:cNvPr id="9" name="Таблица 8"/>
          <p:cNvGraphicFramePr>
            <a:graphicFrameLocks noGrp="1"/>
          </p:cNvGraphicFramePr>
          <p:nvPr/>
        </p:nvGraphicFramePr>
        <p:xfrm>
          <a:off x="1214414" y="4071942"/>
          <a:ext cx="7715302" cy="785818"/>
        </p:xfrm>
        <a:graphic>
          <a:graphicData uri="http://schemas.openxmlformats.org/drawingml/2006/table">
            <a:tbl>
              <a:tblPr firstRow="1" bandRow="1">
                <a:tableStyleId>{BDBED569-4797-4DF1-A0F4-6AAB3CD982D8}</a:tableStyleId>
              </a:tblPr>
              <a:tblGrid>
                <a:gridCol w="816045"/>
                <a:gridCol w="667673"/>
                <a:gridCol w="741859"/>
                <a:gridCol w="816045"/>
                <a:gridCol w="741859"/>
                <a:gridCol w="816045"/>
                <a:gridCol w="890231"/>
                <a:gridCol w="741859"/>
                <a:gridCol w="816045"/>
                <a:gridCol w="667641"/>
              </a:tblGrid>
              <a:tr h="785818">
                <a:tc>
                  <a:txBody>
                    <a:bodyPr/>
                    <a:lstStyle/>
                    <a:p>
                      <a:pPr algn="ctr"/>
                      <a:r>
                        <a:rPr lang="en-US" sz="3600" dirty="0" smtClean="0">
                          <a:solidFill>
                            <a:srgbClr val="FF0000"/>
                          </a:solidFill>
                        </a:rPr>
                        <a:t>20</a:t>
                      </a:r>
                      <a:endParaRPr lang="ru-RU" sz="3600" dirty="0">
                        <a:solidFill>
                          <a:srgbClr val="FF0000"/>
                        </a:solidFill>
                      </a:endParaRPr>
                    </a:p>
                  </a:txBody>
                  <a:tcPr/>
                </a:tc>
                <a:tc>
                  <a:txBody>
                    <a:bodyPr/>
                    <a:lstStyle/>
                    <a:p>
                      <a:pPr algn="ctr"/>
                      <a:r>
                        <a:rPr lang="en-US" sz="3600" dirty="0" smtClean="0">
                          <a:solidFill>
                            <a:srgbClr val="FF0000"/>
                          </a:solidFill>
                        </a:rPr>
                        <a:t>18</a:t>
                      </a:r>
                      <a:endParaRPr lang="ru-RU" sz="3600" dirty="0">
                        <a:solidFill>
                          <a:srgbClr val="FF0000"/>
                        </a:solidFill>
                      </a:endParaRPr>
                    </a:p>
                  </a:txBody>
                  <a:tcPr/>
                </a:tc>
                <a:tc>
                  <a:txBody>
                    <a:bodyPr/>
                    <a:lstStyle/>
                    <a:p>
                      <a:pPr algn="ctr"/>
                      <a:r>
                        <a:rPr lang="en-US" sz="3600" dirty="0" smtClean="0">
                          <a:solidFill>
                            <a:srgbClr val="FF0000"/>
                          </a:solidFill>
                        </a:rPr>
                        <a:t>1</a:t>
                      </a:r>
                      <a:endParaRPr lang="ru-RU" sz="3600" dirty="0">
                        <a:solidFill>
                          <a:srgbClr val="FF0000"/>
                        </a:solidFill>
                      </a:endParaRPr>
                    </a:p>
                  </a:txBody>
                  <a:tcPr/>
                </a:tc>
                <a:tc>
                  <a:txBody>
                    <a:bodyPr/>
                    <a:lstStyle/>
                    <a:p>
                      <a:pPr algn="ctr"/>
                      <a:r>
                        <a:rPr lang="en-US" sz="3600" dirty="0" smtClean="0">
                          <a:solidFill>
                            <a:srgbClr val="FF0000"/>
                          </a:solidFill>
                        </a:rPr>
                        <a:t>4</a:t>
                      </a:r>
                      <a:endParaRPr lang="ru-RU" sz="3600" dirty="0">
                        <a:solidFill>
                          <a:srgbClr val="FF0000"/>
                        </a:solidFill>
                      </a:endParaRPr>
                    </a:p>
                  </a:txBody>
                  <a:tcPr/>
                </a:tc>
                <a:tc>
                  <a:txBody>
                    <a:bodyPr/>
                    <a:lstStyle/>
                    <a:p>
                      <a:pPr algn="ctr"/>
                      <a:r>
                        <a:rPr lang="en-US" sz="3600" dirty="0" smtClean="0">
                          <a:solidFill>
                            <a:srgbClr val="FF0000"/>
                          </a:solidFill>
                        </a:rPr>
                        <a:t>9</a:t>
                      </a:r>
                      <a:endParaRPr lang="ru-RU" sz="3600" dirty="0">
                        <a:solidFill>
                          <a:srgbClr val="FF0000"/>
                        </a:solidFill>
                      </a:endParaRPr>
                    </a:p>
                  </a:txBody>
                  <a:tcPr/>
                </a:tc>
                <a:tc>
                  <a:txBody>
                    <a:bodyPr/>
                    <a:lstStyle/>
                    <a:p>
                      <a:pPr algn="ctr"/>
                      <a:r>
                        <a:rPr lang="en-US" sz="3600" dirty="0" smtClean="0">
                          <a:solidFill>
                            <a:srgbClr val="FF0000"/>
                          </a:solidFill>
                        </a:rPr>
                        <a:t>20</a:t>
                      </a:r>
                      <a:endParaRPr lang="ru-RU" sz="3600" dirty="0">
                        <a:solidFill>
                          <a:srgbClr val="FF0000"/>
                        </a:solidFill>
                      </a:endParaRPr>
                    </a:p>
                  </a:txBody>
                  <a:tcPr/>
                </a:tc>
                <a:tc>
                  <a:txBody>
                    <a:bodyPr/>
                    <a:lstStyle/>
                    <a:p>
                      <a:pPr algn="ctr"/>
                      <a:r>
                        <a:rPr lang="en-US" sz="3600" dirty="0" smtClean="0">
                          <a:solidFill>
                            <a:srgbClr val="FF0000"/>
                          </a:solidFill>
                        </a:rPr>
                        <a:t>9</a:t>
                      </a:r>
                      <a:endParaRPr lang="ru-RU" sz="3600" dirty="0">
                        <a:solidFill>
                          <a:srgbClr val="FF0000"/>
                        </a:solidFill>
                      </a:endParaRPr>
                    </a:p>
                  </a:txBody>
                  <a:tcPr/>
                </a:tc>
                <a:tc>
                  <a:txBody>
                    <a:bodyPr/>
                    <a:lstStyle/>
                    <a:p>
                      <a:pPr algn="ctr"/>
                      <a:r>
                        <a:rPr lang="en-US" sz="3600" dirty="0" smtClean="0">
                          <a:solidFill>
                            <a:srgbClr val="FF0000"/>
                          </a:solidFill>
                        </a:rPr>
                        <a:t>15</a:t>
                      </a:r>
                      <a:endParaRPr lang="ru-RU" sz="3600" dirty="0">
                        <a:solidFill>
                          <a:srgbClr val="FF0000"/>
                        </a:solidFill>
                      </a:endParaRPr>
                    </a:p>
                  </a:txBody>
                  <a:tcPr/>
                </a:tc>
                <a:tc>
                  <a:txBody>
                    <a:bodyPr/>
                    <a:lstStyle/>
                    <a:p>
                      <a:pPr algn="ctr"/>
                      <a:r>
                        <a:rPr lang="en-US" sz="3600" dirty="0" smtClean="0">
                          <a:solidFill>
                            <a:srgbClr val="FF0000"/>
                          </a:solidFill>
                        </a:rPr>
                        <a:t>14</a:t>
                      </a:r>
                      <a:endParaRPr lang="ru-RU" sz="3600" dirty="0">
                        <a:solidFill>
                          <a:srgbClr val="FF0000"/>
                        </a:solidFill>
                      </a:endParaRPr>
                    </a:p>
                  </a:txBody>
                  <a:tcPr/>
                </a:tc>
                <a:tc>
                  <a:txBody>
                    <a:bodyPr/>
                    <a:lstStyle/>
                    <a:p>
                      <a:pPr algn="ctr"/>
                      <a:r>
                        <a:rPr lang="en-US" sz="3600" dirty="0" smtClean="0">
                          <a:solidFill>
                            <a:srgbClr val="FF0000"/>
                          </a:solidFill>
                        </a:rPr>
                        <a:t>19</a:t>
                      </a:r>
                      <a:endParaRPr lang="ru-RU" sz="3600" dirty="0">
                        <a:solidFill>
                          <a:srgbClr val="FF0000"/>
                        </a:solidFill>
                      </a:endParaRPr>
                    </a:p>
                  </a:txBody>
                  <a:tcPr/>
                </a:tc>
              </a:tr>
            </a:tbl>
          </a:graphicData>
        </a:graphic>
      </p:graphicFrame>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763688" y="692696"/>
            <a:ext cx="7250278" cy="4160118"/>
          </a:xfrm>
          <a:prstGeom prst="rect">
            <a:avLst/>
          </a:prstGeom>
        </p:spPr>
      </p:pic>
      <p:sp>
        <p:nvSpPr>
          <p:cNvPr id="3" name="TextBox 2"/>
          <p:cNvSpPr txBox="1"/>
          <p:nvPr/>
        </p:nvSpPr>
        <p:spPr>
          <a:xfrm>
            <a:off x="3203848" y="4832525"/>
            <a:ext cx="4896544" cy="1015663"/>
          </a:xfrm>
          <a:prstGeom prst="rect">
            <a:avLst/>
          </a:prstGeom>
          <a:noFill/>
        </p:spPr>
        <p:txBody>
          <a:bodyPr wrap="square" rtlCol="0">
            <a:spAutoFit/>
          </a:bodyPr>
          <a:lstStyle/>
          <a:p>
            <a:r>
              <a:rPr lang="en-US" sz="6000" b="1" dirty="0" smtClean="0">
                <a:solidFill>
                  <a:srgbClr val="FF0000"/>
                </a:solidFill>
              </a:rPr>
              <a:t>candy, sweet</a:t>
            </a:r>
            <a:endParaRPr lang="ru-RU" sz="6000" b="1" dirty="0">
              <a:solidFill>
                <a:srgbClr val="FF0000"/>
              </a:solidFill>
            </a:endParaRPr>
          </a:p>
        </p:txBody>
      </p:sp>
    </p:spTree>
    <p:extLst>
      <p:ext uri="{BB962C8B-B14F-4D97-AF65-F5344CB8AC3E}">
        <p14:creationId xmlns:p14="http://schemas.microsoft.com/office/powerpoint/2010/main" xmlns="" val="3958954901"/>
      </p:ext>
    </p:extLst>
  </p:cSld>
  <p:clrMapOvr>
    <a:masterClrMapping/>
  </p:clrMapOvr>
  <p:transition spd="slow">
    <p:newsflash/>
    <p:sndAc>
      <p:stSnd>
        <p:snd r:embed="rId2" name="chimes.wav" builtIn="1"/>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979712" y="548680"/>
            <a:ext cx="6804248" cy="4260051"/>
          </a:xfrm>
          <a:prstGeom prst="rect">
            <a:avLst/>
          </a:prstGeom>
        </p:spPr>
      </p:pic>
      <p:sp>
        <p:nvSpPr>
          <p:cNvPr id="3" name="TextBox 2"/>
          <p:cNvSpPr txBox="1"/>
          <p:nvPr/>
        </p:nvSpPr>
        <p:spPr>
          <a:xfrm>
            <a:off x="2915816" y="4776085"/>
            <a:ext cx="5184576" cy="1015663"/>
          </a:xfrm>
          <a:prstGeom prst="rect">
            <a:avLst/>
          </a:prstGeom>
          <a:noFill/>
        </p:spPr>
        <p:txBody>
          <a:bodyPr wrap="square" rtlCol="0">
            <a:spAutoFit/>
          </a:bodyPr>
          <a:lstStyle/>
          <a:p>
            <a:r>
              <a:rPr lang="en-US" sz="6000" b="1" dirty="0" smtClean="0">
                <a:solidFill>
                  <a:srgbClr val="FF0000"/>
                </a:solidFill>
              </a:rPr>
              <a:t>stuffed turkey</a:t>
            </a:r>
            <a:endParaRPr lang="ru-RU" sz="6000" b="1" dirty="0">
              <a:solidFill>
                <a:srgbClr val="FF0000"/>
              </a:solidFill>
            </a:endParaRPr>
          </a:p>
        </p:txBody>
      </p:sp>
    </p:spTree>
    <p:extLst>
      <p:ext uri="{BB962C8B-B14F-4D97-AF65-F5344CB8AC3E}">
        <p14:creationId xmlns:p14="http://schemas.microsoft.com/office/powerpoint/2010/main" xmlns="" val="3344253599"/>
      </p:ext>
    </p:extLst>
  </p:cSld>
  <p:clrMapOvr>
    <a:masterClrMapping/>
  </p:clrMapOvr>
  <p:transition spd="slow">
    <p:newsflash/>
    <p:sndAc>
      <p:stSnd>
        <p:snd r:embed="rId2" name="chimes.wav" builtIn="1"/>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rotWithShape="1">
          <a:blip r:embed="rId4"/>
          <a:srcRect b="12583"/>
          <a:stretch/>
        </p:blipFill>
        <p:spPr>
          <a:xfrm>
            <a:off x="2195736" y="548680"/>
            <a:ext cx="6336704" cy="4062170"/>
          </a:xfrm>
          <a:prstGeom prst="rect">
            <a:avLst/>
          </a:prstGeom>
        </p:spPr>
      </p:pic>
      <p:sp>
        <p:nvSpPr>
          <p:cNvPr id="3" name="TextBox 2"/>
          <p:cNvSpPr txBox="1"/>
          <p:nvPr/>
        </p:nvSpPr>
        <p:spPr>
          <a:xfrm>
            <a:off x="2533539" y="4610850"/>
            <a:ext cx="5976664" cy="1015663"/>
          </a:xfrm>
          <a:prstGeom prst="rect">
            <a:avLst/>
          </a:prstGeom>
          <a:noFill/>
        </p:spPr>
        <p:txBody>
          <a:bodyPr wrap="square" rtlCol="0">
            <a:spAutoFit/>
          </a:bodyPr>
          <a:lstStyle/>
          <a:p>
            <a:r>
              <a:rPr lang="en-US" sz="6000" b="1" dirty="0" smtClean="0">
                <a:solidFill>
                  <a:srgbClr val="FF0000"/>
                </a:solidFill>
              </a:rPr>
              <a:t>mashed potatoes</a:t>
            </a:r>
            <a:endParaRPr lang="ru-RU" sz="6000" b="1" dirty="0">
              <a:solidFill>
                <a:srgbClr val="FF0000"/>
              </a:solidFill>
            </a:endParaRPr>
          </a:p>
        </p:txBody>
      </p:sp>
    </p:spTree>
    <p:extLst>
      <p:ext uri="{BB962C8B-B14F-4D97-AF65-F5344CB8AC3E}">
        <p14:creationId xmlns:p14="http://schemas.microsoft.com/office/powerpoint/2010/main" xmlns="" val="3036583358"/>
      </p:ext>
    </p:extLst>
  </p:cSld>
  <p:clrMapOvr>
    <a:masterClrMapping/>
  </p:clrMapOvr>
  <p:transition spd="slow">
    <p:newsflash/>
    <p:sndAc>
      <p:stSnd>
        <p:snd r:embed="rId2" name="chimes.wav" builtIn="1"/>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descr="Картинки по запросу customs and traditions east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99792" y="836711"/>
            <a:ext cx="5544616" cy="3698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65629286"/>
      </p:ext>
    </p:extLst>
  </p:cSld>
  <p:clrMapOvr>
    <a:masterClrMapping/>
  </p:clrMapOvr>
  <p:transition spd="slow">
    <p:newsflash/>
    <p:sndAc>
      <p:stSnd>
        <p:snd r:embed="rId2" name="chimes.wav" builtIn="1"/>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835696" y="692696"/>
            <a:ext cx="7107943" cy="3998218"/>
          </a:xfrm>
          <a:prstGeom prst="rect">
            <a:avLst/>
          </a:prstGeom>
        </p:spPr>
      </p:pic>
    </p:spTree>
    <p:extLst>
      <p:ext uri="{BB962C8B-B14F-4D97-AF65-F5344CB8AC3E}">
        <p14:creationId xmlns:p14="http://schemas.microsoft.com/office/powerpoint/2010/main" xmlns="" val="629951372"/>
      </p:ext>
    </p:extLst>
  </p:cSld>
  <p:clrMapOvr>
    <a:masterClrMapping/>
  </p:clrMapOvr>
  <p:transition spd="slow">
    <p:newsflash/>
    <p:sndAc>
      <p:stSnd>
        <p:snd r:embed="rId2" name="chimes.wav" builtIn="1"/>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Рисунок 3"/>
          <p:cNvPicPr>
            <a:picLocks noChangeAspect="1"/>
          </p:cNvPicPr>
          <p:nvPr/>
        </p:nvPicPr>
        <p:blipFill>
          <a:blip r:embed="rId4" cstate="print"/>
          <a:stretch>
            <a:fillRect/>
          </a:stretch>
        </p:blipFill>
        <p:spPr>
          <a:xfrm>
            <a:off x="1835696" y="620688"/>
            <a:ext cx="7128792" cy="4455495"/>
          </a:xfrm>
          <a:prstGeom prst="rect">
            <a:avLst/>
          </a:prstGeom>
        </p:spPr>
      </p:pic>
    </p:spTree>
    <p:extLst>
      <p:ext uri="{BB962C8B-B14F-4D97-AF65-F5344CB8AC3E}">
        <p14:creationId xmlns:p14="http://schemas.microsoft.com/office/powerpoint/2010/main" xmlns="" val="3731222002"/>
      </p:ext>
    </p:extLst>
  </p:cSld>
  <p:clrMapOvr>
    <a:masterClrMapping/>
  </p:clrMapOvr>
  <p:transition spd="slow">
    <p:newsflash/>
    <p:sndAc>
      <p:stSnd>
        <p:snd r:embed="rId2" name="chimes.wav" builtIn="1"/>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Рисунок 3"/>
          <p:cNvPicPr>
            <a:picLocks noChangeAspect="1"/>
          </p:cNvPicPr>
          <p:nvPr/>
        </p:nvPicPr>
        <p:blipFill>
          <a:blip r:embed="rId4"/>
          <a:stretch>
            <a:fillRect/>
          </a:stretch>
        </p:blipFill>
        <p:spPr>
          <a:xfrm>
            <a:off x="1835696" y="692696"/>
            <a:ext cx="7126842" cy="4182218"/>
          </a:xfrm>
          <a:prstGeom prst="rect">
            <a:avLst/>
          </a:prstGeom>
        </p:spPr>
      </p:pic>
    </p:spTree>
    <p:extLst>
      <p:ext uri="{BB962C8B-B14F-4D97-AF65-F5344CB8AC3E}">
        <p14:creationId xmlns:p14="http://schemas.microsoft.com/office/powerpoint/2010/main" xmlns="" val="792192927"/>
      </p:ext>
    </p:extLst>
  </p:cSld>
  <p:clrMapOvr>
    <a:masterClrMapping/>
  </p:clrMapOvr>
  <p:transition spd="slow">
    <p:newsflash/>
    <p:sndAc>
      <p:stSnd>
        <p:snd r:embed="rId2" name="chimes.wav" builtIn="1"/>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711659" y="620688"/>
            <a:ext cx="7432340" cy="3888432"/>
          </a:xfrm>
          <a:prstGeom prst="rect">
            <a:avLst/>
          </a:prstGeom>
        </p:spPr>
      </p:pic>
    </p:spTree>
    <p:extLst>
      <p:ext uri="{BB962C8B-B14F-4D97-AF65-F5344CB8AC3E}">
        <p14:creationId xmlns:p14="http://schemas.microsoft.com/office/powerpoint/2010/main" xmlns="" val="958901188"/>
      </p:ext>
    </p:extLst>
  </p:cSld>
  <p:clrMapOvr>
    <a:masterClrMapping/>
  </p:clrMapOvr>
  <p:transition spd="slow">
    <p:newsflash/>
    <p:sndAc>
      <p:stSnd>
        <p:snd r:embed="rId2" name="chimes.wav" builtIn="1"/>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2339752" y="548680"/>
            <a:ext cx="6120680" cy="4449489"/>
          </a:xfrm>
          <a:prstGeom prst="rect">
            <a:avLst/>
          </a:prstGeom>
        </p:spPr>
      </p:pic>
    </p:spTree>
    <p:extLst>
      <p:ext uri="{BB962C8B-B14F-4D97-AF65-F5344CB8AC3E}">
        <p14:creationId xmlns:p14="http://schemas.microsoft.com/office/powerpoint/2010/main" xmlns="" val="325953979"/>
      </p:ext>
    </p:extLst>
  </p:cSld>
  <p:clrMapOvr>
    <a:masterClrMapping/>
  </p:clrMapOvr>
  <p:transition spd="slow">
    <p:newsflash/>
    <p:sndAc>
      <p:stSnd>
        <p:snd r:embed="rId2" name="chimes.wav" builtIn="1"/>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rotWithShape="1">
          <a:blip r:embed="rId4"/>
          <a:srcRect r="7770" b="13223"/>
          <a:stretch/>
        </p:blipFill>
        <p:spPr>
          <a:xfrm>
            <a:off x="2195736" y="548680"/>
            <a:ext cx="6474592" cy="4475085"/>
          </a:xfrm>
          <a:prstGeom prst="rect">
            <a:avLst/>
          </a:prstGeom>
        </p:spPr>
      </p:pic>
    </p:spTree>
    <p:extLst>
      <p:ext uri="{BB962C8B-B14F-4D97-AF65-F5344CB8AC3E}">
        <p14:creationId xmlns:p14="http://schemas.microsoft.com/office/powerpoint/2010/main" xmlns="" val="1533922234"/>
      </p:ext>
    </p:extLst>
  </p:cSld>
  <p:clrMapOvr>
    <a:masterClrMapping/>
  </p:clrMapOvr>
  <p:transition spd="slow">
    <p:newsflash/>
    <p:sndAc>
      <p:stSnd>
        <p:snd r:embed="rId2" name="chimes.wav" builtIn="1"/>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graphicFrame>
        <p:nvGraphicFramePr>
          <p:cNvPr id="3" name="Таблица 2"/>
          <p:cNvGraphicFramePr>
            <a:graphicFrameLocks noGrp="1"/>
          </p:cNvGraphicFramePr>
          <p:nvPr/>
        </p:nvGraphicFramePr>
        <p:xfrm>
          <a:off x="1357288" y="1500174"/>
          <a:ext cx="7786712" cy="2500330"/>
        </p:xfrm>
        <a:graphic>
          <a:graphicData uri="http://schemas.openxmlformats.org/drawingml/2006/table">
            <a:tbl>
              <a:tblPr/>
              <a:tblGrid>
                <a:gridCol w="864543"/>
                <a:gridCol w="865271"/>
                <a:gridCol w="865271"/>
                <a:gridCol w="865271"/>
                <a:gridCol w="865271"/>
                <a:gridCol w="865271"/>
                <a:gridCol w="865271"/>
                <a:gridCol w="893955"/>
                <a:gridCol w="836588"/>
              </a:tblGrid>
              <a:tr h="907778">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A</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B</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C</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3</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D</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4</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E</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5</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F</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6</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G</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7</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H</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8</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I</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9</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6276">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J</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10</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K</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11</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L</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12</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M</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13</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N</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14</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O</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15</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P</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16</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Q</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17</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R</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18</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6276">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S</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19</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T</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20</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U</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21</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V</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22</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W</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23</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X</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24</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Y</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25</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r>
                        <a:rPr lang="en-US" sz="1600" b="1" dirty="0" smtClean="0">
                          <a:solidFill>
                            <a:srgbClr val="FF0000"/>
                          </a:solidFill>
                          <a:latin typeface="Times New Roman"/>
                          <a:ea typeface="Times New Roman"/>
                          <a:cs typeface="Times New Roman"/>
                        </a:rPr>
                        <a:t>Z</a:t>
                      </a:r>
                      <a:endParaRPr lang="ru-RU" sz="1600" b="1" dirty="0">
                        <a:solidFill>
                          <a:srgbClr val="FF0000"/>
                        </a:solidFill>
                        <a:latin typeface="Calibri"/>
                        <a:ea typeface="Times New Roman"/>
                        <a:cs typeface="Times New Roman"/>
                      </a:endParaRPr>
                    </a:p>
                    <a:p>
                      <a:pPr marL="457200" algn="l">
                        <a:lnSpc>
                          <a:spcPct val="115000"/>
                        </a:lnSpc>
                        <a:spcAft>
                          <a:spcPts val="0"/>
                        </a:spcAft>
                      </a:pPr>
                      <a:r>
                        <a:rPr lang="en-US" sz="1600" b="1" dirty="0">
                          <a:solidFill>
                            <a:srgbClr val="FF0000"/>
                          </a:solidFill>
                          <a:latin typeface="Times New Roman"/>
                          <a:ea typeface="Times New Roman"/>
                          <a:cs typeface="Times New Roman"/>
                        </a:rPr>
                        <a:t>26</a:t>
                      </a: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endParaRPr lang="ru-RU" sz="1600" b="1" dirty="0">
                        <a:solidFill>
                          <a:srgbClr val="FF0000"/>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788920" y="695340"/>
            <a:ext cx="7195512" cy="3597756"/>
          </a:xfrm>
          <a:prstGeom prst="rect">
            <a:avLst/>
          </a:prstGeom>
        </p:spPr>
      </p:pic>
    </p:spTree>
    <p:extLst>
      <p:ext uri="{BB962C8B-B14F-4D97-AF65-F5344CB8AC3E}">
        <p14:creationId xmlns:p14="http://schemas.microsoft.com/office/powerpoint/2010/main" xmlns="" val="3317390819"/>
      </p:ext>
    </p:extLst>
  </p:cSld>
  <p:clrMapOvr>
    <a:masterClrMapping/>
  </p:clrMapOvr>
  <p:transition spd="slow">
    <p:newsflash/>
    <p:sndAc>
      <p:stSnd>
        <p:snd r:embed="rId2" name="chimes.wav" builtIn="1"/>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763688" y="692696"/>
            <a:ext cx="7250278" cy="4160118"/>
          </a:xfrm>
          <a:prstGeom prst="rect">
            <a:avLst/>
          </a:prstGeom>
        </p:spPr>
      </p:pic>
    </p:spTree>
    <p:extLst>
      <p:ext uri="{BB962C8B-B14F-4D97-AF65-F5344CB8AC3E}">
        <p14:creationId xmlns:p14="http://schemas.microsoft.com/office/powerpoint/2010/main" xmlns="" val="736059764"/>
      </p:ext>
    </p:extLst>
  </p:cSld>
  <p:clrMapOvr>
    <a:masterClrMapping/>
  </p:clrMapOvr>
  <p:transition spd="slow">
    <p:newsflash/>
    <p:sndAc>
      <p:stSnd>
        <p:snd r:embed="rId2" name="chimes.wav" builtIn="1"/>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a:blip r:embed="rId4"/>
          <a:stretch>
            <a:fillRect/>
          </a:stretch>
        </p:blipFill>
        <p:spPr>
          <a:xfrm>
            <a:off x="1979712" y="548680"/>
            <a:ext cx="6804248" cy="4260051"/>
          </a:xfrm>
          <a:prstGeom prst="rect">
            <a:avLst/>
          </a:prstGeom>
        </p:spPr>
      </p:pic>
    </p:spTree>
    <p:extLst>
      <p:ext uri="{BB962C8B-B14F-4D97-AF65-F5344CB8AC3E}">
        <p14:creationId xmlns:p14="http://schemas.microsoft.com/office/powerpoint/2010/main" xmlns="" val="1119001356"/>
      </p:ext>
    </p:extLst>
  </p:cSld>
  <p:clrMapOvr>
    <a:masterClrMapping/>
  </p:clrMapOvr>
  <p:transition spd="slow">
    <p:newsflash/>
    <p:sndAc>
      <p:stSnd>
        <p:snd r:embed="rId2" name="chimes.wav" builtIn="1"/>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 name="Рисунок 1"/>
          <p:cNvPicPr>
            <a:picLocks noChangeAspect="1"/>
          </p:cNvPicPr>
          <p:nvPr/>
        </p:nvPicPr>
        <p:blipFill rotWithShape="1">
          <a:blip r:embed="rId4"/>
          <a:srcRect b="12583"/>
          <a:stretch/>
        </p:blipFill>
        <p:spPr>
          <a:xfrm>
            <a:off x="2195736" y="548680"/>
            <a:ext cx="6336704" cy="4062170"/>
          </a:xfrm>
          <a:prstGeom prst="rect">
            <a:avLst/>
          </a:prstGeom>
        </p:spPr>
      </p:pic>
    </p:spTree>
    <p:extLst>
      <p:ext uri="{BB962C8B-B14F-4D97-AF65-F5344CB8AC3E}">
        <p14:creationId xmlns:p14="http://schemas.microsoft.com/office/powerpoint/2010/main" xmlns="" val="1682978097"/>
      </p:ext>
    </p:extLst>
  </p:cSld>
  <p:clrMapOvr>
    <a:masterClrMapping/>
  </p:clrMapOvr>
  <p:transition spd="slow">
    <p:newsflash/>
    <p:sndAc>
      <p:stSnd>
        <p:snd r:embed="rId2" name="chimes.wav" builtIn="1"/>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graphicFrame>
        <p:nvGraphicFramePr>
          <p:cNvPr id="3" name="Таблица 2"/>
          <p:cNvGraphicFramePr>
            <a:graphicFrameLocks noGrp="1"/>
          </p:cNvGraphicFramePr>
          <p:nvPr/>
        </p:nvGraphicFramePr>
        <p:xfrm>
          <a:off x="2000232" y="2000240"/>
          <a:ext cx="6788181" cy="2804160"/>
        </p:xfrm>
        <a:graphic>
          <a:graphicData uri="http://schemas.openxmlformats.org/drawingml/2006/table">
            <a:tbl>
              <a:tblPr/>
              <a:tblGrid>
                <a:gridCol w="3393647"/>
                <a:gridCol w="3394534"/>
              </a:tblGrid>
              <a:tr h="0">
                <a:tc>
                  <a:txBody>
                    <a:bodyPr/>
                    <a:lstStyle/>
                    <a:p>
                      <a:pPr algn="ctr">
                        <a:lnSpc>
                          <a:spcPct val="115000"/>
                        </a:lnSpc>
                        <a:spcAft>
                          <a:spcPts val="675"/>
                        </a:spcAft>
                      </a:pPr>
                      <a:r>
                        <a:rPr lang="en-US" sz="3200" b="1" dirty="0">
                          <a:solidFill>
                            <a:srgbClr val="FF0000"/>
                          </a:solidFill>
                          <a:latin typeface="Times New Roman"/>
                          <a:ea typeface="Times New Roman"/>
                          <a:cs typeface="Times New Roman"/>
                        </a:rPr>
                        <a:t>Nouns</a:t>
                      </a:r>
                      <a:r>
                        <a:rPr lang="kk-KZ" sz="3200" b="1" dirty="0">
                          <a:solidFill>
                            <a:srgbClr val="FF0000"/>
                          </a:solidFill>
                          <a:latin typeface="Times New Roman"/>
                          <a:ea typeface="Times New Roman"/>
                          <a:cs typeface="Times New Roman"/>
                        </a:rPr>
                        <a:t> (Зат есім)</a:t>
                      </a:r>
                      <a:endParaRPr lang="ru-RU" sz="3200" b="1"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75"/>
                        </a:spcAft>
                      </a:pPr>
                      <a:r>
                        <a:rPr lang="en-US" sz="3200" b="1" dirty="0">
                          <a:solidFill>
                            <a:srgbClr val="FF0000"/>
                          </a:solidFill>
                          <a:latin typeface="Times New Roman"/>
                          <a:ea typeface="Times New Roman"/>
                          <a:cs typeface="Times New Roman"/>
                        </a:rPr>
                        <a:t>Verbs</a:t>
                      </a:r>
                      <a:r>
                        <a:rPr lang="kk-KZ" sz="3200" b="1" dirty="0">
                          <a:solidFill>
                            <a:srgbClr val="FF0000"/>
                          </a:solidFill>
                          <a:latin typeface="Times New Roman"/>
                          <a:ea typeface="Times New Roman"/>
                          <a:cs typeface="Times New Roman"/>
                        </a:rPr>
                        <a:t> (Етістік)</a:t>
                      </a:r>
                      <a:endParaRPr lang="ru-RU" sz="3200" b="1"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675"/>
                        </a:spcAft>
                      </a:pPr>
                      <a:endParaRPr lang="ru-RU" sz="32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75"/>
                        </a:spcAft>
                      </a:pPr>
                      <a:endParaRPr lang="ru-RU" sz="32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675"/>
                        </a:spcAft>
                      </a:pPr>
                      <a:endParaRPr lang="ru-RU" sz="32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75"/>
                        </a:spcAft>
                      </a:pPr>
                      <a:endParaRPr lang="ru-RU" sz="32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675"/>
                        </a:spcAft>
                      </a:pPr>
                      <a:endParaRPr lang="ru-RU" sz="32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75"/>
                        </a:spcAft>
                      </a:pPr>
                      <a:endParaRPr lang="ru-RU" sz="32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675"/>
                        </a:spcAft>
                      </a:pPr>
                      <a:endParaRPr lang="ru-RU" sz="32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75"/>
                        </a:spcAft>
                      </a:pPr>
                      <a:endParaRPr lang="ru-RU" sz="32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Прямоугольник 3"/>
          <p:cNvSpPr/>
          <p:nvPr/>
        </p:nvSpPr>
        <p:spPr>
          <a:xfrm>
            <a:off x="2000232" y="714356"/>
            <a:ext cx="6786610" cy="954107"/>
          </a:xfrm>
          <a:prstGeom prst="rect">
            <a:avLst/>
          </a:prstGeom>
        </p:spPr>
        <p:txBody>
          <a:bodyPr wrap="square">
            <a:spAutoFit/>
          </a:bodyPr>
          <a:lstStyle/>
          <a:p>
            <a:r>
              <a:rPr lang="en-US" sz="2800" b="1" dirty="0" smtClean="0">
                <a:solidFill>
                  <a:srgbClr val="002060"/>
                </a:solidFill>
              </a:rPr>
              <a:t>Divide the words into groups of nouns and verbs. Complete the table:</a:t>
            </a:r>
            <a:endParaRPr lang="ru-RU" sz="2800" dirty="0">
              <a:solidFill>
                <a:srgbClr val="002060"/>
              </a:solidFill>
            </a:endParaRPr>
          </a:p>
        </p:txBody>
      </p:sp>
    </p:spTree>
  </p:cSld>
  <p:clrMapOvr>
    <a:masterClrMapping/>
  </p:clrMapOvr>
  <p:transition spd="slow">
    <p:newsflash/>
    <p:sndAc>
      <p:stSnd>
        <p:snd r:embed="rId2" name="chimes.wav" builtIn="1"/>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Прямоугольник 1"/>
          <p:cNvSpPr/>
          <p:nvPr/>
        </p:nvSpPr>
        <p:spPr>
          <a:xfrm>
            <a:off x="1763688" y="620688"/>
            <a:ext cx="7345416" cy="6001643"/>
          </a:xfrm>
          <a:prstGeom prst="rect">
            <a:avLst/>
          </a:prstGeom>
        </p:spPr>
        <p:txBody>
          <a:bodyPr wrap="square">
            <a:spAutoFit/>
          </a:bodyPr>
          <a:lstStyle/>
          <a:p>
            <a:r>
              <a:rPr lang="en-US" sz="3200" b="1" dirty="0">
                <a:solidFill>
                  <a:srgbClr val="FF0000"/>
                </a:solidFill>
              </a:rPr>
              <a:t>Make up the sentences using the </a:t>
            </a:r>
            <a:endParaRPr lang="en-US" sz="3200" b="1" dirty="0" smtClean="0">
              <a:solidFill>
                <a:srgbClr val="FF0000"/>
              </a:solidFill>
            </a:endParaRPr>
          </a:p>
          <a:p>
            <a:r>
              <a:rPr lang="en-US" sz="3200" b="1" dirty="0" smtClean="0">
                <a:solidFill>
                  <a:srgbClr val="FF0000"/>
                </a:solidFill>
              </a:rPr>
              <a:t>words:</a:t>
            </a:r>
          </a:p>
          <a:p>
            <a:pPr marL="514350" indent="-514350">
              <a:buAutoNum type="arabicPeriod"/>
            </a:pPr>
            <a:r>
              <a:rPr lang="en-US" sz="3200" b="1" dirty="0" smtClean="0">
                <a:solidFill>
                  <a:srgbClr val="002060"/>
                </a:solidFill>
              </a:rPr>
              <a:t>traditions are and in </a:t>
            </a:r>
            <a:r>
              <a:rPr lang="en-US" sz="3200" b="1" dirty="0">
                <a:solidFill>
                  <a:srgbClr val="002060"/>
                </a:solidFill>
              </a:rPr>
              <a:t>Great </a:t>
            </a:r>
            <a:r>
              <a:rPr lang="en-US" sz="3200" b="1" dirty="0" smtClean="0">
                <a:solidFill>
                  <a:srgbClr val="002060"/>
                </a:solidFill>
              </a:rPr>
              <a:t>There Britain  customs many.</a:t>
            </a:r>
          </a:p>
          <a:p>
            <a:r>
              <a:rPr lang="en-GB" sz="3200" b="1" dirty="0">
                <a:solidFill>
                  <a:srgbClr val="002060"/>
                </a:solidFill>
              </a:rPr>
              <a:t>2. </a:t>
            </a:r>
            <a:r>
              <a:rPr lang="en-GB" sz="3200" b="1" dirty="0" smtClean="0">
                <a:solidFill>
                  <a:srgbClr val="002060"/>
                </a:solidFill>
              </a:rPr>
              <a:t> celebrate Britain Halloween on </a:t>
            </a:r>
            <a:r>
              <a:rPr lang="en-GB" sz="3200" b="1" dirty="0">
                <a:solidFill>
                  <a:srgbClr val="002060"/>
                </a:solidFill>
              </a:rPr>
              <a:t>31</a:t>
            </a:r>
            <a:r>
              <a:rPr lang="en-GB" sz="3200" b="1" baseline="30000" dirty="0">
                <a:solidFill>
                  <a:srgbClr val="002060"/>
                </a:solidFill>
              </a:rPr>
              <a:t>st</a:t>
            </a:r>
            <a:r>
              <a:rPr lang="en-GB" sz="3200" b="1" dirty="0">
                <a:solidFill>
                  <a:srgbClr val="002060"/>
                </a:solidFill>
              </a:rPr>
              <a:t> </a:t>
            </a:r>
            <a:r>
              <a:rPr lang="en-GB" sz="3200" b="1" dirty="0" smtClean="0">
                <a:solidFill>
                  <a:srgbClr val="002060"/>
                </a:solidFill>
              </a:rPr>
              <a:t>    </a:t>
            </a:r>
          </a:p>
          <a:p>
            <a:r>
              <a:rPr lang="en-GB" sz="3200" b="1" dirty="0">
                <a:solidFill>
                  <a:srgbClr val="002060"/>
                </a:solidFill>
              </a:rPr>
              <a:t> </a:t>
            </a:r>
            <a:r>
              <a:rPr lang="en-GB" sz="3200" b="1" dirty="0" smtClean="0">
                <a:solidFill>
                  <a:srgbClr val="002060"/>
                </a:solidFill>
              </a:rPr>
              <a:t>     People of October in. </a:t>
            </a:r>
            <a:endParaRPr lang="ru-RU" sz="3200" b="1" dirty="0">
              <a:solidFill>
                <a:srgbClr val="002060"/>
              </a:solidFill>
            </a:endParaRPr>
          </a:p>
          <a:p>
            <a:r>
              <a:rPr lang="en-GB" sz="3200" b="1" dirty="0">
                <a:solidFill>
                  <a:srgbClr val="002060"/>
                </a:solidFill>
              </a:rPr>
              <a:t>3. </a:t>
            </a:r>
            <a:r>
              <a:rPr lang="en-GB" sz="3200" b="1" dirty="0" smtClean="0">
                <a:solidFill>
                  <a:srgbClr val="002060"/>
                </a:solidFill>
              </a:rPr>
              <a:t> </a:t>
            </a:r>
            <a:r>
              <a:rPr lang="en-US" sz="3200" b="1" dirty="0" smtClean="0">
                <a:solidFill>
                  <a:srgbClr val="002060"/>
                </a:solidFill>
              </a:rPr>
              <a:t>is or April celebrated </a:t>
            </a:r>
            <a:r>
              <a:rPr lang="en-US" sz="3200" b="1" dirty="0">
                <a:solidFill>
                  <a:srgbClr val="002060"/>
                </a:solidFill>
              </a:rPr>
              <a:t>in </a:t>
            </a:r>
            <a:r>
              <a:rPr lang="en-US" sz="3200" b="1" dirty="0" smtClean="0">
                <a:solidFill>
                  <a:srgbClr val="002060"/>
                </a:solidFill>
              </a:rPr>
              <a:t>March Easter. </a:t>
            </a:r>
            <a:endParaRPr lang="ru-RU" sz="3200" b="1" dirty="0">
              <a:solidFill>
                <a:srgbClr val="002060"/>
              </a:solidFill>
            </a:endParaRPr>
          </a:p>
          <a:p>
            <a:pPr marL="514350" indent="-514350">
              <a:buAutoNum type="arabicPeriod" startAt="4"/>
            </a:pPr>
            <a:r>
              <a:rPr lang="en-GB" sz="3200" b="1" dirty="0" smtClean="0">
                <a:solidFill>
                  <a:srgbClr val="002060"/>
                </a:solidFill>
              </a:rPr>
              <a:t>cook people </a:t>
            </a:r>
            <a:r>
              <a:rPr lang="en-GB" sz="3200" b="1" dirty="0">
                <a:solidFill>
                  <a:srgbClr val="002060"/>
                </a:solidFill>
              </a:rPr>
              <a:t>usually </a:t>
            </a:r>
            <a:r>
              <a:rPr lang="en-GB" sz="3200" b="1" dirty="0" smtClean="0">
                <a:solidFill>
                  <a:srgbClr val="002060"/>
                </a:solidFill>
              </a:rPr>
              <a:t>Christmas </a:t>
            </a:r>
            <a:r>
              <a:rPr lang="en-GB" sz="3200" b="1" dirty="0">
                <a:solidFill>
                  <a:srgbClr val="002060"/>
                </a:solidFill>
              </a:rPr>
              <a:t>Stuffed </a:t>
            </a:r>
            <a:r>
              <a:rPr lang="en-GB" sz="3200" b="1" dirty="0" smtClean="0">
                <a:solidFill>
                  <a:srgbClr val="002060"/>
                </a:solidFill>
              </a:rPr>
              <a:t>    On turkey </a:t>
            </a:r>
            <a:r>
              <a:rPr lang="en-GB" sz="3200" b="1" dirty="0">
                <a:solidFill>
                  <a:srgbClr val="002060"/>
                </a:solidFill>
              </a:rPr>
              <a:t>and </a:t>
            </a:r>
            <a:r>
              <a:rPr lang="en-GB" sz="3200" b="1" dirty="0" smtClean="0">
                <a:solidFill>
                  <a:srgbClr val="002060"/>
                </a:solidFill>
              </a:rPr>
              <a:t>potatoes mashed. </a:t>
            </a:r>
            <a:endParaRPr lang="ru-RU" sz="3200" b="1" dirty="0">
              <a:solidFill>
                <a:srgbClr val="002060"/>
              </a:solidFill>
            </a:endParaRPr>
          </a:p>
          <a:p>
            <a:r>
              <a:rPr lang="en-GB" sz="3200" b="1" dirty="0" smtClean="0">
                <a:solidFill>
                  <a:srgbClr val="002060"/>
                </a:solidFill>
              </a:rPr>
              <a:t>5</a:t>
            </a:r>
            <a:r>
              <a:rPr lang="en-GB" sz="3200" b="1" dirty="0">
                <a:solidFill>
                  <a:srgbClr val="002060"/>
                </a:solidFill>
              </a:rPr>
              <a:t>. </a:t>
            </a:r>
            <a:r>
              <a:rPr lang="en-GB" sz="3200" b="1" dirty="0" smtClean="0">
                <a:solidFill>
                  <a:srgbClr val="002060"/>
                </a:solidFill>
              </a:rPr>
              <a:t>  like a to </a:t>
            </a:r>
            <a:r>
              <a:rPr lang="en-GB" sz="3200" b="1" dirty="0">
                <a:solidFill>
                  <a:srgbClr val="002060"/>
                </a:solidFill>
              </a:rPr>
              <a:t>Christmas </a:t>
            </a:r>
            <a:r>
              <a:rPr lang="en-GB" sz="3200" b="1" dirty="0" err="1">
                <a:solidFill>
                  <a:srgbClr val="002060"/>
                </a:solidFill>
              </a:rPr>
              <a:t>decorate</a:t>
            </a:r>
            <a:r>
              <a:rPr lang="en-GB" sz="3200" b="1" dirty="0" err="1" smtClean="0">
                <a:solidFill>
                  <a:srgbClr val="002060"/>
                </a:solidFill>
              </a:rPr>
              <a:t>Tree</a:t>
            </a:r>
            <a:r>
              <a:rPr lang="en-GB" sz="3200" b="1" dirty="0" smtClean="0">
                <a:solidFill>
                  <a:srgbClr val="002060"/>
                </a:solidFill>
              </a:rPr>
              <a:t> Children. </a:t>
            </a:r>
            <a:endParaRPr lang="ru-RU" sz="3200" b="1" dirty="0">
              <a:solidFill>
                <a:srgbClr val="002060"/>
              </a:solidFill>
            </a:endParaRPr>
          </a:p>
          <a:p>
            <a:pPr marL="514350" indent="-514350">
              <a:buAutoNum type="arabicPeriod"/>
            </a:pPr>
            <a:endParaRPr lang="en-US" sz="3200" b="1" dirty="0">
              <a:solidFill>
                <a:srgbClr val="002060"/>
              </a:solidFill>
            </a:endParaRPr>
          </a:p>
        </p:txBody>
      </p:sp>
    </p:spTree>
    <p:extLst>
      <p:ext uri="{BB962C8B-B14F-4D97-AF65-F5344CB8AC3E}">
        <p14:creationId xmlns:p14="http://schemas.microsoft.com/office/powerpoint/2010/main" xmlns="" val="3510274412"/>
      </p:ext>
    </p:extLst>
  </p:cSld>
  <p:clrMapOvr>
    <a:masterClrMapping/>
  </p:clrMapOvr>
  <p:transition spd="slow">
    <p:newsflash/>
    <p:sndAc>
      <p:stSnd>
        <p:snd r:embed="rId2" name="chimes.wav" builtIn="1"/>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Прямоугольник 1"/>
          <p:cNvSpPr/>
          <p:nvPr/>
        </p:nvSpPr>
        <p:spPr>
          <a:xfrm>
            <a:off x="1726443" y="620688"/>
            <a:ext cx="7417557" cy="5078313"/>
          </a:xfrm>
          <a:prstGeom prst="rect">
            <a:avLst/>
          </a:prstGeom>
        </p:spPr>
        <p:txBody>
          <a:bodyPr wrap="square">
            <a:spAutoFit/>
          </a:bodyPr>
          <a:lstStyle/>
          <a:p>
            <a:pPr algn="just"/>
            <a:r>
              <a:rPr lang="en-US" sz="3200" b="1" dirty="0" smtClean="0">
                <a:solidFill>
                  <a:srgbClr val="002060"/>
                </a:solidFill>
              </a:rPr>
              <a:t>1. There </a:t>
            </a:r>
            <a:r>
              <a:rPr lang="en-US" sz="3200" b="1" dirty="0">
                <a:solidFill>
                  <a:srgbClr val="002060"/>
                </a:solidFill>
              </a:rPr>
              <a:t>are many customs and traditions in Great Britain</a:t>
            </a:r>
            <a:r>
              <a:rPr lang="en-US" sz="3200" b="1" dirty="0" smtClean="0">
                <a:solidFill>
                  <a:srgbClr val="002060"/>
                </a:solidFill>
              </a:rPr>
              <a:t>.</a:t>
            </a:r>
          </a:p>
          <a:p>
            <a:pPr algn="just"/>
            <a:r>
              <a:rPr lang="en-GB" sz="3200" b="1" dirty="0" smtClean="0">
                <a:solidFill>
                  <a:srgbClr val="002060"/>
                </a:solidFill>
              </a:rPr>
              <a:t>2. People </a:t>
            </a:r>
            <a:r>
              <a:rPr lang="en-GB" sz="3200" b="1" dirty="0">
                <a:solidFill>
                  <a:srgbClr val="002060"/>
                </a:solidFill>
              </a:rPr>
              <a:t>in Britain celebrate </a:t>
            </a:r>
            <a:r>
              <a:rPr lang="en-GB" sz="3200" b="1" dirty="0" smtClean="0">
                <a:solidFill>
                  <a:srgbClr val="002060"/>
                </a:solidFill>
              </a:rPr>
              <a:t>      Halloween </a:t>
            </a:r>
            <a:r>
              <a:rPr lang="en-GB" sz="3200" b="1" dirty="0">
                <a:solidFill>
                  <a:srgbClr val="002060"/>
                </a:solidFill>
              </a:rPr>
              <a:t>on 31</a:t>
            </a:r>
            <a:r>
              <a:rPr lang="en-GB" sz="3200" b="1" baseline="30000" dirty="0">
                <a:solidFill>
                  <a:srgbClr val="002060"/>
                </a:solidFill>
              </a:rPr>
              <a:t>st</a:t>
            </a:r>
            <a:r>
              <a:rPr lang="en-GB" sz="3200" b="1" dirty="0">
                <a:solidFill>
                  <a:srgbClr val="002060"/>
                </a:solidFill>
              </a:rPr>
              <a:t> of October. </a:t>
            </a:r>
            <a:endParaRPr lang="ru-RU" sz="3200" b="1" dirty="0">
              <a:solidFill>
                <a:srgbClr val="002060"/>
              </a:solidFill>
            </a:endParaRPr>
          </a:p>
          <a:p>
            <a:pPr algn="just"/>
            <a:r>
              <a:rPr lang="en-GB" sz="3200" b="1" dirty="0" smtClean="0">
                <a:solidFill>
                  <a:srgbClr val="002060"/>
                </a:solidFill>
              </a:rPr>
              <a:t>3. </a:t>
            </a:r>
            <a:r>
              <a:rPr lang="en-US" sz="3200" b="1" dirty="0" smtClean="0">
                <a:solidFill>
                  <a:srgbClr val="002060"/>
                </a:solidFill>
              </a:rPr>
              <a:t>Easter </a:t>
            </a:r>
            <a:r>
              <a:rPr lang="en-US" sz="3200" b="1" dirty="0">
                <a:solidFill>
                  <a:srgbClr val="002060"/>
                </a:solidFill>
              </a:rPr>
              <a:t>is celebrated in March or </a:t>
            </a:r>
            <a:r>
              <a:rPr lang="en-US" sz="3200" b="1" dirty="0" smtClean="0">
                <a:solidFill>
                  <a:srgbClr val="002060"/>
                </a:solidFill>
              </a:rPr>
              <a:t>  </a:t>
            </a:r>
          </a:p>
          <a:p>
            <a:pPr algn="just"/>
            <a:r>
              <a:rPr lang="en-US" sz="3200" b="1" dirty="0">
                <a:solidFill>
                  <a:srgbClr val="002060"/>
                </a:solidFill>
              </a:rPr>
              <a:t> </a:t>
            </a:r>
            <a:r>
              <a:rPr lang="en-US" sz="3200" b="1" dirty="0" smtClean="0">
                <a:solidFill>
                  <a:srgbClr val="002060"/>
                </a:solidFill>
              </a:rPr>
              <a:t>      April</a:t>
            </a:r>
            <a:r>
              <a:rPr lang="en-US" sz="3200" b="1" dirty="0">
                <a:solidFill>
                  <a:srgbClr val="002060"/>
                </a:solidFill>
              </a:rPr>
              <a:t>. </a:t>
            </a:r>
            <a:endParaRPr lang="ru-RU" sz="3200" b="1" dirty="0">
              <a:solidFill>
                <a:srgbClr val="002060"/>
              </a:solidFill>
            </a:endParaRPr>
          </a:p>
          <a:p>
            <a:pPr algn="just"/>
            <a:r>
              <a:rPr lang="en-GB" sz="3200" b="1" dirty="0">
                <a:solidFill>
                  <a:srgbClr val="002060"/>
                </a:solidFill>
              </a:rPr>
              <a:t>4. On Christmas people usually cook </a:t>
            </a:r>
            <a:r>
              <a:rPr lang="en-GB" sz="3200" b="1" dirty="0" smtClean="0">
                <a:solidFill>
                  <a:srgbClr val="002060"/>
                </a:solidFill>
              </a:rPr>
              <a:t>   Stuffed </a:t>
            </a:r>
            <a:r>
              <a:rPr lang="en-GB" sz="3200" b="1" dirty="0">
                <a:solidFill>
                  <a:srgbClr val="002060"/>
                </a:solidFill>
              </a:rPr>
              <a:t>turkey and mashed </a:t>
            </a:r>
            <a:r>
              <a:rPr lang="en-GB" sz="3200" b="1" dirty="0" smtClean="0">
                <a:solidFill>
                  <a:srgbClr val="002060"/>
                </a:solidFill>
              </a:rPr>
              <a:t>  potatoes</a:t>
            </a:r>
            <a:r>
              <a:rPr lang="en-GB" sz="3200" b="1" dirty="0">
                <a:solidFill>
                  <a:srgbClr val="002060"/>
                </a:solidFill>
              </a:rPr>
              <a:t>. </a:t>
            </a:r>
            <a:endParaRPr lang="ru-RU" sz="3200" b="1" dirty="0">
              <a:solidFill>
                <a:srgbClr val="002060"/>
              </a:solidFill>
            </a:endParaRPr>
          </a:p>
          <a:p>
            <a:pPr algn="just"/>
            <a:r>
              <a:rPr lang="en-GB" sz="3200" b="1" dirty="0" smtClean="0">
                <a:solidFill>
                  <a:srgbClr val="002060"/>
                </a:solidFill>
              </a:rPr>
              <a:t>5</a:t>
            </a:r>
            <a:r>
              <a:rPr lang="en-GB" sz="3200" b="1" dirty="0">
                <a:solidFill>
                  <a:srgbClr val="002060"/>
                </a:solidFill>
              </a:rPr>
              <a:t>.  Children like to decorate a Christmas Tree.</a:t>
            </a:r>
            <a:r>
              <a:rPr lang="en-GB" sz="3600" b="1" dirty="0">
                <a:solidFill>
                  <a:srgbClr val="002060"/>
                </a:solidFill>
              </a:rPr>
              <a:t> </a:t>
            </a:r>
            <a:r>
              <a:rPr lang="en-US" sz="3600" b="1" dirty="0" smtClean="0">
                <a:solidFill>
                  <a:srgbClr val="002060"/>
                </a:solidFill>
              </a:rPr>
              <a:t> </a:t>
            </a:r>
            <a:endParaRPr lang="ru-RU" sz="3600" b="1" dirty="0">
              <a:solidFill>
                <a:srgbClr val="002060"/>
              </a:solidFill>
            </a:endParaRPr>
          </a:p>
        </p:txBody>
      </p:sp>
    </p:spTree>
    <p:extLst>
      <p:ext uri="{BB962C8B-B14F-4D97-AF65-F5344CB8AC3E}">
        <p14:creationId xmlns:p14="http://schemas.microsoft.com/office/powerpoint/2010/main" xmlns="" val="533157635"/>
      </p:ext>
    </p:extLst>
  </p:cSld>
  <p:clrMapOvr>
    <a:masterClrMapping/>
  </p:clrMapOvr>
  <p:transition spd="slow">
    <p:newsflash/>
    <p:sndAc>
      <p:stSnd>
        <p:snd r:embed="rId2" name="chimes.wav" builtIn="1"/>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Прямоугольник 2"/>
          <p:cNvSpPr/>
          <p:nvPr/>
        </p:nvSpPr>
        <p:spPr>
          <a:xfrm>
            <a:off x="1763688" y="908720"/>
            <a:ext cx="7218040" cy="1446550"/>
          </a:xfrm>
          <a:prstGeom prst="rect">
            <a:avLst/>
          </a:prstGeom>
        </p:spPr>
        <p:txBody>
          <a:bodyPr wrap="square">
            <a:spAutoFit/>
          </a:bodyPr>
          <a:lstStyle/>
          <a:p>
            <a:r>
              <a:rPr lang="en-US" dirty="0"/>
              <a:t> </a:t>
            </a:r>
            <a:r>
              <a:rPr lang="en-US" sz="4400" b="1" dirty="0">
                <a:solidFill>
                  <a:srgbClr val="FF0000"/>
                </a:solidFill>
              </a:rPr>
              <a:t>Listen to the audio and fill the gaps with the words below:</a:t>
            </a:r>
            <a:endParaRPr lang="ru-RU" sz="4400" b="1" dirty="0">
              <a:solidFill>
                <a:srgbClr val="FF0000"/>
              </a:solidFill>
            </a:endParaRPr>
          </a:p>
        </p:txBody>
      </p:sp>
      <p:pic>
        <p:nvPicPr>
          <p:cNvPr id="4" name="Рисунок 3"/>
          <p:cNvPicPr>
            <a:picLocks noChangeAspect="1"/>
          </p:cNvPicPr>
          <p:nvPr/>
        </p:nvPicPr>
        <p:blipFill>
          <a:blip r:embed="rId4"/>
          <a:stretch>
            <a:fillRect/>
          </a:stretch>
        </p:blipFill>
        <p:spPr>
          <a:xfrm>
            <a:off x="5220072" y="2636912"/>
            <a:ext cx="3175620" cy="3175620"/>
          </a:xfrm>
          <a:prstGeom prst="ellipse">
            <a:avLst/>
          </a:prstGeom>
          <a:ln>
            <a:noFill/>
          </a:ln>
          <a:effectLst>
            <a:softEdge rad="112500"/>
          </a:effectLst>
        </p:spPr>
      </p:pic>
    </p:spTree>
    <p:extLst>
      <p:ext uri="{BB962C8B-B14F-4D97-AF65-F5344CB8AC3E}">
        <p14:creationId xmlns:p14="http://schemas.microsoft.com/office/powerpoint/2010/main" xmlns="" val="1504107472"/>
      </p:ext>
    </p:extLst>
  </p:cSld>
  <p:clrMapOvr>
    <a:masterClrMapping/>
  </p:clrMapOvr>
  <p:transition spd="slow">
    <p:newsflash/>
    <p:sndAc>
      <p:stSnd>
        <p:snd r:embed="rId2" name="chimes.wav" builtIn="1"/>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Овал 1"/>
          <p:cNvSpPr/>
          <p:nvPr/>
        </p:nvSpPr>
        <p:spPr>
          <a:xfrm>
            <a:off x="3809933" y="2698068"/>
            <a:ext cx="3024336" cy="1296144"/>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rPr>
              <a:t>Christmas</a:t>
            </a:r>
            <a:endParaRPr lang="ru-RU" sz="3600" b="1" dirty="0">
              <a:solidFill>
                <a:srgbClr val="002060"/>
              </a:solidFill>
            </a:endParaRPr>
          </a:p>
        </p:txBody>
      </p:sp>
      <p:cxnSp>
        <p:nvCxnSpPr>
          <p:cNvPr id="4" name="Прямая соединительная линия 3"/>
          <p:cNvCxnSpPr/>
          <p:nvPr/>
        </p:nvCxnSpPr>
        <p:spPr>
          <a:xfrm flipV="1">
            <a:off x="5322101" y="1881725"/>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699792" y="3346140"/>
            <a:ext cx="11101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6834269" y="3346140"/>
            <a:ext cx="9780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flipV="1">
            <a:off x="3529048" y="2317185"/>
            <a:ext cx="817561" cy="514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6368168" y="2317185"/>
            <a:ext cx="868128" cy="546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3517923" y="3861048"/>
            <a:ext cx="907427" cy="529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flipV="1">
            <a:off x="6228184" y="3861048"/>
            <a:ext cx="79208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5322101" y="3994212"/>
            <a:ext cx="0" cy="792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09151975"/>
      </p:ext>
    </p:extLst>
  </p:cSld>
  <p:clrMapOvr>
    <a:masterClrMapping/>
  </p:clrMapOvr>
  <p:transition spd="slow">
    <p:newsflash/>
    <p:sndAc>
      <p:stSnd>
        <p:snd r:embed="rId2" name="chimes.wav" builtIn="1"/>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Овал 1"/>
          <p:cNvSpPr/>
          <p:nvPr/>
        </p:nvSpPr>
        <p:spPr>
          <a:xfrm>
            <a:off x="3563888" y="2564904"/>
            <a:ext cx="3312368" cy="1368152"/>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2060"/>
                </a:solidFill>
              </a:rPr>
              <a:t>Easter</a:t>
            </a:r>
            <a:endParaRPr lang="ru-RU" sz="4000" b="1" dirty="0">
              <a:solidFill>
                <a:srgbClr val="002060"/>
              </a:solidFill>
            </a:endParaRPr>
          </a:p>
        </p:txBody>
      </p:sp>
      <p:cxnSp>
        <p:nvCxnSpPr>
          <p:cNvPr id="4" name="Прямая соединительная линия 3"/>
          <p:cNvCxnSpPr/>
          <p:nvPr/>
        </p:nvCxnSpPr>
        <p:spPr>
          <a:xfrm flipV="1">
            <a:off x="5148064" y="1772816"/>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2627784" y="3248980"/>
            <a:ext cx="936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6876256" y="3248980"/>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5220072" y="3933056"/>
            <a:ext cx="0" cy="792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37833113"/>
      </p:ext>
    </p:extLst>
  </p:cSld>
  <p:clrMapOvr>
    <a:masterClrMapping/>
  </p:clrMapOvr>
  <p:transition spd="slow">
    <p:newsflash/>
    <p:sndAc>
      <p:stSnd>
        <p:snd r:embed="rId2" name="chimes.wav" builtIn="1"/>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Прямоугольник 4"/>
          <p:cNvSpPr/>
          <p:nvPr/>
        </p:nvSpPr>
        <p:spPr>
          <a:xfrm>
            <a:off x="2428860" y="1857364"/>
            <a:ext cx="6143668" cy="2308324"/>
          </a:xfrm>
          <a:prstGeom prst="rect">
            <a:avLst/>
          </a:prstGeom>
        </p:spPr>
        <p:txBody>
          <a:bodyPr wrap="square">
            <a:spAutoFit/>
          </a:bodyPr>
          <a:lstStyle/>
          <a:p>
            <a:pPr algn="ctr"/>
            <a:r>
              <a:rPr lang="en-US" sz="4800" b="1" i="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r>
              <a:rPr lang="kk-KZ" sz="4800" b="1" i="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Customs and Traditions </a:t>
            </a:r>
          </a:p>
          <a:p>
            <a:pPr algn="ctr"/>
            <a:r>
              <a:rPr lang="ru-RU" sz="4800" b="1" i="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in Great Britain</a:t>
            </a:r>
            <a:r>
              <a:rPr lang="en-US" sz="4800" b="1" i="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endParaRPr lang="ru-RU"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Овал 1"/>
          <p:cNvSpPr/>
          <p:nvPr/>
        </p:nvSpPr>
        <p:spPr>
          <a:xfrm>
            <a:off x="3809933" y="2698068"/>
            <a:ext cx="3024336" cy="1296144"/>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rPr>
              <a:t>Halloween</a:t>
            </a:r>
            <a:endParaRPr lang="ru-RU" sz="3200" b="1" dirty="0">
              <a:solidFill>
                <a:srgbClr val="002060"/>
              </a:solidFill>
            </a:endParaRPr>
          </a:p>
        </p:txBody>
      </p:sp>
      <p:cxnSp>
        <p:nvCxnSpPr>
          <p:cNvPr id="4" name="Прямая соединительная линия 3"/>
          <p:cNvCxnSpPr/>
          <p:nvPr/>
        </p:nvCxnSpPr>
        <p:spPr>
          <a:xfrm flipV="1">
            <a:off x="5322101" y="1881725"/>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699792" y="3346140"/>
            <a:ext cx="11101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6834269" y="3346140"/>
            <a:ext cx="9780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flipV="1">
            <a:off x="3529048" y="2317185"/>
            <a:ext cx="817561" cy="514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6368168" y="2317185"/>
            <a:ext cx="868128" cy="546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3517923" y="3861048"/>
            <a:ext cx="907427" cy="529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flipV="1">
            <a:off x="6228184" y="3861048"/>
            <a:ext cx="79208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5322101" y="3994212"/>
            <a:ext cx="0" cy="792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31934578"/>
      </p:ext>
    </p:extLst>
  </p:cSld>
  <p:clrMapOvr>
    <a:masterClrMapping/>
  </p:clrMapOvr>
  <p:transition spd="slow">
    <p:newsflash/>
    <p:sndAc>
      <p:stSnd>
        <p:snd r:embed="rId2" name="chimes.wav" builtIn="1"/>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107504" y="0"/>
            <a:ext cx="9144000" cy="6858000"/>
          </a:xfrm>
          <a:prstGeom prst="rect">
            <a:avLst/>
          </a:prstGeom>
          <a:noFill/>
        </p:spPr>
      </p:pic>
      <p:pic>
        <p:nvPicPr>
          <p:cNvPr id="2" name="Рисунок 1"/>
          <p:cNvPicPr>
            <a:picLocks noChangeAspect="1"/>
          </p:cNvPicPr>
          <p:nvPr/>
        </p:nvPicPr>
        <p:blipFill rotWithShape="1">
          <a:blip r:embed="rId4"/>
          <a:srcRect b="9279"/>
          <a:stretch/>
        </p:blipFill>
        <p:spPr>
          <a:xfrm>
            <a:off x="4282444" y="1124744"/>
            <a:ext cx="4861556" cy="3528392"/>
          </a:xfrm>
          <a:prstGeom prst="ellipse">
            <a:avLst/>
          </a:prstGeom>
          <a:ln>
            <a:noFill/>
          </a:ln>
          <a:effectLst>
            <a:softEdge rad="112500"/>
          </a:effectLst>
        </p:spPr>
      </p:pic>
      <p:sp>
        <p:nvSpPr>
          <p:cNvPr id="4" name="Выноска-облако 3"/>
          <p:cNvSpPr/>
          <p:nvPr/>
        </p:nvSpPr>
        <p:spPr>
          <a:xfrm>
            <a:off x="1122124" y="1418506"/>
            <a:ext cx="3168352" cy="2016224"/>
          </a:xfrm>
          <a:prstGeom prst="cloudCallout">
            <a:avLst>
              <a:gd name="adj1" fmla="val 80099"/>
              <a:gd name="adj2" fmla="val 5678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rgbClr val="FF0000"/>
                </a:solidFill>
              </a:rPr>
              <a:t> Good         Bye!</a:t>
            </a:r>
            <a:endParaRPr lang="ru-RU" sz="3200" b="1" i="1" dirty="0">
              <a:solidFill>
                <a:srgbClr val="FF0000"/>
              </a:solidFill>
            </a:endParaRPr>
          </a:p>
        </p:txBody>
      </p:sp>
    </p:spTree>
    <p:extLst>
      <p:ext uri="{BB962C8B-B14F-4D97-AF65-F5344CB8AC3E}">
        <p14:creationId xmlns:p14="http://schemas.microsoft.com/office/powerpoint/2010/main" xmlns="" val="2781481996"/>
      </p:ext>
    </p:extLst>
  </p:cSld>
  <p:clrMapOvr>
    <a:masterClrMapping/>
  </p:clrMapOvr>
  <p:transition spd="slow">
    <p:newsflash/>
    <p:sndAc>
      <p:stSnd>
        <p:snd r:embed="rId2" name="chimes.wav" builtIn="1"/>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happy easter"/>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357222" y="0"/>
            <a:ext cx="9501222" cy="6858000"/>
          </a:xfrm>
          <a:prstGeom prst="rect">
            <a:avLst/>
          </a:prstGeom>
          <a:noFill/>
        </p:spPr>
      </p:pic>
      <p:sp>
        <p:nvSpPr>
          <p:cNvPr id="1025" name="Rectangle 1"/>
          <p:cNvSpPr>
            <a:spLocks noChangeArrowheads="1"/>
          </p:cNvSpPr>
          <p:nvPr/>
        </p:nvSpPr>
        <p:spPr bwMode="auto">
          <a:xfrm>
            <a:off x="1714480" y="642918"/>
            <a:ext cx="71438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8575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2800" b="1" i="0" u="none" strike="noStrike" cap="none" normalizeH="0" baseline="0" dirty="0" smtClean="0">
                <a:ln>
                  <a:noFill/>
                </a:ln>
                <a:solidFill>
                  <a:srgbClr val="FF0000"/>
                </a:solidFill>
                <a:effectLst/>
                <a:ea typeface="Times New Roman" pitchFamily="18" charset="0"/>
                <a:cs typeface="Times New Roman" pitchFamily="18" charset="0"/>
              </a:rPr>
              <a:t>Easter</a:t>
            </a:r>
          </a:p>
          <a:p>
            <a:pPr marL="0" marR="0" lvl="0" indent="28575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2800" b="1" i="0" u="none" strike="noStrike" cap="none" normalizeH="0" baseline="0" dirty="0" smtClean="0">
                <a:ln>
                  <a:noFill/>
                </a:ln>
                <a:solidFill>
                  <a:srgbClr val="002060"/>
                </a:solidFill>
                <a:effectLst/>
                <a:ea typeface="Times New Roman" pitchFamily="18" charset="0"/>
                <a:cs typeface="Times New Roman" pitchFamily="18" charset="0"/>
              </a:rPr>
              <a:t>    Many English traditions are usually connected with Holidays. One of them is Easter.</a:t>
            </a:r>
            <a:endParaRPr kumimoji="0" lang="ru-RU" sz="2800" b="1" i="0" u="none" strike="noStrike" cap="none" normalizeH="0" baseline="0" dirty="0" smtClean="0">
              <a:ln>
                <a:noFill/>
              </a:ln>
              <a:solidFill>
                <a:srgbClr val="002060"/>
              </a:solidFill>
              <a:effectLst/>
              <a:cs typeface="Arial" pitchFamily="34" charset="0"/>
            </a:endParaRPr>
          </a:p>
          <a:p>
            <a:pPr marL="0" marR="0" lvl="0" indent="28575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2800" b="1" i="0" u="none" strike="noStrike" cap="none" normalizeH="0" baseline="0" dirty="0" smtClean="0">
                <a:ln>
                  <a:noFill/>
                </a:ln>
                <a:solidFill>
                  <a:srgbClr val="002060"/>
                </a:solidFill>
                <a:effectLst/>
                <a:ea typeface="Times New Roman" pitchFamily="18" charset="0"/>
                <a:cs typeface="Times New Roman" pitchFamily="18" charset="0"/>
              </a:rPr>
              <a:t>	Easter is a Christian spring festival. It is usually celebrated in March or April. Children decorate eggs. People hold Easter egg hunts. The day preceding Lent is known as Pancake  Day. It  is famous for pancake celebration. This tradition dates from 1445. When the  bell is sounded the contestants have to run holding a frying pan with a pancake in it.</a:t>
            </a:r>
            <a:endParaRPr kumimoji="0" lang="en-US" sz="2800" b="1" i="0" u="none" strike="noStrike" cap="none" normalizeH="0" baseline="0" dirty="0" smtClean="0">
              <a:ln>
                <a:noFill/>
              </a:ln>
              <a:solidFill>
                <a:srgbClr val="002060"/>
              </a:solidFill>
              <a:effectLst/>
              <a:cs typeface="Arial" pitchFamily="34" charset="0"/>
            </a:endParaRPr>
          </a:p>
        </p:txBody>
      </p:sp>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Картинки по запросу happy halloween"/>
          <p:cNvPicPr>
            <a:picLocks noChangeAspect="1" noChangeArrowheads="1"/>
          </p:cNvPicPr>
          <p:nvPr/>
        </p:nvPicPr>
        <p:blipFill>
          <a:blip r:embed="rId3"/>
          <a:srcRect/>
          <a:stretch>
            <a:fillRect/>
          </a:stretch>
        </p:blipFill>
        <p:spPr bwMode="auto">
          <a:xfrm>
            <a:off x="-64" y="0"/>
            <a:ext cx="9144064" cy="6858000"/>
          </a:xfrm>
          <a:prstGeom prst="rect">
            <a:avLst/>
          </a:prstGeom>
          <a:noFill/>
        </p:spPr>
      </p:pic>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фон для презентации лондон"/>
          <p:cNvPicPr>
            <a:picLocks noChangeAspect="1" noChangeArrowheads="1"/>
          </p:cNvPicPr>
          <p:nvPr/>
        </p:nvPicPr>
        <p:blipFill>
          <a:blip r:embed="rId3"/>
          <a:srcRect/>
          <a:stretch>
            <a:fillRect/>
          </a:stretch>
        </p:blipFill>
        <p:spPr bwMode="auto">
          <a:xfrm>
            <a:off x="-357222" y="0"/>
            <a:ext cx="9501222" cy="6858000"/>
          </a:xfrm>
          <a:prstGeom prst="rect">
            <a:avLst/>
          </a:prstGeom>
          <a:noFill/>
        </p:spPr>
      </p:pic>
      <p:sp>
        <p:nvSpPr>
          <p:cNvPr id="27649" name="Rectangle 1"/>
          <p:cNvSpPr>
            <a:spLocks noChangeArrowheads="1"/>
          </p:cNvSpPr>
          <p:nvPr/>
        </p:nvSpPr>
        <p:spPr bwMode="auto">
          <a:xfrm>
            <a:off x="1500166" y="928670"/>
            <a:ext cx="742955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ctr" fontAlgn="base">
              <a:spcBef>
                <a:spcPct val="0"/>
              </a:spcBef>
              <a:spcAft>
                <a:spcPct val="0"/>
              </a:spcAft>
            </a:pPr>
            <a:r>
              <a:rPr lang="en-US" sz="2800" b="1" dirty="0" smtClean="0">
                <a:solidFill>
                  <a:srgbClr val="FF0000"/>
                </a:solidFill>
                <a:ea typeface="Times New Roman" pitchFamily="18" charset="0"/>
                <a:cs typeface="Arial" pitchFamily="34" charset="0"/>
              </a:rPr>
              <a:t>Halloween</a:t>
            </a:r>
            <a:endParaRPr kumimoji="0" lang="en-US" sz="2800" b="1" i="0" u="none" strike="noStrike" cap="none" normalizeH="0" baseline="0" dirty="0" smtClean="0">
              <a:ln>
                <a:noFill/>
              </a:ln>
              <a:solidFill>
                <a:srgbClr val="FF0000"/>
              </a:solidFill>
              <a:effectLst/>
              <a:ea typeface="Times New Roman" pitchFamily="18" charset="0"/>
              <a:cs typeface="Arial" pitchFamily="34"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ea typeface="Times New Roman" pitchFamily="18" charset="0"/>
                <a:cs typeface="Arial" pitchFamily="34" charset="0"/>
              </a:rPr>
              <a:t>Traditionally on Halloween Night people wear scary or funny costumes of witches, vampires, pirates and ghosts. The most popular children's amusement on Halloween is "trick-or-treating".</a:t>
            </a:r>
            <a:endParaRPr kumimoji="0" lang="ru-RU" sz="2800" b="1" i="0" u="none" strike="noStrike" cap="none" normalizeH="0" baseline="0" dirty="0" smtClean="0">
              <a:ln>
                <a:noFill/>
              </a:ln>
              <a:solidFill>
                <a:srgbClr val="002060"/>
              </a:solidFill>
              <a:effectLst/>
              <a:ea typeface="Times New Roman" pitchFamily="18"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ea typeface="Times New Roman" pitchFamily="18" charset="0"/>
                <a:cs typeface="Arial" pitchFamily="34" charset="0"/>
              </a:rPr>
              <a:t>Usually people give them sweets, fruit and candies, but if they don't, the children can play a trick on them.</a:t>
            </a:r>
            <a:endParaRPr kumimoji="0" lang="ru-RU" sz="2800" b="1" i="0" u="none" strike="noStrike" cap="none" normalizeH="0" baseline="0" dirty="0" smtClean="0">
              <a:ln>
                <a:noFill/>
              </a:ln>
              <a:solidFill>
                <a:srgbClr val="002060"/>
              </a:solidFill>
              <a:effectLst/>
              <a:ea typeface="Times New Roman" pitchFamily="18"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2060"/>
                </a:solidFill>
                <a:effectLst/>
                <a:ea typeface="Times New Roman" pitchFamily="18" charset="0"/>
                <a:cs typeface="Times New Roman" pitchFamily="18" charset="0"/>
              </a:rPr>
              <a:t>Another famous tradition is making Jack </a:t>
            </a:r>
            <a:r>
              <a:rPr kumimoji="0" lang="en-US" sz="2800" b="1" i="0" u="none" strike="noStrike" cap="none" normalizeH="0" baseline="0" dirty="0" err="1" smtClean="0">
                <a:ln>
                  <a:noFill/>
                </a:ln>
                <a:solidFill>
                  <a:srgbClr val="002060"/>
                </a:solidFill>
                <a:effectLst/>
                <a:ea typeface="Times New Roman" pitchFamily="18" charset="0"/>
                <a:cs typeface="Times New Roman" pitchFamily="18" charset="0"/>
              </a:rPr>
              <a:t>O'Lantern</a:t>
            </a:r>
            <a:r>
              <a:rPr kumimoji="0" lang="en-US" sz="2800" b="1" i="0" u="none" strike="noStrike" cap="none" normalizeH="0" baseline="0" dirty="0" smtClean="0">
                <a:ln>
                  <a:noFill/>
                </a:ln>
                <a:solidFill>
                  <a:srgbClr val="002060"/>
                </a:solidFill>
                <a:effectLst/>
                <a:ea typeface="Times New Roman" pitchFamily="18" charset="0"/>
                <a:cs typeface="Times New Roman" pitchFamily="18" charset="0"/>
              </a:rPr>
              <a:t>: people carve a smiling face on a pumpkin and put a candle inside.</a:t>
            </a:r>
            <a:endParaRPr kumimoji="0" lang="en-US" sz="2800" b="1" i="0" u="none" strike="noStrike" cap="none" normalizeH="0" baseline="0" dirty="0" smtClean="0">
              <a:ln>
                <a:noFill/>
              </a:ln>
              <a:solidFill>
                <a:srgbClr val="002060"/>
              </a:solidFill>
              <a:effectLst/>
              <a:cs typeface="Arial" pitchFamily="34" charset="0"/>
            </a:endParaRPr>
          </a:p>
        </p:txBody>
      </p:sp>
    </p:spTree>
  </p:cSld>
  <p:clrMapOvr>
    <a:masterClrMapping/>
  </p:clrMapOvr>
  <p:transition spd="slow">
    <p:newsflash/>
    <p:sndAc>
      <p:stSnd>
        <p:snd r:embed="rId2" name="chimes.wav" builtIn="1"/>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Картинки по запросу merry christmas"/>
          <p:cNvPicPr>
            <a:picLocks noChangeAspect="1" noChangeArrowheads="1"/>
          </p:cNvPicPr>
          <p:nvPr/>
        </p:nvPicPr>
        <p:blipFill>
          <a:blip r:embed="rId3"/>
          <a:srcRect/>
          <a:stretch>
            <a:fillRect/>
          </a:stretch>
        </p:blipFill>
        <p:spPr bwMode="auto">
          <a:xfrm>
            <a:off x="0" y="0"/>
            <a:ext cx="9144000" cy="6857999"/>
          </a:xfrm>
          <a:prstGeom prst="rect">
            <a:avLst/>
          </a:prstGeom>
          <a:noFill/>
        </p:spPr>
      </p:pic>
    </p:spTree>
  </p:cSld>
  <p:clrMapOvr>
    <a:masterClrMapping/>
  </p:clrMapOvr>
  <p:transition spd="slow">
    <p:newsflash/>
    <p:sndAc>
      <p:stSnd>
        <p:snd r:embed="rId2" name="chimes.wav" builtIn="1"/>
      </p:stSnd>
    </p:sndAc>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534</Words>
  <Application>Microsoft Office PowerPoint</Application>
  <PresentationFormat>Экран (4:3)</PresentationFormat>
  <Paragraphs>135</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Толсынай Каримсакова</dc:creator>
  <cp:lastModifiedBy>Жарас</cp:lastModifiedBy>
  <cp:revision>43</cp:revision>
  <dcterms:created xsi:type="dcterms:W3CDTF">2017-03-12T17:04:28Z</dcterms:created>
  <dcterms:modified xsi:type="dcterms:W3CDTF">2017-03-14T19:59:13Z</dcterms:modified>
</cp:coreProperties>
</file>