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9" r:id="rId2"/>
    <p:sldId id="294" r:id="rId3"/>
    <p:sldId id="295" r:id="rId4"/>
    <p:sldId id="276" r:id="rId5"/>
    <p:sldId id="298" r:id="rId6"/>
    <p:sldId id="312" r:id="rId7"/>
    <p:sldId id="297" r:id="rId8"/>
    <p:sldId id="256" r:id="rId9"/>
    <p:sldId id="290" r:id="rId10"/>
    <p:sldId id="283" r:id="rId11"/>
    <p:sldId id="308" r:id="rId12"/>
    <p:sldId id="309" r:id="rId13"/>
    <p:sldId id="310" r:id="rId14"/>
    <p:sldId id="301" r:id="rId15"/>
    <p:sldId id="302" r:id="rId16"/>
    <p:sldId id="300" r:id="rId17"/>
    <p:sldId id="303" r:id="rId18"/>
    <p:sldId id="304" r:id="rId19"/>
    <p:sldId id="305" r:id="rId20"/>
    <p:sldId id="282" r:id="rId21"/>
    <p:sldId id="306" r:id="rId22"/>
    <p:sldId id="313" r:id="rId23"/>
    <p:sldId id="281" r:id="rId24"/>
    <p:sldId id="307" r:id="rId25"/>
    <p:sldId id="315" r:id="rId26"/>
    <p:sldId id="286" r:id="rId27"/>
    <p:sldId id="311" r:id="rId28"/>
    <p:sldId id="299" r:id="rId29"/>
    <p:sldId id="27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E0B66-06A9-4B55-A5C2-7CE38254748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369B596-2A4B-422E-8116-6B5934A519E6}">
      <dgm:prSet phldrT="[Текст]" phldr="1"/>
      <dgm:spPr/>
      <dgm:t>
        <a:bodyPr/>
        <a:lstStyle/>
        <a:p>
          <a:endParaRPr lang="ru-RU" dirty="0"/>
        </a:p>
      </dgm:t>
    </dgm:pt>
    <dgm:pt modelId="{85E7E791-0FD6-4F09-9FF6-9EADFD416771}" type="sibTrans" cxnId="{2B74FDE6-349C-47A1-825E-BD920FDB3CF1}">
      <dgm:prSet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Рисунок7.jpg"/>
        </a:ext>
      </dgm:extLst>
    </dgm:pt>
    <dgm:pt modelId="{305E58EE-E769-4426-BF6C-95433E640980}" type="parTrans" cxnId="{2B74FDE6-349C-47A1-825E-BD920FDB3CF1}">
      <dgm:prSet/>
      <dgm:spPr/>
      <dgm:t>
        <a:bodyPr/>
        <a:lstStyle/>
        <a:p>
          <a:endParaRPr lang="ru-RU"/>
        </a:p>
      </dgm:t>
    </dgm:pt>
    <dgm:pt modelId="{659033DC-F802-4125-86F1-D514E7972880}" type="pres">
      <dgm:prSet presAssocID="{B29E0B66-06A9-4B55-A5C2-7CE382547486}" presName="Name0" presStyleCnt="0">
        <dgm:presLayoutVars>
          <dgm:chMax val="7"/>
          <dgm:chPref val="7"/>
          <dgm:dir/>
        </dgm:presLayoutVars>
      </dgm:prSet>
      <dgm:spPr/>
    </dgm:pt>
    <dgm:pt modelId="{E3363649-9D25-48FF-AF4F-1F0DA8D5C935}" type="pres">
      <dgm:prSet presAssocID="{B29E0B66-06A9-4B55-A5C2-7CE382547486}" presName="Name1" presStyleCnt="0"/>
      <dgm:spPr/>
    </dgm:pt>
    <dgm:pt modelId="{692FA9B2-A4E4-498E-A319-9A946F141F3B}" type="pres">
      <dgm:prSet presAssocID="{85E7E791-0FD6-4F09-9FF6-9EADFD416771}" presName="picture_1" presStyleCnt="0"/>
      <dgm:spPr/>
    </dgm:pt>
    <dgm:pt modelId="{71C5DC88-C596-47DE-83F7-23B22CA1C1BD}" type="pres">
      <dgm:prSet presAssocID="{85E7E791-0FD6-4F09-9FF6-9EADFD416771}" presName="pictureRepeatNode" presStyleLbl="alignImgPlace1" presStyleIdx="0" presStyleCnt="1" custScaleX="135174" custScaleY="146496" custLinFactNeighborX="-13891" custLinFactNeighborY="-13892"/>
      <dgm:spPr/>
      <dgm:t>
        <a:bodyPr/>
        <a:lstStyle/>
        <a:p>
          <a:endParaRPr lang="ru-RU"/>
        </a:p>
      </dgm:t>
    </dgm:pt>
    <dgm:pt modelId="{57779008-61DD-4665-8E2E-A326090432E2}" type="pres">
      <dgm:prSet presAssocID="{F369B596-2A4B-422E-8116-6B5934A519E6}" presName="text_1" presStyleLbl="node1" presStyleIdx="0" presStyleCnt="0" custAng="2136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B038EB-A04F-48C6-BA15-57FAD270A011}" type="presOf" srcId="{F369B596-2A4B-422E-8116-6B5934A519E6}" destId="{57779008-61DD-4665-8E2E-A326090432E2}" srcOrd="0" destOrd="0" presId="urn:microsoft.com/office/officeart/2008/layout/CircularPictureCallout"/>
    <dgm:cxn modelId="{EB3F4C04-8E35-4039-A8A7-96DB99065EFF}" type="presOf" srcId="{85E7E791-0FD6-4F09-9FF6-9EADFD416771}" destId="{71C5DC88-C596-47DE-83F7-23B22CA1C1BD}" srcOrd="0" destOrd="0" presId="urn:microsoft.com/office/officeart/2008/layout/CircularPictureCallout"/>
    <dgm:cxn modelId="{D41BD5F5-4BBC-410A-B919-425E0F07230F}" type="presOf" srcId="{B29E0B66-06A9-4B55-A5C2-7CE382547486}" destId="{659033DC-F802-4125-86F1-D514E7972880}" srcOrd="0" destOrd="0" presId="urn:microsoft.com/office/officeart/2008/layout/CircularPictureCallout"/>
    <dgm:cxn modelId="{2B74FDE6-349C-47A1-825E-BD920FDB3CF1}" srcId="{B29E0B66-06A9-4B55-A5C2-7CE382547486}" destId="{F369B596-2A4B-422E-8116-6B5934A519E6}" srcOrd="0" destOrd="0" parTransId="{305E58EE-E769-4426-BF6C-95433E640980}" sibTransId="{85E7E791-0FD6-4F09-9FF6-9EADFD416771}"/>
    <dgm:cxn modelId="{1DA17190-21DB-45C8-A78A-D4E664F7F15C}" type="presParOf" srcId="{659033DC-F802-4125-86F1-D514E7972880}" destId="{E3363649-9D25-48FF-AF4F-1F0DA8D5C935}" srcOrd="0" destOrd="0" presId="urn:microsoft.com/office/officeart/2008/layout/CircularPictureCallout"/>
    <dgm:cxn modelId="{CDD154DD-7C85-42BC-BFB9-F88CD12DADC3}" type="presParOf" srcId="{E3363649-9D25-48FF-AF4F-1F0DA8D5C935}" destId="{692FA9B2-A4E4-498E-A319-9A946F141F3B}" srcOrd="0" destOrd="0" presId="urn:microsoft.com/office/officeart/2008/layout/CircularPictureCallout"/>
    <dgm:cxn modelId="{CFE17594-A0DD-4873-A7FD-D05C5BD29A44}" type="presParOf" srcId="{692FA9B2-A4E4-498E-A319-9A946F141F3B}" destId="{71C5DC88-C596-47DE-83F7-23B22CA1C1BD}" srcOrd="0" destOrd="0" presId="urn:microsoft.com/office/officeart/2008/layout/CircularPictureCallout"/>
    <dgm:cxn modelId="{EB423532-CB13-41BB-92B5-0FAAE376ABB2}" type="presParOf" srcId="{E3363649-9D25-48FF-AF4F-1F0DA8D5C935}" destId="{57779008-61DD-4665-8E2E-A326090432E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5DC88-C596-47DE-83F7-23B22CA1C1BD}">
      <dsp:nvSpPr>
        <dsp:cNvPr id="0" name=""/>
        <dsp:cNvSpPr/>
      </dsp:nvSpPr>
      <dsp:spPr>
        <a:xfrm>
          <a:off x="288035" y="144009"/>
          <a:ext cx="2102086" cy="227815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79008-61DD-4665-8E2E-A326090432E2}">
      <dsp:nvSpPr>
        <dsp:cNvPr id="0" name=""/>
        <dsp:cNvSpPr/>
      </dsp:nvSpPr>
      <dsp:spPr>
        <a:xfrm rot="2136030">
          <a:off x="1057465" y="1547329"/>
          <a:ext cx="995262" cy="51318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1057465" y="1547329"/>
        <a:ext cx="995262" cy="51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2C162-87FA-412A-86D6-FC377A353F15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A5C4-B7A4-4550-8876-CC0715713E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83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BA5C4-B7A4-4550-8876-CC0715713EBB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53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03D9E80-68F0-4362-A87E-6979286C7D22}" type="datetimeFigureOut">
              <a:rPr lang="ru-RU" smtClean="0"/>
              <a:t>11.12.2013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FA5C812-ABF2-4461-A37B-91EA209FB235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1%20&#1044;&#1077;&#1082;&#1072;&#1073;&#1088;&#1100;\&#1053;&#1086;&#1074;&#1099;&#1081;%20&#1075;&#1086;&#1076;%202&#1050;-2012\&#1052;&#1080;&#1085;&#1091;&#1089;%20&#1058;&#1072;&#1085;&#1077;&#1094;%20&#1084;&#1072;&#1083;&#1077;&#1085;&#1100;&#1082;&#1080;&#1093;%20&#1090;&#1080;&#1075;&#1088;&#1103;&#1090;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1%20&#1044;&#1077;&#1082;&#1072;&#1073;&#1088;&#1100;\&#1053;&#1086;&#1074;&#1099;&#1081;%20&#1075;&#1086;&#1076;%202&#1050;-2012\&#1042;%20&#1083;&#1077;&#1089;&#1091;%20&#1056;&#1086;&#1076;&#1080;&#1083;&#1072;&#1089;&#1100;%20&#1045;&#1083;&#1086;&#1095;&#1082;&#1072;%201.mp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file:///C:\Users\&#1052;&#1072;&#1084;&#1072;\Desktop\&#1057;&#1077;&#1088;&#1076;&#1102;&#1095;&#1082;&#1072;.%20&#1053;&#1086;&#1074;&#1086;&#1075;&#1086;&#1076;&#1085;&#1103;&#1103;.mp3" TargetMode="External"/><Relationship Id="rId1" Type="http://schemas.openxmlformats.org/officeDocument/2006/relationships/audio" Target="file:///C:\Users\&#1052;&#1072;&#1084;&#1072;\Desktop\&#1085;&#1086;&#1074;&#1099;&#1081;%20&#1075;&#1086;&#1076;%202010\15-Nu-Pogodi-RaskazhiSnegurochka.mp3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gif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1%20&#1044;&#1077;&#1082;&#1072;&#1073;&#1088;&#1100;\&#1053;&#1086;&#1074;&#1099;&#1081;%20&#1075;&#1086;&#1076;%202&#1050;-2012\9.&#1042;&#1099;&#1093;&#1086;&#1076;%20&#1044;&#1077;&#1076;&#1072;%20&#1052;&#1086;&#1088;&#1086;&#1079;&#1072;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4579" name="Picture 2" descr="http://brain-mobile.ru/uploads/posts/2008-12/1230465057_celebratory_nigh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260648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Зимушка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" name="0. начал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76555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984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148" name="Picture 2" descr="http://best-image.ucoz.ru/_ph/50/2/13826513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71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ogentry-14-119733486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5611147" y="680345"/>
            <a:ext cx="3641492" cy="49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1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1835696" y="620688"/>
            <a:ext cx="5256584" cy="172819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4444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ru-RU" sz="6600" b="1" dirty="0" smtClean="0">
                <a:solidFill>
                  <a:srgbClr val="FF0000"/>
                </a:solidFill>
                <a:latin typeface="Arial Black" pitchFamily="34" charset="0"/>
              </a:rPr>
              <a:t>тица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611560" y="2391218"/>
            <a:ext cx="4528833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существительное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1691680" y="4053051"/>
            <a:ext cx="4464496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прилагательное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5625364" y="2619640"/>
            <a:ext cx="2448272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глагол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1259632" y="650567"/>
            <a:ext cx="6192688" cy="172819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9672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Arial Black" pitchFamily="34" charset="0"/>
              </a:rPr>
              <a:t>нарисовал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1259632" y="4077072"/>
            <a:ext cx="2448272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г</a:t>
            </a:r>
            <a:r>
              <a:rPr lang="ru-RU" sz="2800" b="1" dirty="0" smtClean="0">
                <a:solidFill>
                  <a:schemeClr val="bg1"/>
                </a:solidFill>
              </a:rPr>
              <a:t>лагол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4295060" y="3742154"/>
            <a:ext cx="4597419" cy="151216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прилагательное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929946" y="2363626"/>
            <a:ext cx="4866189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существительное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1259632" y="650567"/>
            <a:ext cx="6192688" cy="172819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9672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Arial Black" pitchFamily="34" charset="0"/>
              </a:rPr>
              <a:t>заботливый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808552" y="2492896"/>
            <a:ext cx="4738202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прилагательное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940152" y="2480746"/>
            <a:ext cx="2448272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глагол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808552" y="4149080"/>
            <a:ext cx="5563648" cy="1440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существительное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148" name="Picture 2" descr="http://best-image.ucoz.ru/_ph/50/2/13826513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71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 descr="7028_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5148064" y="-459433"/>
            <a:ext cx="4247729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DSC027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5664710" y="4805469"/>
            <a:ext cx="997981" cy="11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blogentry-14-119733486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7280490" y="4905586"/>
            <a:ext cx="830545" cy="11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1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123" name="Picture 2" descr="http://www.biggif.ru/images/noviy_god/noviygod0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-141288"/>
            <a:ext cx="80010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Минус Танец маленьких тигрят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  <p:pic>
        <p:nvPicPr>
          <p:cNvPr id="5" name="Picture 19" descr="1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738046">
            <a:off x="3160464" y="1759850"/>
            <a:ext cx="3225020" cy="394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808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7028_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4884438" y="-620588"/>
            <a:ext cx="4247729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biggif.ru/images/noviy_god/noviygod02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93467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DSC027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5664710" y="4805469"/>
            <a:ext cx="997981" cy="11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blogentry-14-119733486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7280490" y="4905586"/>
            <a:ext cx="830545" cy="11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2536906">
            <a:off x="5641280" y="3574941"/>
            <a:ext cx="1014643" cy="124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В лесу Родилась Елочка 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3938" y="6357938"/>
            <a:ext cx="304800" cy="304800"/>
          </a:xfrm>
        </p:spPr>
      </p:pic>
      <p:sp>
        <p:nvSpPr>
          <p:cNvPr id="2" name="Овал 1"/>
          <p:cNvSpPr/>
          <p:nvPr/>
        </p:nvSpPr>
        <p:spPr>
          <a:xfrm>
            <a:off x="6732240" y="1196752"/>
            <a:ext cx="2465884" cy="25705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7028_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3599384" y="186857"/>
            <a:ext cx="5544616" cy="6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DSC027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4602247" y="4747954"/>
            <a:ext cx="126365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2536906">
            <a:off x="5906107" y="4659055"/>
            <a:ext cx="137636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blogentry-14-119733486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4311352" y="3661242"/>
            <a:ext cx="1084263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868144" y="2868228"/>
            <a:ext cx="1097732" cy="11304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DFEFA"/>
              </a:clrFrom>
              <a:clrTo>
                <a:srgbClr val="FDFEFA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83" r="52974"/>
          <a:stretch/>
        </p:blipFill>
        <p:spPr bwMode="auto">
          <a:xfrm>
            <a:off x="619679" y="1196752"/>
            <a:ext cx="3744416" cy="357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1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6627" name="Picture 2" descr="http://foto.rambler.ru/public/play.rambler/1/10/1-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5-Nu-Pogodi-RaskazhiSnegurochk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9625" y="6215063"/>
            <a:ext cx="304800" cy="304800"/>
          </a:xfrm>
        </p:spPr>
      </p:pic>
      <p:pic>
        <p:nvPicPr>
          <p:cNvPr id="26629" name="Picture 2" descr="G:\новый год новогодние песни\Новая папка\30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6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ердючка. Новогодня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www.smayli.ru/data/smiles/detia-81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10968"/>
            <a:ext cx="1853927" cy="227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:\Documents and Settings\Admin\Рабочий стол\анимация спорт\06d4c345741aa6b2c21a29af223836bb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0968"/>
            <a:ext cx="201444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Documents and Settings\Admin\Рабочий стол\анимация спорт\d30d9eba7f48267ef56e56db584ef4e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04002"/>
            <a:ext cx="12223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усская Зим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24128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3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4579" name="Picture 2" descr="http://brain-mobile.ru/uploads/posts/2008-12/1230465057_celebratory_nigh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"/>
            <a:ext cx="91440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260648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Зимушка</a:t>
            </a:r>
          </a:p>
          <a:p>
            <a:r>
              <a:rPr lang="ru-RU" sz="6000" b="1" dirty="0" smtClean="0">
                <a:solidFill>
                  <a:srgbClr val="FF0000"/>
                </a:solidFill>
              </a:rPr>
              <a:t>                  зимний</a:t>
            </a:r>
          </a:p>
          <a:p>
            <a:r>
              <a:rPr lang="ru-RU" sz="6000" b="1" dirty="0" smtClean="0">
                <a:solidFill>
                  <a:srgbClr val="FF0000"/>
                </a:solidFill>
              </a:rPr>
              <a:t>                          зимовать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udilkaru-new_year_wallpapers-14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fludilkaru-new_year_wallpapers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e99aed45d3d5f453a500a6705955d27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714375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3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857375"/>
            <a:ext cx="23717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23528" y="2924944"/>
            <a:ext cx="2707644" cy="3263802"/>
            <a:chOff x="2109" y="2205"/>
            <a:chExt cx="1361" cy="1538"/>
          </a:xfrm>
        </p:grpSpPr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2109" y="2205"/>
              <a:ext cx="1361" cy="1538"/>
              <a:chOff x="4105" y="1570"/>
              <a:chExt cx="1173" cy="1311"/>
            </a:xfrm>
          </p:grpSpPr>
          <p:sp>
            <p:nvSpPr>
              <p:cNvPr id="10" name="Oval 15"/>
              <p:cNvSpPr>
                <a:spLocks noChangeArrowheads="1"/>
              </p:cNvSpPr>
              <p:nvPr/>
            </p:nvSpPr>
            <p:spPr bwMode="auto">
              <a:xfrm>
                <a:off x="4604" y="1706"/>
                <a:ext cx="363" cy="3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pic>
            <p:nvPicPr>
              <p:cNvPr id="12" name="Picture 16" descr="Картинка 5 из 15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1570"/>
                <a:ext cx="1173" cy="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2608" y="2795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/>
                <a:t>2010</a:t>
              </a:r>
            </a:p>
          </p:txBody>
        </p:sp>
      </p:grpSp>
      <p:sp>
        <p:nvSpPr>
          <p:cNvPr id="13" name="Овал 12"/>
          <p:cNvSpPr/>
          <p:nvPr/>
        </p:nvSpPr>
        <p:spPr>
          <a:xfrm>
            <a:off x="1502660" y="260648"/>
            <a:ext cx="2781308" cy="299793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82052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7028_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3599384" y="186857"/>
            <a:ext cx="5544616" cy="6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DSC027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4602247" y="4747954"/>
            <a:ext cx="126365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2536906">
            <a:off x="5906107" y="4659055"/>
            <a:ext cx="137636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blogentry-14-119733486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4311352" y="3661242"/>
            <a:ext cx="1084263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868144" y="2868228"/>
            <a:ext cx="1097732" cy="11304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323528" y="2564904"/>
            <a:ext cx="3024336" cy="3623842"/>
            <a:chOff x="2109" y="2205"/>
            <a:chExt cx="1361" cy="1538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2109" y="2205"/>
              <a:ext cx="1361" cy="1538"/>
              <a:chOff x="4105" y="1570"/>
              <a:chExt cx="1173" cy="1311"/>
            </a:xfrm>
          </p:grpSpPr>
          <p:sp>
            <p:nvSpPr>
              <p:cNvPr id="13" name="Oval 15"/>
              <p:cNvSpPr>
                <a:spLocks noChangeArrowheads="1"/>
              </p:cNvSpPr>
              <p:nvPr/>
            </p:nvSpPr>
            <p:spPr bwMode="auto">
              <a:xfrm>
                <a:off x="4604" y="1706"/>
                <a:ext cx="363" cy="3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pic>
            <p:nvPicPr>
              <p:cNvPr id="14" name="Picture 16" descr="Картинка 5 из 15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1570"/>
                <a:ext cx="1173" cy="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608" y="2795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/>
                <a:t>2010</a:t>
              </a:r>
            </a:p>
          </p:txBody>
        </p:sp>
      </p:grpSp>
      <p:sp>
        <p:nvSpPr>
          <p:cNvPr id="15" name="Овал 14"/>
          <p:cNvSpPr/>
          <p:nvPr/>
        </p:nvSpPr>
        <p:spPr>
          <a:xfrm>
            <a:off x="6964636" y="3957892"/>
            <a:ext cx="1043355" cy="93610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772400" cy="457200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sz="3600" dirty="0" smtClean="0"/>
              <a:t>1)Зимой дети  играют в снежки, </a:t>
            </a:r>
            <a:r>
              <a:rPr lang="ru-RU" sz="3600" dirty="0"/>
              <a:t>поют, </a:t>
            </a:r>
            <a:r>
              <a:rPr lang="ru-RU" sz="3600" dirty="0" smtClean="0"/>
              <a:t>лепят</a:t>
            </a:r>
            <a:r>
              <a:rPr lang="ru-RU" sz="3600" dirty="0"/>
              <a:t> </a:t>
            </a:r>
            <a:r>
              <a:rPr lang="ru-RU" sz="3600" dirty="0" smtClean="0"/>
              <a:t>снеговика.</a:t>
            </a:r>
          </a:p>
          <a:p>
            <a:pPr marL="68580" indent="0">
              <a:buNone/>
            </a:pPr>
            <a:r>
              <a:rPr lang="ru-RU" sz="3600" b="1" dirty="0" smtClean="0"/>
              <a:t>2)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/>
              <a:t>Ёжик  спешил на ёлку в школу, очень торопился,  но опоздал.</a:t>
            </a:r>
          </a:p>
          <a:p>
            <a:pPr marL="68580" indent="0">
              <a:buNone/>
            </a:pPr>
            <a:r>
              <a:rPr lang="ru-RU" sz="3600" b="1" dirty="0" smtClean="0"/>
              <a:t>3)Зимушка </a:t>
            </a:r>
            <a:r>
              <a:rPr lang="ru-RU" sz="3600" b="1" dirty="0"/>
              <a:t>замела снегом поля</a:t>
            </a:r>
            <a:r>
              <a:rPr lang="ru-RU" sz="3600" b="1" dirty="0" smtClean="0"/>
              <a:t>, и  </a:t>
            </a:r>
            <a:r>
              <a:rPr lang="ru-RU" sz="3600" b="1" dirty="0"/>
              <a:t>леса</a:t>
            </a:r>
            <a:r>
              <a:rPr lang="ru-RU" sz="3600" b="1" dirty="0" smtClean="0"/>
              <a:t>, и </a:t>
            </a:r>
            <a:r>
              <a:rPr lang="ru-RU" sz="3600" b="1" dirty="0"/>
              <a:t>дороги.</a:t>
            </a:r>
          </a:p>
          <a:p>
            <a:pPr marL="68580" indent="0">
              <a:buNone/>
            </a:pPr>
            <a:r>
              <a:rPr lang="ru-RU" sz="3600" dirty="0"/>
              <a:t>4</a:t>
            </a:r>
            <a:r>
              <a:rPr lang="ru-RU" sz="3600" dirty="0" smtClean="0"/>
              <a:t>)  На ёлке в школе всем было весело и интересно.</a:t>
            </a:r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67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" descr="zajats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460"/>
            <a:ext cx="540060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7028_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3707904" y="212133"/>
            <a:ext cx="5544616" cy="6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907704" y="548680"/>
            <a:ext cx="2880320" cy="286367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7028_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3574604" y="186857"/>
            <a:ext cx="5544616" cy="6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DSC027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4602247" y="4747954"/>
            <a:ext cx="126365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2536906">
            <a:off x="5906107" y="4659055"/>
            <a:ext cx="137636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blogentry-14-119733486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4311352" y="3661242"/>
            <a:ext cx="1084263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868144" y="2868228"/>
            <a:ext cx="1097732" cy="11304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964636" y="3957892"/>
            <a:ext cx="1043355" cy="93610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9" descr="zajats4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28" y="836712"/>
            <a:ext cx="540060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5940152" y="1556792"/>
            <a:ext cx="1101624" cy="10634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7028_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3574604" y="186857"/>
            <a:ext cx="5544616" cy="6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DSC027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4602247" y="4747954"/>
            <a:ext cx="126365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2536906">
            <a:off x="5906107" y="4659055"/>
            <a:ext cx="137636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blogentry-14-119733486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4311352" y="3661242"/>
            <a:ext cx="1084263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868144" y="2868228"/>
            <a:ext cx="1097732" cy="11304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964636" y="3957892"/>
            <a:ext cx="1043355" cy="93610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940152" y="1556792"/>
            <a:ext cx="1101624" cy="10634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93964"/>
            <a:ext cx="3291805" cy="406395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72531" y="0"/>
            <a:ext cx="6563320" cy="914400"/>
          </a:xfrm>
        </p:spPr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5227" y="702121"/>
            <a:ext cx="6198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Составить  схему предложения</a:t>
            </a:r>
          </a:p>
          <a:p>
            <a:r>
              <a:rPr lang="ru-RU" sz="2400" dirty="0" smtClean="0"/>
              <a:t> с однородными членами для друга(подруги)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59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5363" name="Picture 2" descr="http://sorus.ucoz.ru/_nw/35/255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01138" cy="713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G:\новый год новогодние песни\Новая папка\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85750"/>
            <a:ext cx="557212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9.Выход Деда Мороза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6750" y="6553200"/>
            <a:ext cx="304800" cy="304800"/>
          </a:xfrm>
        </p:spPr>
      </p:pic>
      <p:sp>
        <p:nvSpPr>
          <p:cNvPr id="2" name="Овал 1"/>
          <p:cNvSpPr/>
          <p:nvPr/>
        </p:nvSpPr>
        <p:spPr>
          <a:xfrm>
            <a:off x="539552" y="907604"/>
            <a:ext cx="1656184" cy="1800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5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62820" y="2532075"/>
            <a:ext cx="1656184" cy="1800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Овал 8"/>
          <p:cNvSpPr/>
          <p:nvPr/>
        </p:nvSpPr>
        <p:spPr>
          <a:xfrm>
            <a:off x="2490912" y="517464"/>
            <a:ext cx="1800572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9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2554288" y="785813"/>
            <a:ext cx="6375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sz="2500" b="1" dirty="0" err="1">
                <a:solidFill>
                  <a:schemeClr val="tx1"/>
                </a:solidFill>
              </a:rPr>
              <a:t>Оцека</a:t>
            </a:r>
            <a:r>
              <a:rPr lang="ru-RU" sz="2500" b="1" dirty="0">
                <a:solidFill>
                  <a:schemeClr val="tx1"/>
                </a:solidFill>
              </a:rPr>
              <a:t> «5» для тех, кто умеет находить в предложении </a:t>
            </a:r>
            <a:r>
              <a:rPr lang="ru-RU" sz="2500" b="1" dirty="0" smtClean="0">
                <a:solidFill>
                  <a:schemeClr val="tx1"/>
                </a:solidFill>
              </a:rPr>
              <a:t>однородные члены, </a:t>
            </a:r>
            <a:r>
              <a:rPr lang="ru-RU" sz="2500" b="1" dirty="0">
                <a:solidFill>
                  <a:schemeClr val="tx1"/>
                </a:solidFill>
              </a:rPr>
              <a:t>не боится трудностей, может другим объяснить и помочь.</a:t>
            </a:r>
          </a:p>
        </p:txBody>
      </p:sp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4000500" y="2857500"/>
            <a:ext cx="4929188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66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sz="2500" b="1" dirty="0">
                <a:solidFill>
                  <a:schemeClr val="tx1"/>
                </a:solidFill>
              </a:rPr>
              <a:t>Оценка «4» для тех, кто тему понял, но объяснить другому не может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6438" y="4797425"/>
            <a:ext cx="3071812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ru-RU" sz="2500" b="1" dirty="0">
                <a:latin typeface="Arial" charset="0"/>
              </a:rPr>
              <a:t>Оценка «3» для тех, кто тему понял</a:t>
            </a:r>
            <a:r>
              <a:rPr lang="en-US" sz="2500" b="1" dirty="0">
                <a:latin typeface="Arial" charset="0"/>
              </a:rPr>
              <a:t> </a:t>
            </a:r>
            <a:r>
              <a:rPr lang="ru-RU" sz="2500" b="1" dirty="0">
                <a:latin typeface="Arial" charset="0"/>
              </a:rPr>
              <a:t>не очень хорошо</a:t>
            </a:r>
          </a:p>
        </p:txBody>
      </p:sp>
      <p:pic>
        <p:nvPicPr>
          <p:cNvPr id="8" name="Picture 19" descr="zajats4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51162"/>
            <a:ext cx="2390264" cy="215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1259632" y="2762908"/>
            <a:ext cx="2088232" cy="2417775"/>
            <a:chOff x="2109" y="2205"/>
            <a:chExt cx="1361" cy="1538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2109" y="2205"/>
              <a:ext cx="1361" cy="1538"/>
              <a:chOff x="4105" y="1570"/>
              <a:chExt cx="1173" cy="1311"/>
            </a:xfrm>
          </p:grpSpPr>
          <p:sp>
            <p:nvSpPr>
              <p:cNvPr id="13" name="Oval 15"/>
              <p:cNvSpPr>
                <a:spLocks noChangeArrowheads="1"/>
              </p:cNvSpPr>
              <p:nvPr/>
            </p:nvSpPr>
            <p:spPr bwMode="auto">
              <a:xfrm>
                <a:off x="4604" y="1706"/>
                <a:ext cx="363" cy="3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pic>
            <p:nvPicPr>
              <p:cNvPr id="14" name="Picture 16" descr="Картинка 5 из 158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1570"/>
                <a:ext cx="1173" cy="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608" y="2795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/>
                <a:t>2010</a:t>
              </a:r>
            </a:p>
          </p:txBody>
        </p:sp>
      </p:grpSp>
      <p:pic>
        <p:nvPicPr>
          <p:cNvPr id="15" name="Picture 2" descr="C:\Users\римма\Desktop\Рисунок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8" t="51487" r="3134" b="-1487"/>
          <a:stretch/>
        </p:blipFill>
        <p:spPr bwMode="auto">
          <a:xfrm>
            <a:off x="110177" y="467658"/>
            <a:ext cx="1951231" cy="229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3" name="Picture 29" descr="7028_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1476375" y="-171450"/>
            <a:ext cx="5903913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blogentry-14-119733486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42">
            <a:off x="2670175" y="2857500"/>
            <a:ext cx="1084263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1321_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124">
            <a:off x="4932363" y="3284538"/>
            <a:ext cx="1439862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>
            <a:off x="4787900" y="1628775"/>
            <a:ext cx="9588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SC027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412875"/>
            <a:ext cx="962025" cy="1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ball_s"/>
          <p:cNvPicPr>
            <a:picLocks noChangeAspect="1" noChangeArrowheads="1"/>
          </p:cNvPicPr>
          <p:nvPr/>
        </p:nvPicPr>
        <p:blipFill>
          <a:blip r:embed="rId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1096963" cy="12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DSC027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3132138" y="4581525"/>
            <a:ext cx="126365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1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4795" b="17876"/>
          <a:stretch>
            <a:fillRect/>
          </a:stretch>
        </p:blipFill>
        <p:spPr bwMode="auto">
          <a:xfrm rot="2536906">
            <a:off x="4859338" y="4581525"/>
            <a:ext cx="137636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blogentry-14-119733486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394">
            <a:off x="4284663" y="260350"/>
            <a:ext cx="71278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4787900" y="188913"/>
            <a:ext cx="33131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6167" name="Picture 23" descr="d3365a70f64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/>
          <a:stretch>
            <a:fillRect/>
          </a:stretch>
        </p:blipFill>
        <p:spPr bwMode="auto">
          <a:xfrm>
            <a:off x="6372225" y="260350"/>
            <a:ext cx="936625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d3365a70f64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/>
          <a:stretch>
            <a:fillRect/>
          </a:stretch>
        </p:blipFill>
        <p:spPr bwMode="auto">
          <a:xfrm>
            <a:off x="539750" y="4005263"/>
            <a:ext cx="936625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d3365a70f64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/>
          <a:stretch>
            <a:fillRect/>
          </a:stretch>
        </p:blipFill>
        <p:spPr bwMode="auto">
          <a:xfrm>
            <a:off x="7235825" y="2781300"/>
            <a:ext cx="1223963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d3365a70f64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b="1892"/>
          <a:stretch>
            <a:fillRect/>
          </a:stretch>
        </p:blipFill>
        <p:spPr bwMode="auto">
          <a:xfrm>
            <a:off x="1042988" y="836613"/>
            <a:ext cx="129698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d3365a70f64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/>
          <a:stretch>
            <a:fillRect/>
          </a:stretch>
        </p:blipFill>
        <p:spPr bwMode="auto">
          <a:xfrm>
            <a:off x="7524750" y="5445125"/>
            <a:ext cx="93503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01 -44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1 - мален.ёлочке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638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3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8 -0.17546 C 0.02865 -0.17546 0.08472 -0.10069 0.08472 -0.00879 C 0.08472 0.08311 0.02865 0.15787 -0.04028 0.15787 C -0.1092 0.15787 -0.16528 0.08311 -0.16528 -0.00879 C -0.16528 -0.10069 -0.1092 -0.17546 -0.04028 -0.17546 Z " pathEditMode="relative" rAng="0" ptsTypes="fffff">
                                      <p:cBhvr>
                                        <p:cTn id="68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11713 C 0.08767 -0.11713 0.14375 -0.04236 0.14375 0.04954 C 0.14375 0.14144 0.08767 0.21621 0.01875 0.21621 C -0.05018 0.21621 -0.10625 0.14144 -0.10625 0.04954 C -0.10625 -0.04236 -0.05018 -0.11713 0.01875 -0.11713 Z " pathEditMode="relative" rAng="0" ptsTypes="fffff">
                                      <p:cBhvr>
                                        <p:cTn id="71" dur="2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77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81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232" y="19888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i="1" dirty="0" smtClean="0">
                <a:solidFill>
                  <a:srgbClr val="FF0000"/>
                </a:solidFill>
              </a:rPr>
              <a:t>Молодцы!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4579" name="Picture 2" descr="http://brain-mobile.ru/uploads/posts/2008-12/1230465057_celebratory_nigh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Зимушка замела снегом поля, леса, дороги.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имм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8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9" descr="7028_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2267744" y="188640"/>
            <a:ext cx="4980853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3" r="52974"/>
          <a:stretch/>
        </p:blipFill>
        <p:spPr bwMode="auto">
          <a:xfrm>
            <a:off x="1885654" y="908720"/>
            <a:ext cx="1883379" cy="179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zajats4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72384"/>
            <a:ext cx="254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70382" y="1268760"/>
            <a:ext cx="2160588" cy="2441575"/>
            <a:chOff x="2109" y="2205"/>
            <a:chExt cx="1361" cy="1538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2109" y="2205"/>
              <a:ext cx="1361" cy="1538"/>
              <a:chOff x="4105" y="1570"/>
              <a:chExt cx="1173" cy="1311"/>
            </a:xfrm>
          </p:grpSpPr>
          <p:sp>
            <p:nvSpPr>
              <p:cNvPr id="13" name="Oval 15"/>
              <p:cNvSpPr>
                <a:spLocks noChangeArrowheads="1"/>
              </p:cNvSpPr>
              <p:nvPr/>
            </p:nvSpPr>
            <p:spPr bwMode="auto">
              <a:xfrm>
                <a:off x="4604" y="1706"/>
                <a:ext cx="363" cy="3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pic>
            <p:nvPicPr>
              <p:cNvPr id="14" name="Picture 16" descr="Картинка 5 из 158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1570"/>
                <a:ext cx="1173" cy="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608" y="2795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/>
                <a:t>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8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16"/>
            <a:ext cx="9038960" cy="6957392"/>
          </a:xfrm>
        </p:spPr>
      </p:pic>
      <p:pic>
        <p:nvPicPr>
          <p:cNvPr id="5" name="Picture 29" descr="7028_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2411760" y="-157831"/>
            <a:ext cx="4980853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2. красные шапоч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имм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DSC027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174">
            <a:off x="3471465" y="939035"/>
            <a:ext cx="2991882" cy="356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 descr="Рисунок7.jpg"/>
          <p:cNvSpPr/>
          <p:nvPr/>
        </p:nvSpPr>
        <p:spPr>
          <a:xfrm>
            <a:off x="3916363" y="1844824"/>
            <a:ext cx="2102086" cy="2278154"/>
          </a:xfrm>
          <a:prstGeom prst="ellipse">
            <a:avLst/>
          </a:prstGeom>
          <a:blipFill>
            <a:blip r:embed="rId4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/>
          <p:cNvSpPr txBox="1"/>
          <p:nvPr/>
        </p:nvSpPr>
        <p:spPr>
          <a:xfrm>
            <a:off x="3912419" y="4509120"/>
            <a:ext cx="206460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 smtClean="0"/>
              <a:t>ёлка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1376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87" y="680839"/>
            <a:ext cx="3238500" cy="2428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3635896" y="3946155"/>
            <a:ext cx="52890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  <a:latin typeface="Calibri" pitchFamily="34" charset="0"/>
              </a:rPr>
              <a:t>[</a:t>
            </a:r>
            <a:r>
              <a:rPr lang="ru-RU" sz="8000" b="1" dirty="0">
                <a:solidFill>
                  <a:srgbClr val="00B050"/>
                </a:solidFill>
                <a:latin typeface="Calibri" pitchFamily="34" charset="0"/>
              </a:rPr>
              <a:t>й</a:t>
            </a:r>
            <a:r>
              <a:rPr lang="en-US" sz="8000" b="1" dirty="0" smtClean="0">
                <a:solidFill>
                  <a:srgbClr val="00B050"/>
                </a:solidFill>
                <a:latin typeface="Calibri" pitchFamily="34" charset="0"/>
              </a:rPr>
              <a:t>’</a:t>
            </a:r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ru-RU" sz="8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8000" b="1" dirty="0" smtClean="0">
                <a:solidFill>
                  <a:srgbClr val="00B0F0"/>
                </a:solidFill>
                <a:latin typeface="Calibri" pitchFamily="34" charset="0"/>
              </a:rPr>
              <a:t>л</a:t>
            </a:r>
            <a:r>
              <a:rPr lang="ru-RU" sz="8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8000" b="1" dirty="0" smtClean="0">
                <a:solidFill>
                  <a:srgbClr val="00B0F0"/>
                </a:solidFill>
                <a:latin typeface="Calibri" pitchFamily="34" charset="0"/>
              </a:rPr>
              <a:t>к</a:t>
            </a:r>
            <a:r>
              <a:rPr lang="ru-RU" sz="8000" b="1" dirty="0" smtClean="0">
                <a:solidFill>
                  <a:srgbClr val="FF0000"/>
                </a:solidFill>
                <a:latin typeface="Calibri" pitchFamily="34" charset="0"/>
              </a:rPr>
              <a:t> а</a:t>
            </a:r>
            <a:r>
              <a:rPr lang="en-US" sz="8000" b="1" dirty="0" smtClean="0">
                <a:solidFill>
                  <a:srgbClr val="00B0F0"/>
                </a:solidFill>
                <a:latin typeface="Calibri" pitchFamily="34" charset="0"/>
              </a:rPr>
              <a:t>]</a:t>
            </a:r>
            <a:endParaRPr lang="ru-RU" sz="80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3823044"/>
            <a:ext cx="2693366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 smtClean="0">
                <a:solidFill>
                  <a:srgbClr val="00B0F0"/>
                </a:solidFill>
              </a:rPr>
              <a:t>ёлка</a:t>
            </a:r>
            <a:endParaRPr lang="ru-RU" sz="9600" b="1" dirty="0">
              <a:solidFill>
                <a:srgbClr val="00B0F0"/>
              </a:solidFill>
            </a:endParaRPr>
          </a:p>
        </p:txBody>
      </p:sp>
      <p:pic>
        <p:nvPicPr>
          <p:cNvPr id="20" name="Picture 29" descr="7028_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683568" y="217987"/>
            <a:ext cx="3136092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460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 descr="DSC0275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174">
            <a:off x="2679378" y="795019"/>
            <a:ext cx="2991882" cy="356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63180355"/>
              </p:ext>
            </p:extLst>
          </p:nvPr>
        </p:nvGraphicFramePr>
        <p:xfrm>
          <a:off x="2987824" y="1556792"/>
          <a:ext cx="3110194" cy="2998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19872" y="4365104"/>
            <a:ext cx="206460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 smtClean="0"/>
              <a:t>ёлка</a:t>
            </a:r>
            <a:endParaRPr lang="ru-RU" sz="7200" b="1" dirty="0"/>
          </a:p>
        </p:txBody>
      </p:sp>
      <p:pic>
        <p:nvPicPr>
          <p:cNvPr id="2" name="буква 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621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имм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8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9" descr="7028_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1835696" y="-459432"/>
            <a:ext cx="5903913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DSC027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908">
            <a:off x="3132138" y="4581525"/>
            <a:ext cx="126365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4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613</TotalTime>
  <Words>162</Words>
  <Application>Microsoft Office PowerPoint</Application>
  <PresentationFormat>Экран (4:3)</PresentationFormat>
  <Paragraphs>40</Paragraphs>
  <Slides>29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Метро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Части речи</dc:title>
  <dc:creator>людмила</dc:creator>
  <cp:lastModifiedBy>римма</cp:lastModifiedBy>
  <cp:revision>39</cp:revision>
  <dcterms:created xsi:type="dcterms:W3CDTF">2013-10-07T14:56:22Z</dcterms:created>
  <dcterms:modified xsi:type="dcterms:W3CDTF">2013-12-11T06:19:56Z</dcterms:modified>
</cp:coreProperties>
</file>