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58" r:id="rId3"/>
    <p:sldId id="279" r:id="rId4"/>
    <p:sldId id="259" r:id="rId5"/>
    <p:sldId id="260" r:id="rId6"/>
    <p:sldId id="261" r:id="rId7"/>
    <p:sldId id="262" r:id="rId8"/>
    <p:sldId id="267" r:id="rId9"/>
    <p:sldId id="266" r:id="rId10"/>
    <p:sldId id="265" r:id="rId11"/>
    <p:sldId id="269" r:id="rId12"/>
    <p:sldId id="274" r:id="rId13"/>
    <p:sldId id="273" r:id="rId14"/>
    <p:sldId id="272" r:id="rId15"/>
    <p:sldId id="270" r:id="rId16"/>
    <p:sldId id="263" r:id="rId17"/>
    <p:sldId id="271" r:id="rId18"/>
    <p:sldId id="268" r:id="rId19"/>
    <p:sldId id="276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773CE-A873-450F-947A-C45693B77BE2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4423C-D001-4916-9AE5-3F68F75CF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80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4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423C-D001-4916-9AE5-3F68F75CF6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5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0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6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8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46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1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0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4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6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8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0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70A9-1C4F-4755-977C-3CD057B59C58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1F66-13E7-4E1B-823C-AB4706FFF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0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.jpeg"/><Relationship Id="rId10" Type="http://schemas.openxmlformats.org/officeDocument/2006/relationships/image" Target="../media/image28.png"/><Relationship Id="rId4" Type="http://schemas.openxmlformats.org/officeDocument/2006/relationships/image" Target="../media/image3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07504" y="116633"/>
            <a:ext cx="8822184" cy="2232248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Сабақтың тақырыбы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kk-KZ" altLang="ru-RU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6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3"/>
            <a:ext cx="8826491" cy="558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20569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4321175" cy="61928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u="sng" dirty="0" smtClean="0"/>
              <a:t>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 (</a:t>
            </a:r>
            <a:r>
              <a:rPr lang="ru-RU" altLang="ru-RU" sz="2600" b="1" i="1" u="sng" dirty="0" err="1" smtClean="0"/>
              <a:t>Ұлы</a:t>
            </a:r>
            <a:r>
              <a:rPr lang="ru-RU" altLang="ru-RU" sz="2600" b="1" i="1" u="sng" dirty="0" smtClean="0"/>
              <a:t> 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») </a:t>
            </a:r>
            <a:r>
              <a:rPr lang="ru-RU" altLang="ru-RU" sz="2600" dirty="0" smtClean="0"/>
              <a:t>—</a:t>
            </a:r>
            <a:r>
              <a:rPr lang="ru-RU" altLang="ru-RU" sz="2600" b="1" i="1" dirty="0" err="1" smtClean="0"/>
              <a:t>Қытайдың</a:t>
            </a:r>
            <a:r>
              <a:rPr lang="ru-RU" altLang="ru-RU" sz="2600" b="1" i="1" dirty="0" smtClean="0"/>
              <a:t> Ши-ан </a:t>
            </a:r>
            <a:r>
              <a:rPr lang="ru-RU" altLang="ru-RU" sz="2600" b="1" i="1" dirty="0" err="1" smtClean="0"/>
              <a:t>деген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жерінен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басталып,Шинжәң</a:t>
            </a:r>
            <a:r>
              <a:rPr lang="ru-RU" altLang="ru-RU" sz="2600" b="1" i="1" dirty="0" smtClean="0"/>
              <a:t>, </a:t>
            </a:r>
            <a:r>
              <a:rPr lang="ru-RU" altLang="ru-RU" sz="2600" b="1" i="1" dirty="0" err="1" smtClean="0"/>
              <a:t>Орталық</a:t>
            </a:r>
            <a:r>
              <a:rPr lang="ru-RU" altLang="ru-RU" sz="2600" b="1" i="1" dirty="0" smtClean="0"/>
              <a:t> Азия </a:t>
            </a:r>
            <a:r>
              <a:rPr lang="ru-RU" altLang="ru-RU" sz="2600" b="1" i="1" dirty="0" err="1" smtClean="0"/>
              <a:t>арқылы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Таяу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Шығысқа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баратын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керуендік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жол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бағыты</a:t>
            </a:r>
            <a:r>
              <a:rPr lang="ru-RU" altLang="ru-RU" sz="2600" b="1" i="1" dirty="0" smtClean="0"/>
              <a:t>. </a:t>
            </a:r>
            <a:r>
              <a:rPr lang="ru-RU" altLang="ru-RU" sz="2600" b="1" i="1" dirty="0" err="1" smtClean="0"/>
              <a:t>Атауды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алманиялық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ғалымдары</a:t>
            </a:r>
            <a:r>
              <a:rPr lang="ru-RU" altLang="ru-RU" sz="2600" b="1" i="1" dirty="0" smtClean="0"/>
              <a:t> Ф. фон </a:t>
            </a:r>
            <a:r>
              <a:rPr lang="ru-RU" altLang="ru-RU" sz="2600" b="1" i="1" dirty="0" err="1" smtClean="0"/>
              <a:t>Рихтһофен</a:t>
            </a:r>
            <a:r>
              <a:rPr lang="ru-RU" altLang="ru-RU" sz="2600" b="1" i="1" dirty="0" smtClean="0"/>
              <a:t> (</a:t>
            </a:r>
            <a:r>
              <a:rPr lang="en-US" altLang="ru-RU" sz="2600" b="1" i="1" dirty="0" smtClean="0"/>
              <a:t>F. von </a:t>
            </a:r>
            <a:r>
              <a:rPr lang="en-US" altLang="ru-RU" sz="2600" b="1" i="1" dirty="0" err="1" smtClean="0"/>
              <a:t>Richthofen</a:t>
            </a:r>
            <a:r>
              <a:rPr lang="en-US" altLang="ru-RU" sz="2600" b="1" i="1" dirty="0" smtClean="0"/>
              <a:t>) </a:t>
            </a:r>
            <a:r>
              <a:rPr lang="ru-RU" altLang="ru-RU" sz="2600" b="1" i="1" dirty="0" smtClean="0"/>
              <a:t>бен А. </a:t>
            </a:r>
            <a:r>
              <a:rPr lang="ru-RU" altLang="ru-RU" sz="2600" b="1" i="1" dirty="0" err="1" smtClean="0"/>
              <a:t>Һерман</a:t>
            </a:r>
            <a:r>
              <a:rPr lang="ru-RU" altLang="ru-RU" sz="2600" b="1" i="1" dirty="0" smtClean="0"/>
              <a:t> (А </a:t>
            </a:r>
            <a:r>
              <a:rPr lang="en-US" altLang="ru-RU" sz="2600" b="1" i="1" dirty="0" smtClean="0"/>
              <a:t>H</a:t>
            </a:r>
            <a:r>
              <a:rPr lang="ru-RU" altLang="ru-RU" sz="2600" b="1" i="1" dirty="0" smtClean="0"/>
              <a:t>е</a:t>
            </a:r>
            <a:r>
              <a:rPr lang="en-US" altLang="ru-RU" sz="2600" b="1" i="1" dirty="0" err="1" smtClean="0"/>
              <a:t>rman</a:t>
            </a:r>
            <a:r>
              <a:rPr lang="en-US" altLang="ru-RU" sz="2600" b="1" i="1" dirty="0" smtClean="0"/>
              <a:t>) 19 </a:t>
            </a:r>
            <a:r>
              <a:rPr lang="ru-RU" altLang="ru-RU" sz="2600" b="1" i="1" dirty="0" err="1" smtClean="0"/>
              <a:t>ғасырда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ұсынған</a:t>
            </a:r>
            <a:endParaRPr lang="ru-RU" altLang="ru-RU" sz="2600" b="1" i="1" dirty="0" smtClean="0"/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2862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731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473370" cy="376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9931"/>
            <a:ext cx="479583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95838" cy="32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67" y="3283933"/>
            <a:ext cx="4341033" cy="355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92076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8497068" cy="619283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800" b="1" i="1" u="sng" dirty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ru-RU" altLang="ru-RU" sz="2800" b="1" i="1" u="sng" dirty="0">
                <a:solidFill>
                  <a:srgbClr val="002060"/>
                </a:solidFill>
              </a:rPr>
              <a:t> 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«</a:t>
            </a:r>
            <a:r>
              <a:rPr lang="ru-RU" altLang="ru-RU" sz="2800" b="1" i="1" u="sng" dirty="0" err="1" smtClean="0">
                <a:solidFill>
                  <a:srgbClr val="002060"/>
                </a:solidFill>
              </a:rPr>
              <a:t>Жібек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u="sng" dirty="0" err="1" smtClean="0">
                <a:solidFill>
                  <a:srgbClr val="002060"/>
                </a:solidFill>
              </a:rPr>
              <a:t>Жолы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» (</a:t>
            </a:r>
            <a:r>
              <a:rPr lang="ru-RU" altLang="ru-RU" sz="2800" b="1" i="1" u="sng" dirty="0" err="1" smtClean="0">
                <a:solidFill>
                  <a:srgbClr val="002060"/>
                </a:solidFill>
              </a:rPr>
              <a:t>Ұлы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 «</a:t>
            </a:r>
            <a:r>
              <a:rPr lang="ru-RU" altLang="ru-RU" sz="2800" b="1" i="1" u="sng" dirty="0" err="1" smtClean="0">
                <a:solidFill>
                  <a:srgbClr val="002060"/>
                </a:solidFill>
              </a:rPr>
              <a:t>Жібек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u="sng" dirty="0" err="1" smtClean="0">
                <a:solidFill>
                  <a:srgbClr val="002060"/>
                </a:solidFill>
              </a:rPr>
              <a:t>Жолы</a:t>
            </a:r>
            <a:r>
              <a:rPr lang="ru-RU" altLang="ru-RU" sz="2800" b="1" i="1" u="sng" dirty="0" smtClean="0">
                <a:solidFill>
                  <a:srgbClr val="002060"/>
                </a:solidFill>
              </a:rPr>
              <a:t>») </a:t>
            </a:r>
            <a:r>
              <a:rPr lang="ru-RU" altLang="ru-RU" sz="2800" dirty="0" smtClean="0">
                <a:solidFill>
                  <a:srgbClr val="002060"/>
                </a:solidFill>
              </a:rPr>
              <a:t>—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Қытайдың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Ши-ан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деген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жерінен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басталып,Шинжәң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,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Орталық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Азия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арқылы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Таяу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Шығысқа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баратын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керуендік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жол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бағыты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Атауды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алманиялық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ғалымдары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 Ф. фон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Рихтһофен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 (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F. von </a:t>
            </a:r>
            <a:r>
              <a:rPr lang="en-US" altLang="ru-RU" sz="2800" b="1" i="1" dirty="0" err="1" smtClean="0">
                <a:solidFill>
                  <a:srgbClr val="002060"/>
                </a:solidFill>
              </a:rPr>
              <a:t>Richthofen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)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бен А.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Һерман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(А 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H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е</a:t>
            </a:r>
            <a:r>
              <a:rPr lang="en-US" altLang="ru-RU" sz="2800" b="1" i="1" dirty="0" err="1" smtClean="0">
                <a:solidFill>
                  <a:srgbClr val="002060"/>
                </a:solidFill>
              </a:rPr>
              <a:t>rman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) 19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ғасырда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ұсынған</a:t>
            </a:r>
            <a:endParaRPr lang="ru-RU" altLang="ru-RU" sz="2800" b="1" i="1" dirty="0" smtClean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5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4114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750176" cy="39330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800" b="1" i="1" dirty="0">
                <a:solidFill>
                  <a:srgbClr val="002060"/>
                </a:solidFill>
              </a:rPr>
              <a:t>«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Жібек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жолы</a:t>
            </a:r>
            <a:r>
              <a:rPr lang="ru-RU" altLang="ru-RU" sz="2800" b="1" i="1" dirty="0">
                <a:solidFill>
                  <a:srgbClr val="002060"/>
                </a:solidFill>
              </a:rPr>
              <a:t>»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іс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жүзінде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өзгермейтін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тұрақты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емес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қайта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уақыт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ізімен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өзгеріп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отырған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бірақ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тарихтағы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дәстүрлі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сорабы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өзгермеген：жол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шығыста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Чаң-аннан</a:t>
            </a:r>
            <a:r>
              <a:rPr lang="ru-RU" altLang="ru-RU" sz="2800" b="1" i="1" dirty="0">
                <a:solidFill>
                  <a:srgbClr val="002060"/>
                </a:solidFill>
              </a:rPr>
              <a:t> (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қазіргі</a:t>
            </a:r>
            <a:r>
              <a:rPr lang="ru-RU" altLang="ru-RU" sz="2800" b="1" i="1" dirty="0">
                <a:solidFill>
                  <a:srgbClr val="002060"/>
                </a:solidFill>
              </a:rPr>
              <a:t> Ши-ан)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басталып</a:t>
            </a:r>
            <a:r>
              <a:rPr lang="ru-RU" altLang="ru-RU" sz="2800" b="1" i="1" dirty="0">
                <a:solidFill>
                  <a:srgbClr val="002060"/>
                </a:solidFill>
              </a:rPr>
              <a:t>,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Тарым</a:t>
            </a:r>
            <a:r>
              <a:rPr lang="ru-RU" altLang="ru-RU" sz="2800" b="1" i="1" dirty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ойпатынан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өтіп</a:t>
            </a:r>
            <a:r>
              <a:rPr lang="ru-RU" altLang="ru-RU" sz="2800" b="1" i="1" dirty="0">
                <a:solidFill>
                  <a:srgbClr val="002060"/>
                </a:solidFill>
              </a:rPr>
              <a:t>, Памир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үстіртінен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асып</a:t>
            </a:r>
            <a:r>
              <a:rPr lang="ru-RU" altLang="ru-RU" sz="2800" b="1" i="1" dirty="0">
                <a:solidFill>
                  <a:srgbClr val="002060"/>
                </a:solidFill>
              </a:rPr>
              <a:t>,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Орталық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Азияны,Батыс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Азияны</a:t>
            </a:r>
            <a:r>
              <a:rPr lang="ru-RU" altLang="ru-RU" sz="2800" b="1" i="1" dirty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кесіп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өтіп</a:t>
            </a:r>
            <a:r>
              <a:rPr lang="ru-RU" altLang="ru-RU" sz="2800" b="1" i="1" dirty="0">
                <a:solidFill>
                  <a:srgbClr val="002060"/>
                </a:solidFill>
              </a:rPr>
              <a:t>,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Жерорта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теңізінің</a:t>
            </a:r>
            <a:r>
              <a:rPr lang="ru-RU" altLang="ru-RU" sz="2800" b="1" i="1" dirty="0">
                <a:solidFill>
                  <a:srgbClr val="002060"/>
                </a:solidFill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шығыс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жағалауына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дейін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барады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жалпы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ұзындығы</a:t>
            </a:r>
            <a:r>
              <a:rPr lang="ru-RU" altLang="ru-RU" sz="2800" b="1" i="1" dirty="0">
                <a:solidFill>
                  <a:srgbClr val="002060"/>
                </a:solidFill>
              </a:rPr>
              <a:t> 7000 </a:t>
            </a:r>
            <a:r>
              <a:rPr lang="kk-KZ" altLang="ru-RU" sz="2800" b="1" i="1" dirty="0" smtClean="0">
                <a:solidFill>
                  <a:srgbClr val="002060"/>
                </a:solidFill>
              </a:rPr>
              <a:t>км.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асады</a:t>
            </a:r>
            <a:r>
              <a:rPr lang="ru-RU" altLang="ru-RU" sz="28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914400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62676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8713092" cy="6192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b="1" i="1" dirty="0" err="1">
                <a:solidFill>
                  <a:srgbClr val="002060"/>
                </a:solidFill>
              </a:rPr>
              <a:t>Жібек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жолы</a:t>
            </a:r>
            <a:r>
              <a:rPr lang="ru-RU" altLang="ru-RU" sz="2800" b="1" i="1" dirty="0">
                <a:solidFill>
                  <a:srgbClr val="002060"/>
                </a:solidFill>
              </a:rPr>
              <a:t> тек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сауда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болып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қана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қалмастан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дүние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жүзі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өркениетін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тоғыстырып</a:t>
            </a:r>
            <a:r>
              <a:rPr lang="ru-RU" altLang="ru-RU" sz="2800" b="1" i="1" dirty="0">
                <a:solidFill>
                  <a:srgbClr val="FF0000"/>
                </a:solidFill>
              </a:rPr>
              <a:t>,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адамзат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қоғамының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дамуына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өшпес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үлес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қосты</a:t>
            </a:r>
            <a:r>
              <a:rPr lang="ru-RU" altLang="ru-RU" sz="2800" b="1" i="1" dirty="0">
                <a:solidFill>
                  <a:srgbClr val="FF000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Оңтүстік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Қазақстан</a:t>
            </a:r>
            <a:r>
              <a:rPr lang="ru-RU" altLang="ru-RU" sz="2800" b="1" i="1" dirty="0">
                <a:solidFill>
                  <a:srgbClr val="002060"/>
                </a:solidFill>
              </a:rPr>
              <a:t> мен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Жетісу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қалаларының</a:t>
            </a:r>
            <a:r>
              <a:rPr lang="ru-RU" altLang="ru-RU" sz="2800" b="1" i="1" dirty="0">
                <a:solidFill>
                  <a:srgbClr val="002060"/>
                </a:solidFill>
              </a:rPr>
              <a:t> Византия, Иран, Орта Азия, Кавказ, Алтай,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Сібір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Шығыс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Түркістанмен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тығыз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сауда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байланыстары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орнады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Шаштан</a:t>
            </a:r>
            <a:r>
              <a:rPr lang="ru-RU" altLang="ru-RU" sz="2800" b="1" i="1" dirty="0">
                <a:solidFill>
                  <a:srgbClr val="002060"/>
                </a:solidFill>
              </a:rPr>
              <a:t> (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Ташкенттен</a:t>
            </a:r>
            <a:r>
              <a:rPr lang="ru-RU" altLang="ru-RU" sz="2800" b="1" i="1" dirty="0">
                <a:solidFill>
                  <a:srgbClr val="002060"/>
                </a:solidFill>
              </a:rPr>
              <a:t>)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Гизгирдқа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Испиджабқа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келіп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одан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әрі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керуен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Таразға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бағыт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алған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Тараздан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солтүстікте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Адахкет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Дех-Нуджикет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қалалары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орналасқан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қимақтарға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оңтүстікте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өздерінің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туған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өлкесінде</a:t>
            </a:r>
            <a:r>
              <a:rPr lang="ru-RU" altLang="ru-RU" sz="2800" b="1" i="1" dirty="0">
                <a:solidFill>
                  <a:srgbClr val="002060"/>
                </a:solidFill>
              </a:rPr>
              <a:t> -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Шельдяни</a:t>
            </a:r>
            <a:r>
              <a:rPr lang="ru-RU" altLang="ru-RU" sz="2800" b="1" i="1" dirty="0">
                <a:solidFill>
                  <a:srgbClr val="002060"/>
                </a:solidFill>
              </a:rPr>
              <a:t>, Куля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және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т.б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қалаларға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тірелген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endParaRPr lang="ru-RU" altLang="ru-RU" sz="28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7093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8353052" cy="6192837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b="1" i="1" dirty="0" err="1">
                <a:solidFill>
                  <a:srgbClr val="002060"/>
                </a:solidFill>
              </a:rPr>
              <a:t>Сондай-ақ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Тараздан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Төменгі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Барысханға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одан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әрі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Құлан</a:t>
            </a:r>
            <a:r>
              <a:rPr lang="ru-RU" altLang="ru-RU" sz="2800" b="1" i="1" dirty="0">
                <a:solidFill>
                  <a:srgbClr val="002060"/>
                </a:solidFill>
              </a:rPr>
              <a:t>, Мерке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арқылы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Аспараға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жететін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болған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endParaRPr lang="ru-RU" altLang="ru-RU" sz="2800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ru-RU" sz="2800" b="1" i="1" dirty="0" smtClean="0">
                <a:solidFill>
                  <a:srgbClr val="002060"/>
                </a:solidFill>
              </a:rPr>
              <a:t>X </a:t>
            </a:r>
            <a:r>
              <a:rPr lang="ru-RU" altLang="ru-RU" sz="2800" b="1" i="1" dirty="0">
                <a:solidFill>
                  <a:srgbClr val="002060"/>
                </a:solidFill>
              </a:rPr>
              <a:t>ғ.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бастап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Ӏле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жазығындағы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сауда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арқылы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керуендер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жүре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бастайды</a:t>
            </a:r>
            <a:r>
              <a:rPr lang="ru-RU" altLang="ru-RU" sz="2800" b="1" i="1" dirty="0">
                <a:solidFill>
                  <a:srgbClr val="002060"/>
                </a:solidFill>
              </a:rPr>
              <a:t>. Осы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жерден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Ӏле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Алатауының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көпестері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қазіргі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FF0000"/>
                </a:solidFill>
              </a:rPr>
              <a:t>Алматы мен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Талғардың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елді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мекендеріне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жолға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шыққан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Талғарда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қазіргі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Шелек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Есік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Кеген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аудандарында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Подгорныйға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одан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әрі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Шонжаға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иек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артады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Алакөл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ауданында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тармақталады</a:t>
            </a:r>
            <a:r>
              <a:rPr lang="ru-RU" altLang="ru-RU" sz="2800" b="1" i="1" dirty="0">
                <a:solidFill>
                  <a:srgbClr val="002060"/>
                </a:solidFill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Екіөгіз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Қиялық</a:t>
            </a:r>
            <a:r>
              <a:rPr lang="ru-RU" altLang="ru-RU" sz="2800" b="1" i="1" dirty="0">
                <a:solidFill>
                  <a:srgbClr val="002060"/>
                </a:solidFill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Көктем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керуен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</a:rPr>
              <a:t>жолдарымен</a:t>
            </a:r>
            <a:r>
              <a:rPr lang="ru-RU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Шығыс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Түркістанға</a:t>
            </a:r>
            <a:r>
              <a:rPr lang="ru-RU" altLang="ru-RU" sz="2800" b="1" i="1" dirty="0">
                <a:solidFill>
                  <a:srgbClr val="FF0000"/>
                </a:solidFill>
              </a:rPr>
              <a:t>,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Алтайға</a:t>
            </a:r>
            <a:r>
              <a:rPr lang="ru-RU" altLang="ru-RU" sz="2800" b="1" i="1" dirty="0">
                <a:solidFill>
                  <a:srgbClr val="FF0000"/>
                </a:solidFill>
              </a:rPr>
              <a:t>,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Монғолияға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шығуға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</a:rPr>
              <a:t>болатын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ru-RU" altLang="ru-RU" sz="2800" b="1" i="1" dirty="0" err="1" smtClean="0">
                <a:solidFill>
                  <a:srgbClr val="FF0000"/>
                </a:solidFill>
              </a:rPr>
              <a:t>еді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.</a:t>
            </a:r>
            <a:endParaRPr lang="ru-RU" altLang="ru-RU" sz="2800" b="1" i="1" dirty="0">
              <a:solidFill>
                <a:srgbClr val="FF0000"/>
              </a:solidFill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84672624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8641084" cy="619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Жібек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халықтардың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мәдениетін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түйістіруімен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табиғатының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анықтауда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тарихи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қызмет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атқарды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істе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мекендеген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халықтардың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еңбегі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 бар.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тұрғын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үйді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киіз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әбзелдерін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өнерін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кілем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тоқуды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күмістен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әсемдік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бұйымдарды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соғуды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бай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ауыз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әдебиетін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мұра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етіп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қалдырған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Осының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айғағы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 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Есік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Аралтөбе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қорымдарынан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табылған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«Алтын </a:t>
            </a:r>
            <a:r>
              <a:rPr lang="ru-RU" alt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киімді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ескерткіштері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Шығыс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Қазақстандағы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Берел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қорымынан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табылған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олжалар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ежелгі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Түрік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жазба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әдебиетінің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орхон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ескерткіштері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599232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424936" cy="621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4345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404664"/>
            <a:ext cx="8785100" cy="4968553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dirty="0" smtClean="0"/>
              <a:t>                                 </a:t>
            </a:r>
            <a:r>
              <a:rPr lang="ru-RU" alt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Мәтінмен</a:t>
            </a:r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endParaRPr lang="ru-RU" alt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1-тапсырма . «Сканерлеп оқыту» әдісі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1.Мәтінді бөліктер бойынша түсініп оқыңыздар.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2.Мәтіннен айна сөздер мен сөз тіркестерін табыңдар.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Осы сөздерді аударып, сөйлем құраңыздар.</a:t>
            </a:r>
            <a:endParaRPr lang="ru-RU" alt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41152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446449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sz="2600" b="1" i="1" dirty="0" smtClean="0"/>
              <a:t>                                            </a:t>
            </a:r>
            <a:r>
              <a:rPr lang="kk-KZ" altLang="ru-RU" sz="2600" b="1" i="1" dirty="0" smtClean="0">
                <a:solidFill>
                  <a:srgbClr val="002060"/>
                </a:solidFill>
              </a:rPr>
              <a:t>2-тапсырма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sz="2600" b="1" i="1" dirty="0" smtClean="0">
                <a:solidFill>
                  <a:srgbClr val="C00000"/>
                </a:solidFill>
              </a:rPr>
              <a:t>«Попс» формуласын </a:t>
            </a:r>
            <a:r>
              <a:rPr lang="kk-KZ" altLang="ru-RU" sz="2600" b="1" i="1" dirty="0" smtClean="0">
                <a:solidFill>
                  <a:srgbClr val="002060"/>
                </a:solidFill>
              </a:rPr>
              <a:t>қолданып, мәтіндегі ақпараттар бойынша өз пікіріңді дәлелде.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sz="2600" b="1" i="1" dirty="0" smtClean="0">
                <a:solidFill>
                  <a:srgbClr val="002060"/>
                </a:solidFill>
              </a:rPr>
              <a:t>1- ші сөйлем. « Менің ойымша,.....».</a:t>
            </a:r>
          </a:p>
          <a:p>
            <a:pPr marL="0" indent="0">
              <a:buNone/>
            </a:pPr>
            <a:r>
              <a:rPr lang="kk-KZ" altLang="ru-RU" sz="2600" b="1" i="1" dirty="0" smtClean="0">
                <a:solidFill>
                  <a:srgbClr val="002060"/>
                </a:solidFill>
              </a:rPr>
              <a:t>2- ші сөйлем. «Себебі мен  оны.... </a:t>
            </a:r>
            <a:r>
              <a:rPr lang="kk-KZ" altLang="ru-RU" sz="2600" b="1" i="1" dirty="0">
                <a:solidFill>
                  <a:srgbClr val="002060"/>
                </a:solidFill>
              </a:rPr>
              <a:t>д</a:t>
            </a:r>
            <a:r>
              <a:rPr lang="kk-KZ" altLang="ru-RU" sz="2600" b="1" i="1" dirty="0" smtClean="0">
                <a:solidFill>
                  <a:srgbClr val="002060"/>
                </a:solidFill>
              </a:rPr>
              <a:t>еп түсінемін».</a:t>
            </a:r>
          </a:p>
          <a:p>
            <a:pPr marL="0" indent="0">
              <a:buNone/>
            </a:pPr>
            <a:r>
              <a:rPr lang="kk-KZ" altLang="ru-RU" sz="2600" b="1" i="1" dirty="0" smtClean="0">
                <a:solidFill>
                  <a:srgbClr val="002060"/>
                </a:solidFill>
              </a:rPr>
              <a:t>3- ші сөйлем. «Оны мен....деген фактілермен,мысалдармен дәлелдей аламын».</a:t>
            </a:r>
          </a:p>
          <a:p>
            <a:pPr marL="0" indent="0">
              <a:buNone/>
            </a:pPr>
            <a:r>
              <a:rPr lang="kk-KZ" altLang="ru-RU" sz="2600" b="1" i="1" dirty="0" smtClean="0">
                <a:solidFill>
                  <a:srgbClr val="002060"/>
                </a:solidFill>
              </a:rPr>
              <a:t>Соңғы 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сөйлем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.  «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Осыған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байланысты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 мен… 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деген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шешімге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600" b="1" i="1" dirty="0" err="1" smtClean="0">
                <a:solidFill>
                  <a:srgbClr val="002060"/>
                </a:solidFill>
              </a:rPr>
              <a:t>келдім</a:t>
            </a:r>
            <a:r>
              <a:rPr lang="ru-RU" altLang="ru-RU" sz="2600" b="1" i="1" dirty="0" smtClean="0">
                <a:solidFill>
                  <a:srgbClr val="002060"/>
                </a:solidFill>
              </a:rPr>
              <a:t>».    </a:t>
            </a:r>
            <a:endParaRPr lang="ru-RU" altLang="ru-RU" sz="2600" b="1" i="1" dirty="0" smtClean="0">
              <a:solidFill>
                <a:srgbClr val="002060"/>
              </a:solidFill>
            </a:endParaRP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3856"/>
            <a:ext cx="9144000" cy="14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85330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конверт-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сұрақ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6904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1622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7525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k-KZ" altLang="ru-RU" sz="4800" b="1" i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kk-KZ" alt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Сабақтың мақсаты:</a:t>
            </a: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Сөйлесу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әрекетіне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жетелейтін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қарапайым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сөйлеу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үлгілерін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оқу­шыларға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Жібек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жайында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мағлұмат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беру.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Лексикалық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тақы­рып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аясында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теңеуді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меңгерту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Т1.Мәтін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үзінділері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оқиғаның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болжау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7.Т6.Тыңдалым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материалдарының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мазмұны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пікірін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өзгелердің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пікірімен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салыстыра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беру. </a:t>
            </a:r>
            <a:endParaRPr lang="ru-RU" alt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7.О4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Мәтіндердің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идеясын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мақсатты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аудиториясын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салыстырып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талдау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903649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78917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252519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9" y="2492896"/>
            <a:ext cx="36210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6201"/>
            <a:ext cx="36210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2" y="4116362"/>
            <a:ext cx="36210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44879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4896668" cy="61928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u="sng" dirty="0" smtClean="0"/>
              <a:t>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 (</a:t>
            </a:r>
            <a:r>
              <a:rPr lang="ru-RU" altLang="ru-RU" sz="2600" b="1" i="1" u="sng" dirty="0" err="1" smtClean="0"/>
              <a:t>Ұлы</a:t>
            </a:r>
            <a:r>
              <a:rPr lang="ru-RU" altLang="ru-RU" sz="2600" b="1" i="1" u="sng" dirty="0" smtClean="0"/>
              <a:t> 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») </a:t>
            </a:r>
            <a:r>
              <a:rPr lang="ru-RU" altLang="ru-RU" sz="2600" dirty="0" smtClean="0"/>
              <a:t>—</a:t>
            </a:r>
            <a:r>
              <a:rPr lang="ru-RU" altLang="ru-RU" sz="2600" b="1" i="1" dirty="0" err="1" smtClean="0"/>
              <a:t>Қытайдың</a:t>
            </a:r>
            <a:r>
              <a:rPr lang="ru-RU" altLang="ru-RU" sz="2600" b="1" i="1" dirty="0" smtClean="0"/>
              <a:t> Ши-ан </a:t>
            </a:r>
            <a:r>
              <a:rPr lang="ru-RU" altLang="ru-RU" sz="2600" b="1" i="1" dirty="0" err="1" smtClean="0"/>
              <a:t>деген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жерінен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басталып,Шинжәң</a:t>
            </a:r>
            <a:r>
              <a:rPr lang="ru-RU" altLang="ru-RU" sz="2600" b="1" i="1" dirty="0" smtClean="0"/>
              <a:t>, </a:t>
            </a:r>
            <a:r>
              <a:rPr lang="ru-RU" altLang="ru-RU" sz="2600" b="1" i="1" dirty="0" err="1" smtClean="0"/>
              <a:t>Орталық</a:t>
            </a:r>
            <a:r>
              <a:rPr lang="ru-RU" altLang="ru-RU" sz="2600" b="1" i="1" dirty="0" smtClean="0"/>
              <a:t> Азия </a:t>
            </a:r>
            <a:r>
              <a:rPr lang="ru-RU" altLang="ru-RU" sz="2600" b="1" i="1" dirty="0" err="1" smtClean="0"/>
              <a:t>арқылы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Таяу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Шығысқа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баратын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керуендік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жол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бағыты</a:t>
            </a:r>
            <a:r>
              <a:rPr lang="ru-RU" altLang="ru-RU" sz="2600" b="1" i="1" dirty="0" smtClean="0"/>
              <a:t>. </a:t>
            </a:r>
            <a:r>
              <a:rPr lang="ru-RU" altLang="ru-RU" sz="2600" b="1" i="1" dirty="0" err="1" smtClean="0"/>
              <a:t>Атауды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алманиялық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ғалымдары</a:t>
            </a:r>
            <a:r>
              <a:rPr lang="ru-RU" altLang="ru-RU" sz="2600" b="1" i="1" dirty="0" smtClean="0"/>
              <a:t> Ф. фон </a:t>
            </a:r>
            <a:r>
              <a:rPr lang="ru-RU" altLang="ru-RU" sz="2600" b="1" i="1" dirty="0" err="1" smtClean="0"/>
              <a:t>Рихтһофен</a:t>
            </a:r>
            <a:r>
              <a:rPr lang="ru-RU" altLang="ru-RU" sz="2600" b="1" i="1" dirty="0" smtClean="0"/>
              <a:t> (</a:t>
            </a:r>
            <a:r>
              <a:rPr lang="en-US" altLang="ru-RU" sz="2600" b="1" i="1" dirty="0" smtClean="0"/>
              <a:t>F. von </a:t>
            </a:r>
            <a:r>
              <a:rPr lang="en-US" altLang="ru-RU" sz="2600" b="1" i="1" dirty="0" err="1" smtClean="0"/>
              <a:t>Richthofen</a:t>
            </a:r>
            <a:r>
              <a:rPr lang="en-US" altLang="ru-RU" sz="2600" b="1" i="1" dirty="0" smtClean="0"/>
              <a:t>) </a:t>
            </a:r>
            <a:r>
              <a:rPr lang="ru-RU" altLang="ru-RU" sz="2600" b="1" i="1" dirty="0" smtClean="0"/>
              <a:t>бен А. </a:t>
            </a:r>
            <a:r>
              <a:rPr lang="ru-RU" altLang="ru-RU" sz="2600" b="1" i="1" dirty="0" err="1" smtClean="0"/>
              <a:t>Һерман</a:t>
            </a:r>
            <a:r>
              <a:rPr lang="ru-RU" altLang="ru-RU" sz="2600" b="1" i="1" dirty="0" smtClean="0"/>
              <a:t> (А </a:t>
            </a:r>
            <a:r>
              <a:rPr lang="en-US" altLang="ru-RU" sz="2600" b="1" i="1" dirty="0" smtClean="0"/>
              <a:t>H</a:t>
            </a:r>
            <a:r>
              <a:rPr lang="ru-RU" altLang="ru-RU" sz="2600" b="1" i="1" dirty="0" smtClean="0"/>
              <a:t>е</a:t>
            </a:r>
            <a:r>
              <a:rPr lang="en-US" altLang="ru-RU" sz="2600" b="1" i="1" dirty="0" err="1" smtClean="0"/>
              <a:t>rman</a:t>
            </a:r>
            <a:r>
              <a:rPr lang="en-US" altLang="ru-RU" sz="2600" b="1" i="1" dirty="0" smtClean="0"/>
              <a:t>) 19 </a:t>
            </a:r>
            <a:r>
              <a:rPr lang="ru-RU" altLang="ru-RU" sz="2600" b="1" i="1" dirty="0" err="1" smtClean="0"/>
              <a:t>ғасырда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ұсынған</a:t>
            </a:r>
            <a:endParaRPr lang="ru-RU" altLang="ru-RU" sz="2600" b="1" i="1" dirty="0" smtClean="0"/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713"/>
            <a:ext cx="385363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54" y="3903663"/>
            <a:ext cx="403289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90" y="620712"/>
            <a:ext cx="400603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085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" y="2924944"/>
            <a:ext cx="4325009" cy="363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07" y="2924943"/>
            <a:ext cx="4259238" cy="363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00809"/>
            <a:ext cx="486568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81" y="2297087"/>
            <a:ext cx="470958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73" y="3903663"/>
            <a:ext cx="10429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7" y="-60785"/>
            <a:ext cx="43465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1" y="-51792"/>
            <a:ext cx="48037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" y="732321"/>
            <a:ext cx="7560841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579" y="4221088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0301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8065020" cy="4427387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 3" pitchFamily="18" charset="2"/>
              <a:buNone/>
            </a:pPr>
            <a:endParaRPr lang="kk-KZ" altLang="ru-RU" sz="4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sz="4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Үйге тапсырма: 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sz="4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 Жібек  жолы тураллы эссе жазу.</a:t>
            </a:r>
            <a:endParaRPr lang="ru-RU" altLang="ru-RU" sz="4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9144000" cy="232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9321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752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k-KZ" altLang="ru-RU" sz="4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kk-KZ" altLang="ru-RU" sz="4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altLang="ru-RU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Жетістік </a:t>
            </a:r>
            <a:r>
              <a:rPr lang="kk-KZ" alt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критерийлері:</a:t>
            </a:r>
            <a:endParaRPr lang="kk-KZ" altLang="ru-RU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Оқушы­ның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жетістігі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(ОТЖ):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тілінде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Жібек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ақпарат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сөздер­ді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сөйлем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қолдана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сұрақтарға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Оқушы­ның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орташа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жетістігі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(ООЖ):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жазбаша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ауызша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жұмыс­тарды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­</a:t>
            </a: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орындайды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кесте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ақпаратты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түсінеді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қолдана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Жібек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жолына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қатысты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ақпараттарды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талдайды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903649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88308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4321175" cy="61928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u="sng" dirty="0" smtClean="0"/>
              <a:t>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 (</a:t>
            </a:r>
            <a:r>
              <a:rPr lang="ru-RU" altLang="ru-RU" sz="2600" b="1" i="1" u="sng" dirty="0" err="1" smtClean="0"/>
              <a:t>Ұлы</a:t>
            </a:r>
            <a:r>
              <a:rPr lang="ru-RU" altLang="ru-RU" sz="2600" b="1" i="1" u="sng" dirty="0" smtClean="0"/>
              <a:t> 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») </a:t>
            </a:r>
            <a:r>
              <a:rPr lang="ru-RU" altLang="ru-RU" sz="2600" dirty="0" smtClean="0"/>
              <a:t>—</a:t>
            </a:r>
            <a:r>
              <a:rPr lang="ru-RU" altLang="ru-RU" sz="2600" b="1" i="1" dirty="0" err="1" smtClean="0"/>
              <a:t>Қытайдың</a:t>
            </a:r>
            <a:r>
              <a:rPr lang="ru-RU" altLang="ru-RU" sz="2600" b="1" i="1" dirty="0" smtClean="0"/>
              <a:t> Ши-ан </a:t>
            </a:r>
            <a:r>
              <a:rPr lang="ru-RU" altLang="ru-RU" sz="2600" b="1" i="1" dirty="0" err="1" smtClean="0"/>
              <a:t>деген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жерінен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басталып,Шинжәң</a:t>
            </a:r>
            <a:r>
              <a:rPr lang="ru-RU" altLang="ru-RU" sz="2600" b="1" i="1" dirty="0" smtClean="0"/>
              <a:t>, </a:t>
            </a:r>
            <a:r>
              <a:rPr lang="ru-RU" altLang="ru-RU" sz="2600" b="1" i="1" dirty="0" err="1" smtClean="0"/>
              <a:t>Орталық</a:t>
            </a:r>
            <a:r>
              <a:rPr lang="ru-RU" altLang="ru-RU" sz="2600" b="1" i="1" dirty="0" smtClean="0"/>
              <a:t> Азия </a:t>
            </a:r>
            <a:r>
              <a:rPr lang="ru-RU" altLang="ru-RU" sz="2600" b="1" i="1" dirty="0" err="1" smtClean="0"/>
              <a:t>арқылы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Таяу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Шығысқа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баратын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керуендік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жол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бағыты</a:t>
            </a:r>
            <a:r>
              <a:rPr lang="ru-RU" altLang="ru-RU" sz="2600" b="1" i="1" dirty="0" smtClean="0"/>
              <a:t>. </a:t>
            </a:r>
            <a:r>
              <a:rPr lang="ru-RU" altLang="ru-RU" sz="2600" b="1" i="1" dirty="0" err="1" smtClean="0"/>
              <a:t>Атауды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алманиялық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ғалымдары</a:t>
            </a:r>
            <a:r>
              <a:rPr lang="ru-RU" altLang="ru-RU" sz="2600" b="1" i="1" dirty="0" smtClean="0"/>
              <a:t> Ф. фон </a:t>
            </a:r>
            <a:r>
              <a:rPr lang="ru-RU" altLang="ru-RU" sz="2600" b="1" i="1" dirty="0" err="1" smtClean="0"/>
              <a:t>Рихтһофен</a:t>
            </a:r>
            <a:r>
              <a:rPr lang="ru-RU" altLang="ru-RU" sz="2600" b="1" i="1" dirty="0" smtClean="0"/>
              <a:t> (</a:t>
            </a:r>
            <a:r>
              <a:rPr lang="en-US" altLang="ru-RU" sz="2600" b="1" i="1" dirty="0" smtClean="0"/>
              <a:t>F. von </a:t>
            </a:r>
            <a:r>
              <a:rPr lang="en-US" altLang="ru-RU" sz="2600" b="1" i="1" dirty="0" err="1" smtClean="0"/>
              <a:t>Richthofen</a:t>
            </a:r>
            <a:r>
              <a:rPr lang="en-US" altLang="ru-RU" sz="2600" b="1" i="1" dirty="0" smtClean="0"/>
              <a:t>) </a:t>
            </a:r>
            <a:r>
              <a:rPr lang="ru-RU" altLang="ru-RU" sz="2600" b="1" i="1" dirty="0" smtClean="0"/>
              <a:t>бен А. </a:t>
            </a:r>
            <a:r>
              <a:rPr lang="ru-RU" altLang="ru-RU" sz="2600" b="1" i="1" dirty="0" err="1" smtClean="0"/>
              <a:t>Һерман</a:t>
            </a:r>
            <a:r>
              <a:rPr lang="ru-RU" altLang="ru-RU" sz="2600" b="1" i="1" dirty="0" smtClean="0"/>
              <a:t> (А </a:t>
            </a:r>
            <a:r>
              <a:rPr lang="en-US" altLang="ru-RU" sz="2600" b="1" i="1" dirty="0" smtClean="0"/>
              <a:t>H</a:t>
            </a:r>
            <a:r>
              <a:rPr lang="ru-RU" altLang="ru-RU" sz="2600" b="1" i="1" dirty="0" smtClean="0"/>
              <a:t>е</a:t>
            </a:r>
            <a:r>
              <a:rPr lang="en-US" altLang="ru-RU" sz="2600" b="1" i="1" dirty="0" err="1" smtClean="0"/>
              <a:t>rman</a:t>
            </a:r>
            <a:r>
              <a:rPr lang="en-US" altLang="ru-RU" sz="2600" b="1" i="1" dirty="0" smtClean="0"/>
              <a:t>) 19 </a:t>
            </a:r>
            <a:r>
              <a:rPr lang="ru-RU" altLang="ru-RU" sz="2600" b="1" i="1" dirty="0" err="1" smtClean="0"/>
              <a:t>ғасырда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ұсынған</a:t>
            </a:r>
            <a:endParaRPr lang="ru-RU" altLang="ru-RU" sz="2600" b="1" i="1" dirty="0" smtClean="0"/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2862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98506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4824536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dirty="0" smtClean="0"/>
              <a:t>                                                </a:t>
            </a:r>
            <a:r>
              <a:rPr lang="ru-RU" altLang="ru-RU" b="1" i="1" dirty="0" smtClean="0">
                <a:solidFill>
                  <a:srgbClr val="FF0000"/>
                </a:solidFill>
              </a:rPr>
              <a:t>1- топ Фараб</a:t>
            </a:r>
            <a:endParaRPr lang="ru-RU" alt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1.Ежелгі </a:t>
            </a:r>
            <a:r>
              <a:rPr lang="kk-KZ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Сақтар</a:t>
            </a: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туралы не білесіздер?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2.Қазақстанның қай ежелгі қаласында әлемдегі </a:t>
            </a:r>
            <a:r>
              <a:rPr lang="kk-KZ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ең атақты кітапхана </a:t>
            </a: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болған?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3.Ұлы даланың даму </a:t>
            </a:r>
            <a:r>
              <a:rPr lang="kk-KZ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факторын</a:t>
            </a:r>
            <a:r>
              <a:rPr lang="kk-KZ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айтыңыздар.             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dirty="0" smtClean="0"/>
              <a:t>                              </a:t>
            </a:r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9144000" cy="29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2935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539552" y="188641"/>
            <a:ext cx="8208912" cy="3702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k-KZ" altLang="ru-RU" sz="2600" b="1" i="1" dirty="0" smtClean="0"/>
              <a:t>                                        </a:t>
            </a:r>
            <a:r>
              <a:rPr lang="kk-KZ" alt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2-топ </a:t>
            </a:r>
            <a:r>
              <a:rPr lang="kk-KZ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Йассы    </a:t>
            </a:r>
          </a:p>
          <a:p>
            <a:pPr marL="0" indent="0" algn="ctr">
              <a:buNone/>
            </a:pPr>
            <a:r>
              <a:rPr lang="kk-KZ" altLang="ru-RU" sz="3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1.Ұлы далада қандай империя салтанат құрды?</a:t>
            </a:r>
          </a:p>
          <a:p>
            <a:pPr marL="0" indent="0" algn="ctr">
              <a:buNone/>
            </a:pPr>
            <a:r>
              <a:rPr lang="kk-KZ" altLang="ru-RU" sz="3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«Даналық үйін кім ашты?»  Қашан? Қайда?</a:t>
            </a:r>
          </a:p>
          <a:p>
            <a:pPr marL="0" indent="0" algn="ctr">
              <a:buNone/>
            </a:pPr>
            <a:r>
              <a:rPr lang="kk-KZ" altLang="ru-RU" sz="3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Ұлы </a:t>
            </a:r>
            <a:r>
              <a:rPr lang="ru-RU" altLang="ru-RU" sz="3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даланың</a:t>
            </a:r>
            <a:r>
              <a:rPr lang="ru-RU" altLang="ru-RU" sz="3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altLang="ru-RU" sz="3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факторын</a:t>
            </a:r>
            <a:r>
              <a:rPr lang="ru-RU" altLang="ru-RU" sz="3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айтыңыздар</a:t>
            </a:r>
            <a:r>
              <a:rPr lang="ru-RU" altLang="ru-RU" sz="3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kk-KZ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alt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144000" cy="30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2032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611560" y="548680"/>
            <a:ext cx="8208912" cy="3744416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kk-KZ" altLang="ru-RU" sz="17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3-топ Тараз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sz="1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1.Отырардың көне атауы ? Онда кім туылған?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kk-KZ" altLang="ru-RU" sz="1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Ең құнды сыйлық не? 3.Көпестер Отырар әкіміне не сыйлауды дәстүрге айналдырған?</a:t>
            </a:r>
          </a:p>
          <a:p>
            <a:pPr marL="0" indent="0" algn="ctr">
              <a:buNone/>
            </a:pPr>
            <a:r>
              <a:rPr lang="kk-KZ" altLang="ru-RU" sz="1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Ұлы даланың даму </a:t>
            </a:r>
            <a:r>
              <a:rPr lang="kk-KZ" altLang="ru-RU" sz="1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факторын   </a:t>
            </a:r>
            <a:r>
              <a:rPr lang="kk-KZ" altLang="ru-RU" sz="1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айтыңыздар</a:t>
            </a:r>
            <a:r>
              <a:rPr lang="kk-KZ" altLang="ru-RU" sz="1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kk-KZ" altLang="ru-RU" sz="18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9080"/>
            <a:ext cx="9144001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3864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4321175" cy="61928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u="sng" dirty="0" smtClean="0"/>
              <a:t>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 (</a:t>
            </a:r>
            <a:r>
              <a:rPr lang="ru-RU" altLang="ru-RU" sz="2600" b="1" i="1" u="sng" dirty="0" err="1" smtClean="0"/>
              <a:t>Ұлы</a:t>
            </a:r>
            <a:r>
              <a:rPr lang="ru-RU" altLang="ru-RU" sz="2600" b="1" i="1" u="sng" dirty="0" smtClean="0"/>
              <a:t> 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») </a:t>
            </a:r>
            <a:r>
              <a:rPr lang="ru-RU" altLang="ru-RU" sz="2600" dirty="0" smtClean="0"/>
              <a:t>—</a:t>
            </a:r>
            <a:r>
              <a:rPr lang="ru-RU" altLang="ru-RU" sz="2600" b="1" i="1" dirty="0" err="1" smtClean="0"/>
              <a:t>Қытайдың</a:t>
            </a:r>
            <a:r>
              <a:rPr lang="ru-RU" altLang="ru-RU" sz="2600" b="1" i="1" dirty="0" smtClean="0"/>
              <a:t> Ши-ан </a:t>
            </a:r>
            <a:r>
              <a:rPr lang="ru-RU" altLang="ru-RU" sz="2600" b="1" i="1" dirty="0" err="1" smtClean="0"/>
              <a:t>деген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жерінен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басталып,Шинжәң</a:t>
            </a:r>
            <a:r>
              <a:rPr lang="ru-RU" altLang="ru-RU" sz="2600" b="1" i="1" dirty="0" smtClean="0"/>
              <a:t>, </a:t>
            </a:r>
            <a:r>
              <a:rPr lang="ru-RU" altLang="ru-RU" sz="2600" b="1" i="1" dirty="0" err="1" smtClean="0"/>
              <a:t>Орталық</a:t>
            </a:r>
            <a:r>
              <a:rPr lang="ru-RU" altLang="ru-RU" sz="2600" b="1" i="1" dirty="0" smtClean="0"/>
              <a:t> Азия </a:t>
            </a:r>
            <a:r>
              <a:rPr lang="ru-RU" altLang="ru-RU" sz="2600" b="1" i="1" dirty="0" err="1" smtClean="0"/>
              <a:t>арқылы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Таяу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Шығысқа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баратын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керуендік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жол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бағыты</a:t>
            </a:r>
            <a:r>
              <a:rPr lang="ru-RU" altLang="ru-RU" sz="2600" b="1" i="1" dirty="0" smtClean="0"/>
              <a:t>. </a:t>
            </a:r>
            <a:r>
              <a:rPr lang="ru-RU" altLang="ru-RU" sz="2600" b="1" i="1" dirty="0" err="1" smtClean="0"/>
              <a:t>Атауды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алманиялық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ғалымдары</a:t>
            </a:r>
            <a:r>
              <a:rPr lang="ru-RU" altLang="ru-RU" sz="2600" b="1" i="1" dirty="0" smtClean="0"/>
              <a:t> Ф. фон </a:t>
            </a:r>
            <a:r>
              <a:rPr lang="ru-RU" altLang="ru-RU" sz="2600" b="1" i="1" dirty="0" err="1" smtClean="0"/>
              <a:t>Рихтһофен</a:t>
            </a:r>
            <a:r>
              <a:rPr lang="ru-RU" altLang="ru-RU" sz="2600" b="1" i="1" dirty="0" smtClean="0"/>
              <a:t> (</a:t>
            </a:r>
            <a:r>
              <a:rPr lang="en-US" altLang="ru-RU" sz="2600" b="1" i="1" dirty="0" smtClean="0"/>
              <a:t>F. von </a:t>
            </a:r>
            <a:r>
              <a:rPr lang="en-US" altLang="ru-RU" sz="2600" b="1" i="1" dirty="0" err="1" smtClean="0"/>
              <a:t>Richthofen</a:t>
            </a:r>
            <a:r>
              <a:rPr lang="en-US" altLang="ru-RU" sz="2600" b="1" i="1" dirty="0" smtClean="0"/>
              <a:t>) </a:t>
            </a:r>
            <a:r>
              <a:rPr lang="ru-RU" altLang="ru-RU" sz="2600" b="1" i="1" dirty="0" smtClean="0"/>
              <a:t>бен А. </a:t>
            </a:r>
            <a:r>
              <a:rPr lang="ru-RU" altLang="ru-RU" sz="2600" b="1" i="1" dirty="0" err="1" smtClean="0"/>
              <a:t>Һерман</a:t>
            </a:r>
            <a:r>
              <a:rPr lang="ru-RU" altLang="ru-RU" sz="2600" b="1" i="1" dirty="0" smtClean="0"/>
              <a:t> (А </a:t>
            </a:r>
            <a:r>
              <a:rPr lang="en-US" altLang="ru-RU" sz="2600" b="1" i="1" dirty="0" smtClean="0"/>
              <a:t>H</a:t>
            </a:r>
            <a:r>
              <a:rPr lang="ru-RU" altLang="ru-RU" sz="2600" b="1" i="1" dirty="0" smtClean="0"/>
              <a:t>е</a:t>
            </a:r>
            <a:r>
              <a:rPr lang="en-US" altLang="ru-RU" sz="2600" b="1" i="1" dirty="0" err="1" smtClean="0"/>
              <a:t>rman</a:t>
            </a:r>
            <a:r>
              <a:rPr lang="en-US" altLang="ru-RU" sz="2600" b="1" i="1" dirty="0" smtClean="0"/>
              <a:t>) 19 </a:t>
            </a:r>
            <a:r>
              <a:rPr lang="ru-RU" altLang="ru-RU" sz="2600" b="1" i="1" dirty="0" err="1" smtClean="0"/>
              <a:t>ғасырда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ұсынған</a:t>
            </a:r>
            <a:endParaRPr lang="ru-RU" altLang="ru-RU" sz="2600" b="1" i="1" dirty="0" smtClean="0"/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2862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731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-20428"/>
            <a:ext cx="4237774" cy="377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74" y="-19113"/>
            <a:ext cx="4887153" cy="38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5148064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15" y="3789040"/>
            <a:ext cx="4674096" cy="31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11663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Фараб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5249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179388" y="585788"/>
            <a:ext cx="4321175" cy="61928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600" b="1" i="1" u="sng" dirty="0" smtClean="0"/>
              <a:t>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 (</a:t>
            </a:r>
            <a:r>
              <a:rPr lang="ru-RU" altLang="ru-RU" sz="2600" b="1" i="1" u="sng" dirty="0" err="1" smtClean="0"/>
              <a:t>Ұлы</a:t>
            </a:r>
            <a:r>
              <a:rPr lang="ru-RU" altLang="ru-RU" sz="2600" b="1" i="1" u="sng" dirty="0" smtClean="0"/>
              <a:t> «</a:t>
            </a:r>
            <a:r>
              <a:rPr lang="ru-RU" altLang="ru-RU" sz="2600" b="1" i="1" u="sng" dirty="0" err="1" smtClean="0"/>
              <a:t>Жібек</a:t>
            </a:r>
            <a:r>
              <a:rPr lang="ru-RU" altLang="ru-RU" sz="2600" b="1" i="1" u="sng" dirty="0" smtClean="0"/>
              <a:t> </a:t>
            </a:r>
            <a:r>
              <a:rPr lang="ru-RU" altLang="ru-RU" sz="2600" b="1" i="1" u="sng" dirty="0" err="1" smtClean="0"/>
              <a:t>Жолы</a:t>
            </a:r>
            <a:r>
              <a:rPr lang="ru-RU" altLang="ru-RU" sz="2600" b="1" i="1" u="sng" dirty="0" smtClean="0"/>
              <a:t>») </a:t>
            </a:r>
            <a:r>
              <a:rPr lang="ru-RU" altLang="ru-RU" sz="2600" dirty="0" smtClean="0"/>
              <a:t>—</a:t>
            </a:r>
            <a:r>
              <a:rPr lang="ru-RU" altLang="ru-RU" sz="2600" b="1" i="1" dirty="0" err="1" smtClean="0"/>
              <a:t>Қытайдың</a:t>
            </a:r>
            <a:r>
              <a:rPr lang="ru-RU" altLang="ru-RU" sz="2600" b="1" i="1" dirty="0" smtClean="0"/>
              <a:t> Ши-ан </a:t>
            </a:r>
            <a:r>
              <a:rPr lang="ru-RU" altLang="ru-RU" sz="2600" b="1" i="1" dirty="0" err="1" smtClean="0"/>
              <a:t>деген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жерінен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басталып,Шинжәң</a:t>
            </a:r>
            <a:r>
              <a:rPr lang="ru-RU" altLang="ru-RU" sz="2600" b="1" i="1" dirty="0" smtClean="0"/>
              <a:t>, </a:t>
            </a:r>
            <a:r>
              <a:rPr lang="ru-RU" altLang="ru-RU" sz="2600" b="1" i="1" dirty="0" err="1" smtClean="0"/>
              <a:t>Орталық</a:t>
            </a:r>
            <a:r>
              <a:rPr lang="ru-RU" altLang="ru-RU" sz="2600" b="1" i="1" dirty="0" smtClean="0"/>
              <a:t> Азия </a:t>
            </a:r>
            <a:r>
              <a:rPr lang="ru-RU" altLang="ru-RU" sz="2600" b="1" i="1" dirty="0" err="1" smtClean="0"/>
              <a:t>арқылы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Таяу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Шығысқа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баратын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керуендік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жол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бағыты</a:t>
            </a:r>
            <a:r>
              <a:rPr lang="ru-RU" altLang="ru-RU" sz="2600" b="1" i="1" dirty="0" smtClean="0"/>
              <a:t>. </a:t>
            </a:r>
            <a:r>
              <a:rPr lang="ru-RU" altLang="ru-RU" sz="2600" b="1" i="1" dirty="0" err="1" smtClean="0"/>
              <a:t>Атауды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алманиялық</a:t>
            </a:r>
            <a:r>
              <a:rPr lang="ru-RU" altLang="ru-RU" sz="2600" b="1" i="1" dirty="0" smtClean="0"/>
              <a:t> </a:t>
            </a:r>
            <a:r>
              <a:rPr lang="ru-RU" altLang="ru-RU" sz="2600" b="1" i="1" dirty="0" err="1" smtClean="0"/>
              <a:t>ғалымдары</a:t>
            </a:r>
            <a:r>
              <a:rPr lang="ru-RU" altLang="ru-RU" sz="2600" b="1" i="1" dirty="0" smtClean="0"/>
              <a:t> Ф. фон </a:t>
            </a:r>
            <a:r>
              <a:rPr lang="ru-RU" altLang="ru-RU" sz="2600" b="1" i="1" dirty="0" err="1" smtClean="0"/>
              <a:t>Рихтһофен</a:t>
            </a:r>
            <a:r>
              <a:rPr lang="ru-RU" altLang="ru-RU" sz="2600" b="1" i="1" dirty="0" smtClean="0"/>
              <a:t> (</a:t>
            </a:r>
            <a:r>
              <a:rPr lang="en-US" altLang="ru-RU" sz="2600" b="1" i="1" dirty="0" smtClean="0"/>
              <a:t>F. von </a:t>
            </a:r>
            <a:r>
              <a:rPr lang="en-US" altLang="ru-RU" sz="2600" b="1" i="1" dirty="0" err="1" smtClean="0"/>
              <a:t>Richthofen</a:t>
            </a:r>
            <a:r>
              <a:rPr lang="en-US" altLang="ru-RU" sz="2600" b="1" i="1" dirty="0" smtClean="0"/>
              <a:t>) </a:t>
            </a:r>
            <a:r>
              <a:rPr lang="ru-RU" altLang="ru-RU" sz="2600" b="1" i="1" dirty="0" smtClean="0"/>
              <a:t>бен А. </a:t>
            </a:r>
            <a:r>
              <a:rPr lang="ru-RU" altLang="ru-RU" sz="2600" b="1" i="1" dirty="0" err="1" smtClean="0"/>
              <a:t>Һерман</a:t>
            </a:r>
            <a:r>
              <a:rPr lang="ru-RU" altLang="ru-RU" sz="2600" b="1" i="1" dirty="0" smtClean="0"/>
              <a:t> (А </a:t>
            </a:r>
            <a:r>
              <a:rPr lang="en-US" altLang="ru-RU" sz="2600" b="1" i="1" dirty="0" smtClean="0"/>
              <a:t>H</a:t>
            </a:r>
            <a:r>
              <a:rPr lang="ru-RU" altLang="ru-RU" sz="2600" b="1" i="1" dirty="0" smtClean="0"/>
              <a:t>е</a:t>
            </a:r>
            <a:r>
              <a:rPr lang="en-US" altLang="ru-RU" sz="2600" b="1" i="1" dirty="0" err="1" smtClean="0"/>
              <a:t>rman</a:t>
            </a:r>
            <a:r>
              <a:rPr lang="en-US" altLang="ru-RU" sz="2600" b="1" i="1" dirty="0" smtClean="0"/>
              <a:t>) 19 </a:t>
            </a:r>
            <a:r>
              <a:rPr lang="ru-RU" altLang="ru-RU" sz="2600" b="1" i="1" dirty="0" err="1" smtClean="0"/>
              <a:t>ғасырда</a:t>
            </a:r>
            <a:r>
              <a:rPr lang="ru-RU" altLang="ru-RU" sz="2600" b="1" i="1" dirty="0" smtClean="0"/>
              <a:t> </a:t>
            </a:r>
            <a:r>
              <a:rPr lang="ru-RU" altLang="ru-RU" sz="2600" b="1" i="1" dirty="0" err="1" smtClean="0"/>
              <a:t>ұсынған</a:t>
            </a:r>
            <a:endParaRPr lang="ru-RU" altLang="ru-RU" sz="2600" b="1" i="1" dirty="0" smtClean="0"/>
          </a:p>
        </p:txBody>
      </p:sp>
      <p:pic>
        <p:nvPicPr>
          <p:cNvPr id="6147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layd.at.ua/_ld/0/47734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2862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aq.kz/foto/ffad69a5a69bdad2c515ec3df4011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73113"/>
            <a:ext cx="42862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9" y="1690387"/>
            <a:ext cx="4810627" cy="516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00808"/>
            <a:ext cx="413385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06133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624</Words>
  <Application>Microsoft Office PowerPoint</Application>
  <PresentationFormat>Экран (4:3)</PresentationFormat>
  <Paragraphs>77</Paragraphs>
  <Slides>22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31</cp:revision>
  <cp:lastPrinted>2017-11-15T07:40:56Z</cp:lastPrinted>
  <dcterms:created xsi:type="dcterms:W3CDTF">2017-01-22T23:11:04Z</dcterms:created>
  <dcterms:modified xsi:type="dcterms:W3CDTF">2017-11-15T11:11:18Z</dcterms:modified>
</cp:coreProperties>
</file>