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306" r:id="rId3"/>
    <p:sldId id="301" r:id="rId4"/>
    <p:sldId id="261" r:id="rId5"/>
    <p:sldId id="265" r:id="rId6"/>
    <p:sldId id="258" r:id="rId7"/>
    <p:sldId id="268" r:id="rId8"/>
    <p:sldId id="269" r:id="rId9"/>
    <p:sldId id="271" r:id="rId10"/>
    <p:sldId id="274" r:id="rId11"/>
    <p:sldId id="277" r:id="rId12"/>
    <p:sldId id="307" r:id="rId13"/>
    <p:sldId id="275" r:id="rId14"/>
    <p:sldId id="276" r:id="rId15"/>
    <p:sldId id="279" r:id="rId16"/>
    <p:sldId id="264" r:id="rId17"/>
    <p:sldId id="299" r:id="rId18"/>
    <p:sldId id="300" r:id="rId19"/>
    <p:sldId id="308" r:id="rId20"/>
    <p:sldId id="309" r:id="rId21"/>
    <p:sldId id="310" r:id="rId22"/>
    <p:sldId id="282" r:id="rId23"/>
    <p:sldId id="289" r:id="rId24"/>
    <p:sldId id="291" r:id="rId25"/>
    <p:sldId id="303" r:id="rId26"/>
    <p:sldId id="296" r:id="rId27"/>
    <p:sldId id="293" r:id="rId28"/>
    <p:sldId id="294" r:id="rId29"/>
    <p:sldId id="295" r:id="rId30"/>
    <p:sldId id="266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  <a:srgbClr val="FFCC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4" autoAdjust="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9EF338-1094-437B-B609-E80A91A9E6F9}" type="doc">
      <dgm:prSet loTypeId="urn:microsoft.com/office/officeart/2005/8/layout/vList2" loCatId="list" qsTypeId="urn:microsoft.com/office/officeart/2005/8/quickstyle/3d5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1364D5E8-557A-4D83-96F9-F5DB0068BE58}">
      <dgm:prSet phldrT="[Текст]"/>
      <dgm:spPr/>
      <dgm:t>
        <a:bodyPr/>
        <a:lstStyle/>
        <a:p>
          <a:r>
            <a:rPr lang="ru-RU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Метеорологические станции</a:t>
          </a:r>
          <a:endParaRPr lang="ru-RU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BFF1054-914E-478A-A215-8B65635A1A18}" type="parTrans" cxnId="{F9825C84-83D9-49A0-808B-BADFEAD302AE}">
      <dgm:prSet/>
      <dgm:spPr/>
      <dgm:t>
        <a:bodyPr/>
        <a:lstStyle/>
        <a:p>
          <a:endParaRPr lang="ru-RU" b="1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54C3588-7966-452B-9242-D7DB97FF7F15}" type="sibTrans" cxnId="{F9825C84-83D9-49A0-808B-BADFEAD302AE}">
      <dgm:prSet/>
      <dgm:spPr/>
      <dgm:t>
        <a:bodyPr/>
        <a:lstStyle/>
        <a:p>
          <a:endParaRPr lang="ru-RU" b="1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508F74E-C57E-4B7E-A865-DC339CE962DE}">
      <dgm:prSet phldrT="[Текст]"/>
      <dgm:spPr/>
      <dgm:t>
        <a:bodyPr/>
        <a:lstStyle/>
        <a:p>
          <a:r>
            <a:rPr lang="ru-RU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Метеорологические спутники</a:t>
          </a:r>
          <a:endParaRPr lang="ru-RU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5C93480-5F85-4FE7-9997-B3B563795193}" type="parTrans" cxnId="{AA81AE8C-9818-48F7-BCD0-0DD659C28F05}">
      <dgm:prSet/>
      <dgm:spPr/>
      <dgm:t>
        <a:bodyPr/>
        <a:lstStyle/>
        <a:p>
          <a:endParaRPr lang="ru-RU" b="1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5A0B9A4-72EA-49E2-AABF-E69A22A6440D}" type="sibTrans" cxnId="{AA81AE8C-9818-48F7-BCD0-0DD659C28F05}">
      <dgm:prSet/>
      <dgm:spPr/>
      <dgm:t>
        <a:bodyPr/>
        <a:lstStyle/>
        <a:p>
          <a:endParaRPr lang="ru-RU" b="1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D7D3041-EE3A-421C-938A-5140E757F06B}">
      <dgm:prSet phldrT="[Текст]"/>
      <dgm:spPr/>
      <dgm:t>
        <a:bodyPr/>
        <a:lstStyle/>
        <a:p>
          <a:r>
            <a:rPr lang="ru-RU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Всемирная метеорологическая организация</a:t>
          </a:r>
          <a:endParaRPr lang="ru-RU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7163492-BEDB-46B3-9CFF-915D7925E936}" type="parTrans" cxnId="{44876E1B-13E1-4B58-BE13-E1928D430099}">
      <dgm:prSet/>
      <dgm:spPr/>
      <dgm:t>
        <a:bodyPr/>
        <a:lstStyle/>
        <a:p>
          <a:endParaRPr lang="ru-RU" b="1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B113C44-7E8C-4924-BDAE-78211E17B7E9}" type="sibTrans" cxnId="{44876E1B-13E1-4B58-BE13-E1928D430099}">
      <dgm:prSet/>
      <dgm:spPr/>
      <dgm:t>
        <a:bodyPr/>
        <a:lstStyle/>
        <a:p>
          <a:endParaRPr lang="ru-RU" b="1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504CA1C-EF5E-4297-8619-173D718E44F4}" type="pres">
      <dgm:prSet presAssocID="{D29EF338-1094-437B-B609-E80A91A9E6F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22B6323-37D9-4220-B881-EFA28BD222B6}" type="pres">
      <dgm:prSet presAssocID="{1364D5E8-557A-4D83-96F9-F5DB0068BE58}" presName="parentText" presStyleLbl="node1" presStyleIdx="0" presStyleCnt="3" custLinFactY="-1404" custLinFactNeighborX="-216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B6756E-64EC-42AC-88E8-3B4D6961DB19}" type="pres">
      <dgm:prSet presAssocID="{154C3588-7966-452B-9242-D7DB97FF7F15}" presName="spacer" presStyleCnt="0"/>
      <dgm:spPr/>
    </dgm:pt>
    <dgm:pt modelId="{6C7D2A42-D5AE-4F3C-83F9-4290189AAFDC}" type="pres">
      <dgm:prSet presAssocID="{7508F74E-C57E-4B7E-A865-DC339CE962DE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4E1BF4-0421-4117-9074-F9672F5A1FA3}" type="pres">
      <dgm:prSet presAssocID="{45A0B9A4-72EA-49E2-AABF-E69A22A6440D}" presName="spacer" presStyleCnt="0"/>
      <dgm:spPr/>
    </dgm:pt>
    <dgm:pt modelId="{9142695B-04FD-476C-8113-4586812EB2C8}" type="pres">
      <dgm:prSet presAssocID="{BD7D3041-EE3A-421C-938A-5140E757F06B}" presName="parentText" presStyleLbl="node1" presStyleIdx="2" presStyleCnt="3" custLinFactNeighborY="142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CC973D4-F03E-4E15-9B47-536C068EEC82}" type="presOf" srcId="{D29EF338-1094-437B-B609-E80A91A9E6F9}" destId="{A504CA1C-EF5E-4297-8619-173D718E44F4}" srcOrd="0" destOrd="0" presId="urn:microsoft.com/office/officeart/2005/8/layout/vList2"/>
    <dgm:cxn modelId="{44876E1B-13E1-4B58-BE13-E1928D430099}" srcId="{D29EF338-1094-437B-B609-E80A91A9E6F9}" destId="{BD7D3041-EE3A-421C-938A-5140E757F06B}" srcOrd="2" destOrd="0" parTransId="{17163492-BEDB-46B3-9CFF-915D7925E936}" sibTransId="{9B113C44-7E8C-4924-BDAE-78211E17B7E9}"/>
    <dgm:cxn modelId="{6F860821-5DB3-4D90-A6AE-4BA64CACDFCE}" type="presOf" srcId="{7508F74E-C57E-4B7E-A865-DC339CE962DE}" destId="{6C7D2A42-D5AE-4F3C-83F9-4290189AAFDC}" srcOrd="0" destOrd="0" presId="urn:microsoft.com/office/officeart/2005/8/layout/vList2"/>
    <dgm:cxn modelId="{328F9DC1-6EBE-4B3D-ADA5-14D082BB162E}" type="presOf" srcId="{BD7D3041-EE3A-421C-938A-5140E757F06B}" destId="{9142695B-04FD-476C-8113-4586812EB2C8}" srcOrd="0" destOrd="0" presId="urn:microsoft.com/office/officeart/2005/8/layout/vList2"/>
    <dgm:cxn modelId="{53EDDB6F-889F-40E0-B371-D0EAD865E1D4}" type="presOf" srcId="{1364D5E8-557A-4D83-96F9-F5DB0068BE58}" destId="{722B6323-37D9-4220-B881-EFA28BD222B6}" srcOrd="0" destOrd="0" presId="urn:microsoft.com/office/officeart/2005/8/layout/vList2"/>
    <dgm:cxn modelId="{AA81AE8C-9818-48F7-BCD0-0DD659C28F05}" srcId="{D29EF338-1094-437B-B609-E80A91A9E6F9}" destId="{7508F74E-C57E-4B7E-A865-DC339CE962DE}" srcOrd="1" destOrd="0" parTransId="{A5C93480-5F85-4FE7-9997-B3B563795193}" sibTransId="{45A0B9A4-72EA-49E2-AABF-E69A22A6440D}"/>
    <dgm:cxn modelId="{F9825C84-83D9-49A0-808B-BADFEAD302AE}" srcId="{D29EF338-1094-437B-B609-E80A91A9E6F9}" destId="{1364D5E8-557A-4D83-96F9-F5DB0068BE58}" srcOrd="0" destOrd="0" parTransId="{EBFF1054-914E-478A-A215-8B65635A1A18}" sibTransId="{154C3588-7966-452B-9242-D7DB97FF7F15}"/>
    <dgm:cxn modelId="{30703DDD-26B2-4FFB-842C-F8B74F022003}" type="presParOf" srcId="{A504CA1C-EF5E-4297-8619-173D718E44F4}" destId="{722B6323-37D9-4220-B881-EFA28BD222B6}" srcOrd="0" destOrd="0" presId="urn:microsoft.com/office/officeart/2005/8/layout/vList2"/>
    <dgm:cxn modelId="{08155BA0-9CF0-456D-9E1D-7B610C1AA894}" type="presParOf" srcId="{A504CA1C-EF5E-4297-8619-173D718E44F4}" destId="{1CB6756E-64EC-42AC-88E8-3B4D6961DB19}" srcOrd="1" destOrd="0" presId="urn:microsoft.com/office/officeart/2005/8/layout/vList2"/>
    <dgm:cxn modelId="{6B6036FD-D08E-4164-870E-FDDD56B759E7}" type="presParOf" srcId="{A504CA1C-EF5E-4297-8619-173D718E44F4}" destId="{6C7D2A42-D5AE-4F3C-83F9-4290189AAFDC}" srcOrd="2" destOrd="0" presId="urn:microsoft.com/office/officeart/2005/8/layout/vList2"/>
    <dgm:cxn modelId="{86C9FCBA-5B46-47C5-A02C-806DD9983174}" type="presParOf" srcId="{A504CA1C-EF5E-4297-8619-173D718E44F4}" destId="{E24E1BF4-0421-4117-9074-F9672F5A1FA3}" srcOrd="3" destOrd="0" presId="urn:microsoft.com/office/officeart/2005/8/layout/vList2"/>
    <dgm:cxn modelId="{B757CB8C-DC5D-458E-9E64-CFCAA73F3BF9}" type="presParOf" srcId="{A504CA1C-EF5E-4297-8619-173D718E44F4}" destId="{9142695B-04FD-476C-8113-4586812EB2C8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11.11.2017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wmf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wmf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wmf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64703"/>
            <a:ext cx="7772400" cy="129614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7984" y="3886200"/>
            <a:ext cx="4320480" cy="242312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6 КЛАСС</a:t>
            </a:r>
          </a:p>
          <a:p>
            <a:endParaRPr lang="ru-RU" sz="2000" dirty="0" smtClean="0"/>
          </a:p>
          <a:p>
            <a:endParaRPr lang="ru-RU" sz="2000" dirty="0" smtClean="0"/>
          </a:p>
          <a:p>
            <a:r>
              <a:rPr lang="ru-RU" sz="2000" dirty="0" smtClean="0"/>
              <a:t>Учитель географии</a:t>
            </a:r>
          </a:p>
          <a:p>
            <a:r>
              <a:rPr lang="ru-RU" sz="2000" dirty="0" smtClean="0"/>
              <a:t>Рожкова Н.В.</a:t>
            </a:r>
            <a:endParaRPr lang="ru-RU" sz="2000" dirty="0"/>
          </a:p>
        </p:txBody>
      </p:sp>
      <p:pic>
        <p:nvPicPr>
          <p:cNvPr id="6" name="Рисунок 5" descr="j043258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708920"/>
            <a:ext cx="4248472" cy="41490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5576" y="1628800"/>
            <a:ext cx="75608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chemeClr val="accent1">
                    <a:lumMod val="75000"/>
                  </a:schemeClr>
                </a:solidFill>
              </a:rPr>
              <a:t>Тема:</a:t>
            </a:r>
            <a:r>
              <a:rPr lang="ru-RU" sz="6000" b="1" dirty="0" smtClean="0">
                <a:solidFill>
                  <a:schemeClr val="accent1">
                    <a:lumMod val="75000"/>
                  </a:schemeClr>
                </a:solidFill>
              </a:rPr>
              <a:t>«ПОГОДА»</a:t>
            </a:r>
            <a:endParaRPr lang="ru-RU" sz="6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2123728" y="332656"/>
            <a:ext cx="4104456" cy="1008112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4800" b="1" dirty="0" smtClean="0"/>
              <a:t>ПОГОДА</a:t>
            </a:r>
            <a:endParaRPr lang="ru-RU" sz="4800" b="1" dirty="0">
              <a:solidFill>
                <a:schemeClr val="accent6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9" name="Picture 5" descr="D:\КАРТИНКИ\Коллекция картинок4\j044040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29125"/>
            <a:ext cx="242887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6" descr="D:\КАРТИНКИ\Коллекция картинок4\j044040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4429125"/>
            <a:ext cx="242887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7" descr="D:\КАРТИНКИ\Коллекция картинок4\j044138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-99392"/>
            <a:ext cx="15716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467544" y="1628800"/>
            <a:ext cx="8429625" cy="2862322"/>
          </a:xfrm>
          <a:prstGeom prst="rect">
            <a:avLst/>
          </a:prstGeom>
          <a:gradFill flip="none" rotWithShape="1">
            <a:gsLst>
              <a:gs pos="0">
                <a:srgbClr val="CCECFF"/>
              </a:gs>
              <a:gs pos="39999">
                <a:srgbClr val="CCECFF"/>
              </a:gs>
              <a:gs pos="70000">
                <a:srgbClr val="C4D6EB"/>
              </a:gs>
              <a:gs pos="100000">
                <a:srgbClr val="FFEBFA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ru-RU" sz="3600" b="1" dirty="0" smtClean="0"/>
              <a:t>Тип погоды</a:t>
            </a:r>
            <a:r>
              <a:rPr lang="ru-RU" sz="3600" dirty="0" smtClean="0"/>
              <a:t> – это обобщенная характеристика погоды, включает средние суточные </a:t>
            </a:r>
            <a:r>
              <a:rPr lang="en-US" sz="3600" dirty="0" smtClean="0"/>
              <a:t>t</a:t>
            </a:r>
            <a:r>
              <a:rPr lang="ru-RU" sz="3600" dirty="0" smtClean="0"/>
              <a:t>, состояние облачности, осадки, наличие ветра.</a:t>
            </a:r>
            <a:endParaRPr lang="ru-RU" sz="3600" dirty="0"/>
          </a:p>
        </p:txBody>
      </p:sp>
      <p:pic>
        <p:nvPicPr>
          <p:cNvPr id="4103" name="Picture 8" descr="D:\КАРТИНКИ\Коллекция картинок4\j0429815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571625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Admin\Мои документы\Downloads\img031iiiii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8352928" cy="5805264"/>
          </a:xfrm>
          <a:prstGeom prst="rect">
            <a:avLst/>
          </a:prstGeom>
          <a:noFill/>
        </p:spPr>
      </p:pic>
      <p:sp useBgFill="1">
        <p:nvSpPr>
          <p:cNvPr id="5" name="TextBox 4"/>
          <p:cNvSpPr txBox="1"/>
          <p:nvPr/>
        </p:nvSpPr>
        <p:spPr>
          <a:xfrm>
            <a:off x="2339752" y="3861048"/>
            <a:ext cx="4320480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Погода теплого времени года</a:t>
            </a:r>
            <a:endParaRPr lang="ru-RU" b="1" dirty="0">
              <a:solidFill>
                <a:srgbClr val="C00000"/>
              </a:solidFill>
            </a:endParaRPr>
          </a:p>
        </p:txBody>
      </p:sp>
      <p:sp useBgFill="1">
        <p:nvSpPr>
          <p:cNvPr id="6" name="TextBox 5"/>
          <p:cNvSpPr txBox="1"/>
          <p:nvPr/>
        </p:nvSpPr>
        <p:spPr>
          <a:xfrm>
            <a:off x="1979712" y="1124744"/>
            <a:ext cx="5040560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Погода холодного времени года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620688"/>
            <a:ext cx="878497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/>
              <a:t>Условные обозначения типов погоды по средним температурам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2123728" y="332656"/>
            <a:ext cx="4104456" cy="1008112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4800" b="1" dirty="0" smtClean="0"/>
              <a:t>ПОГОДА</a:t>
            </a:r>
            <a:endParaRPr lang="ru-RU" sz="4800" b="1" dirty="0">
              <a:solidFill>
                <a:schemeClr val="accent6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9" name="Picture 5" descr="D:\КАРТИНКИ\Коллекция картинок4\j044040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29125"/>
            <a:ext cx="242887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6" descr="D:\КАРТИНКИ\Коллекция картинок4\j044040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4429125"/>
            <a:ext cx="242887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7" descr="D:\КАРТИНКИ\Коллекция картинок4\j044138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-99392"/>
            <a:ext cx="15716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467544" y="1628800"/>
            <a:ext cx="8429625" cy="2862322"/>
          </a:xfrm>
          <a:prstGeom prst="rect">
            <a:avLst/>
          </a:prstGeom>
          <a:gradFill flip="none" rotWithShape="1">
            <a:gsLst>
              <a:gs pos="0">
                <a:srgbClr val="CCECFF"/>
              </a:gs>
              <a:gs pos="39999">
                <a:srgbClr val="CCECFF"/>
              </a:gs>
              <a:gs pos="70000">
                <a:srgbClr val="C4D6EB"/>
              </a:gs>
              <a:gs pos="100000">
                <a:srgbClr val="FFEBFA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dirty="0" smtClean="0"/>
              <a:t>Главная причина изменения погоды – постоянное перемещение воздуха из-за неравномерного нагревания земной поверхности Солнцем.</a:t>
            </a:r>
            <a:endParaRPr lang="ru-RU" sz="3600" dirty="0">
              <a:solidFill>
                <a:srgbClr val="000000"/>
              </a:solidFill>
            </a:endParaRPr>
          </a:p>
        </p:txBody>
      </p:sp>
      <p:pic>
        <p:nvPicPr>
          <p:cNvPr id="4103" name="Picture 8" descr="D:\КАРТИНКИ\Коллекция картинок4\j0429815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571625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8671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23528" y="332656"/>
            <a:ext cx="88204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Над снегами и льдами Арктики воздух холодный, сухой, прозрачный.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20"/>
            <a:ext cx="9142116" cy="6858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827584" y="404664"/>
            <a:ext cx="80648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FF00"/>
                </a:solidFill>
              </a:rPr>
              <a:t>Над теплыми водами Атлантического океана воздух теплый, влажный.</a:t>
            </a:r>
            <a:endParaRPr lang="ru-RU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352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755576" y="5373216"/>
            <a:ext cx="80648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FF00"/>
                </a:solidFill>
              </a:rPr>
              <a:t>Над раскаленными пустынями летом – сухой, горячий, запыленный</a:t>
            </a:r>
            <a:endParaRPr lang="ru-RU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0"/>
            <a:ext cx="6851104" cy="1143000"/>
          </a:xfrm>
        </p:spPr>
        <p:txBody>
          <a:bodyPr/>
          <a:lstStyle/>
          <a:p>
            <a:pPr eaLnBrk="1" hangingPunct="1">
              <a:defRPr/>
            </a:pPr>
            <a:endParaRPr lang="ru-RU" sz="48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88068" name="Picture 4" descr="j043258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0"/>
            <a:ext cx="2051050" cy="205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75" name="Cloud"/>
          <p:cNvSpPr>
            <a:spLocks noChangeAspect="1" noEditPoints="1" noChangeArrowheads="1"/>
          </p:cNvSpPr>
          <p:nvPr/>
        </p:nvSpPr>
        <p:spPr bwMode="auto">
          <a:xfrm>
            <a:off x="681788" y="-99392"/>
            <a:ext cx="8138684" cy="5184576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marL="342900" indent="-342900">
              <a:defRPr/>
            </a:pPr>
            <a:r>
              <a:rPr lang="ru-RU" sz="2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Воздушные массы</a:t>
            </a:r>
            <a:r>
              <a:rPr lang="ru-RU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– это   большие объёмы воздуха  тропосферы, обладающие </a:t>
            </a:r>
            <a:r>
              <a:rPr lang="ru-RU" sz="24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однородными свойствами:</a:t>
            </a:r>
          </a:p>
          <a:p>
            <a:pPr marL="342900" indent="-342900">
              <a:buFontTx/>
              <a:buChar char="•"/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температурой,</a:t>
            </a:r>
          </a:p>
          <a:p>
            <a:pPr marL="342900" indent="-342900">
              <a:buFontTx/>
              <a:buChar char="•"/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давлением,</a:t>
            </a:r>
          </a:p>
          <a:p>
            <a:pPr marL="342900" indent="-342900">
              <a:buFontTx/>
              <a:buChar char="•"/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влажностью,</a:t>
            </a:r>
          </a:p>
          <a:p>
            <a:pPr marL="342900" indent="-342900">
              <a:buFontTx/>
              <a:buChar char="•"/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прозрачностью </a:t>
            </a:r>
            <a:endParaRPr lang="ru-RU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8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80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8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88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807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88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8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8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8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88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6" grpId="0"/>
      <p:bldP spid="88075" grpId="0" build="allAtOnce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</a:rPr>
              <a:t>У экватора погода все время жаркая</a:t>
            </a:r>
            <a:endParaRPr lang="ru-RU" sz="4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950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08912" cy="50405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У полюсов погода все время морозная.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5058" name="Picture 2" descr="http://ic.pics.livejournal.com/maritana/53815695/2560587/2560587_1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00101"/>
            <a:ext cx="9525000" cy="76581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64703"/>
            <a:ext cx="7772400" cy="129614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7984" y="3886200"/>
            <a:ext cx="4320480" cy="242312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6" name="Рисунок 5" descr="j043258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708920"/>
            <a:ext cx="4248472" cy="4149080"/>
          </a:xfrm>
          <a:prstGeom prst="rect">
            <a:avLst/>
          </a:prstGeom>
        </p:spPr>
      </p:pic>
      <p:pic>
        <p:nvPicPr>
          <p:cNvPr id="5128" name="Picture 8" descr="https://fs00.infourok.ru/images/doc/234/102052/2/hello_html_6784259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0688"/>
            <a:ext cx="9217024" cy="2304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6084" name="Picture 4" descr="https://im0-tub-ru.yandex.net/i?id=34b9ec9f7ee8360a83b8d4f58de2868c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-295275"/>
            <a:ext cx="8640960" cy="715327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83568" y="4869160"/>
            <a:ext cx="61744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“Внезапно небо прорвалось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С холодным пламенем и громом,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И ветер начал вкривь и вкось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Качать сады над нашим домом…”.</a:t>
            </a:r>
          </a:p>
          <a:p>
            <a:r>
              <a:rPr lang="ru-RU" i="1" dirty="0" smtClean="0">
                <a:solidFill>
                  <a:schemeClr val="bg1"/>
                </a:solidFill>
              </a:rPr>
              <a:t>Н.М. Рубцов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8130" name="Picture 2" descr="http://s017.radikal.ru/i404/1511/41/ccaacc49069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6370" y="37662"/>
            <a:ext cx="9340419" cy="682033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059832" y="4941168"/>
            <a:ext cx="37981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“Под </a:t>
            </a:r>
            <a:r>
              <a:rPr lang="ru-RU" b="1" dirty="0" err="1" smtClean="0"/>
              <a:t>голубыми</a:t>
            </a:r>
            <a:r>
              <a:rPr lang="ru-RU" b="1" dirty="0" smtClean="0"/>
              <a:t> небесами</a:t>
            </a:r>
            <a:br>
              <a:rPr lang="ru-RU" b="1" dirty="0" smtClean="0"/>
            </a:br>
            <a:r>
              <a:rPr lang="ru-RU" b="1" dirty="0" smtClean="0"/>
              <a:t>Великолепными коврами,</a:t>
            </a:r>
            <a:br>
              <a:rPr lang="ru-RU" b="1" dirty="0" smtClean="0"/>
            </a:br>
            <a:r>
              <a:rPr lang="ru-RU" b="1" dirty="0" smtClean="0"/>
              <a:t>Блестя на солнце, снег лежит...”.</a:t>
            </a:r>
          </a:p>
          <a:p>
            <a:r>
              <a:rPr lang="ru-RU" b="1" i="1" dirty="0" smtClean="0"/>
              <a:t>А.С. Пушкин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67532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563888" y="260648"/>
            <a:ext cx="4968552" cy="2246769"/>
          </a:xfrm>
          <a:prstGeom prst="rect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>
                  <a:alpha val="59000"/>
                </a:srgbClr>
              </a:gs>
              <a:gs pos="61000">
                <a:srgbClr val="FBA97D">
                  <a:alpha val="52000"/>
                </a:srgbClr>
              </a:gs>
              <a:gs pos="82001">
                <a:srgbClr val="FBD49C"/>
              </a:gs>
              <a:gs pos="100000">
                <a:srgbClr val="FEE7F2"/>
              </a:gs>
            </a:gsLst>
            <a:lin ang="4200000" scaled="0"/>
            <a:tileRect/>
          </a:gra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Метеорология</a:t>
            </a:r>
            <a:r>
              <a:rPr lang="ru-RU" sz="2800" dirty="0">
                <a:solidFill>
                  <a:srgbClr val="C00000"/>
                </a:solidFill>
              </a:rPr>
              <a:t> </a:t>
            </a:r>
            <a:r>
              <a:rPr lang="ru-RU" sz="2800" dirty="0">
                <a:solidFill>
                  <a:srgbClr val="000000"/>
                </a:solidFill>
              </a:rPr>
              <a:t>- это наука об атмосферных явлениях, занимающаяся составлением карт погоды.</a:t>
            </a:r>
          </a:p>
        </p:txBody>
      </p:sp>
      <p:graphicFrame>
        <p:nvGraphicFramePr>
          <p:cNvPr id="5" name="Схема 4"/>
          <p:cNvGraphicFramePr/>
          <p:nvPr/>
        </p:nvGraphicFramePr>
        <p:xfrm>
          <a:off x="4463480" y="2996952"/>
          <a:ext cx="4680520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9144000" cy="551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67544" y="332656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 smtClean="0">
                <a:solidFill>
                  <a:srgbClr val="000000"/>
                </a:solidFill>
              </a:rPr>
              <a:t>Всемирных метеорологических центров на Земле всего три: в Москве, Вашингтоне (США), Мельбурне (Австралия).</a:t>
            </a:r>
            <a:endParaRPr lang="ru-RU" b="1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52320" y="5301208"/>
            <a:ext cx="9361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 smtClean="0">
                <a:solidFill>
                  <a:srgbClr val="000000"/>
                </a:solidFill>
              </a:rPr>
              <a:t>Мельбурн</a:t>
            </a:r>
            <a:endParaRPr lang="ru-RU" sz="800" dirty="0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7524328" y="5517232"/>
            <a:ext cx="64807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5292080" y="2348880"/>
            <a:ext cx="64807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2627784" y="2852936"/>
            <a:ext cx="64807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D:\КАРТИНКИ\Коллекция картинок1\j0240665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1556792"/>
            <a:ext cx="2664296" cy="2502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6084168" y="4293096"/>
            <a:ext cx="2771800" cy="1200329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>
                  <a:alpha val="59000"/>
                </a:srgbClr>
              </a:gs>
              <a:gs pos="61000">
                <a:srgbClr val="FBA97D">
                  <a:alpha val="52000"/>
                </a:srgbClr>
              </a:gs>
              <a:gs pos="82001">
                <a:srgbClr val="FBD49C"/>
              </a:gs>
              <a:gs pos="100000">
                <a:srgbClr val="FEE7F2"/>
              </a:gs>
            </a:gsLst>
            <a:lin ang="4200000" scaled="0"/>
          </a:gra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Синоптики</a:t>
            </a:r>
            <a:r>
              <a:rPr lang="ru-RU" dirty="0">
                <a:solidFill>
                  <a:srgbClr val="000000"/>
                </a:solidFill>
              </a:rPr>
              <a:t> – люди, занимающиеся составлением </a:t>
            </a:r>
            <a:r>
              <a:rPr lang="ru-RU" b="1" dirty="0">
                <a:solidFill>
                  <a:srgbClr val="000000"/>
                </a:solidFill>
              </a:rPr>
              <a:t>прогноза погоды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67744" y="692696"/>
            <a:ext cx="4968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260648"/>
            <a:ext cx="87129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6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Карты погоды</a:t>
            </a:r>
            <a:endParaRPr lang="ru-RU" sz="4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980728"/>
            <a:ext cx="5667229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sz="5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Погода в Буденновске</a:t>
            </a:r>
            <a:r>
              <a:rPr lang="ru-RU" sz="3200" dirty="0" smtClean="0">
                <a:solidFill>
                  <a:schemeClr val="tx1"/>
                </a:solidFill>
                <a:latin typeface="Arial" pitchFamily="34" charset="0"/>
              </a:rPr>
              <a:t/>
            </a:r>
            <a:br>
              <a:rPr lang="ru-RU" sz="3200" dirty="0" smtClean="0">
                <a:solidFill>
                  <a:schemeClr val="tx1"/>
                </a:solidFill>
                <a:latin typeface="Arial" pitchFamily="34" charset="0"/>
              </a:rPr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95535" y="2120424"/>
          <a:ext cx="7632849" cy="4197350"/>
        </p:xfrm>
        <a:graphic>
          <a:graphicData uri="http://schemas.openxmlformats.org/drawingml/2006/table">
            <a:tbl>
              <a:tblPr/>
              <a:tblGrid>
                <a:gridCol w="868317"/>
                <a:gridCol w="283812"/>
                <a:gridCol w="2139135"/>
                <a:gridCol w="868317"/>
                <a:gridCol w="868317"/>
                <a:gridCol w="868317"/>
                <a:gridCol w="868317"/>
                <a:gridCol w="868317"/>
              </a:tblGrid>
              <a:tr h="3740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latin typeface="Calibri"/>
                        <a:cs typeface="Times New Roman"/>
                      </a:endParaRPr>
                    </a:p>
                  </a:txBody>
                  <a:tcPr marL="19050" marR="19050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1D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spc="-60" dirty="0">
                          <a:solidFill>
                            <a:srgbClr val="777777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Характеристики погоды, </a:t>
                      </a:r>
                      <a:endParaRPr lang="ru-RU" sz="1000" spc="-60" dirty="0" smtClean="0">
                        <a:solidFill>
                          <a:srgbClr val="777777"/>
                        </a:solidFill>
                        <a:latin typeface="Tahoma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spc="-60" dirty="0" smtClean="0">
                          <a:solidFill>
                            <a:srgbClr val="777777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атмосферные</a:t>
                      </a:r>
                      <a:r>
                        <a:rPr lang="ru-RU" sz="1000" spc="-60" dirty="0">
                          <a:solidFill>
                            <a:srgbClr val="777777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 явления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1D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spc="-60" dirty="0" err="1">
                          <a:solidFill>
                            <a:srgbClr val="777777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Tемпература</a:t>
                      </a:r>
                      <a:r>
                        <a:rPr lang="ru-RU" sz="1000" spc="-60" dirty="0">
                          <a:solidFill>
                            <a:srgbClr val="777777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 воздуха, °C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1D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spc="-60" dirty="0">
                          <a:solidFill>
                            <a:srgbClr val="777777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Атм. </a:t>
                      </a:r>
                      <a:r>
                        <a:rPr lang="ru-RU" sz="1000" spc="-60" dirty="0" err="1">
                          <a:solidFill>
                            <a:srgbClr val="777777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давл.,мм</a:t>
                      </a:r>
                      <a:r>
                        <a:rPr lang="ru-RU" sz="1000" spc="-60" dirty="0">
                          <a:solidFill>
                            <a:srgbClr val="777777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00" spc="-60" dirty="0" err="1">
                          <a:solidFill>
                            <a:srgbClr val="777777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рт</a:t>
                      </a:r>
                      <a:r>
                        <a:rPr lang="ru-RU" sz="1000" spc="-60" dirty="0">
                          <a:solidFill>
                            <a:srgbClr val="777777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. ст.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1D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spc="-60" dirty="0" err="1">
                          <a:solidFill>
                            <a:srgbClr val="777777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Ветер,м</a:t>
                      </a:r>
                      <a:r>
                        <a:rPr lang="ru-RU" sz="1000" spc="-60" dirty="0">
                          <a:solidFill>
                            <a:srgbClr val="777777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/с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1D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spc="-60" dirty="0">
                          <a:solidFill>
                            <a:srgbClr val="777777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Влажность воздуха, %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1D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1D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12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66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Ночь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190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1D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D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1D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D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669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Облачно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28575" marT="190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1D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D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669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+6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1D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D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66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747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1D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D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25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66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Ю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1D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D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669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97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1D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D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1D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D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12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66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Утро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190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1D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D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1D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D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669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Облачно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28575" marT="190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1D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D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66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r>
                        <a:rPr lang="ru-RU" sz="2000" b="1" dirty="0" smtClean="0">
                          <a:solidFill>
                            <a:srgbClr val="0066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1D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D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66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749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1D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D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25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66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Ю</a:t>
                      </a:r>
                      <a:endParaRPr lang="ru-RU" sz="12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669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1D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D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669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92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1D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D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1D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D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12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66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День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190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1D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D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1D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D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66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Облачно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rgbClr val="006699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28575" marT="190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1D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D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66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r>
                        <a:rPr lang="ru-RU" sz="2000" b="1" dirty="0" smtClean="0">
                          <a:solidFill>
                            <a:srgbClr val="0066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1D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D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66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749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1D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D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066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СЗ</a:t>
                      </a:r>
                      <a:endParaRPr lang="ru-RU" sz="12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ts val="825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669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1D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D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669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42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1D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D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1D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D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12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66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Вечер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190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1D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1D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66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Ясно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28575" marT="190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1D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66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+9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1D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66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750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1D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066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СВ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669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1D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669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88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1D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1D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027" name="Рисунок 5" descr="Ясн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260648"/>
            <a:ext cx="1872208" cy="1872208"/>
          </a:xfrm>
          <a:prstGeom prst="rect">
            <a:avLst/>
          </a:prstGeom>
          <a:noFill/>
        </p:spPr>
      </p:pic>
      <p:pic>
        <p:nvPicPr>
          <p:cNvPr id="1025" name="Рисунок 7" descr="Ясн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5517232"/>
            <a:ext cx="936104" cy="936104"/>
          </a:xfrm>
          <a:prstGeom prst="rect">
            <a:avLst/>
          </a:prstGeom>
          <a:noFill/>
        </p:spPr>
      </p:pic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827584" y="1432447"/>
            <a:ext cx="6300192" cy="40011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rgbClr val="336699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14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669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.03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14382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1" name="Рисунок 10" descr="Облачно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2852936"/>
            <a:ext cx="792088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Облачно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3717032"/>
            <a:ext cx="792088" cy="811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Облачно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4581128"/>
            <a:ext cx="792088" cy="811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http://itd3.mycdn.me/image?id=812040470260&amp;t=20&amp;plc=WEB&amp;tkn=*v8ItE0LWcNmcsEM5CDkfpu01IyU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69273" y="0"/>
            <a:ext cx="9267577" cy="6669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1258888" y="549275"/>
            <a:ext cx="7715250" cy="1143000"/>
          </a:xfrm>
        </p:spPr>
        <p:txBody>
          <a:bodyPr>
            <a:normAutofit fontScale="90000"/>
          </a:bodyPr>
          <a:lstStyle/>
          <a:p>
            <a:pPr algn="r">
              <a:defRPr/>
            </a:pPr>
            <a:r>
              <a:rPr lang="ru-RU" sz="4800" b="1" smtClean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План описания погоды</a:t>
            </a:r>
          </a:p>
        </p:txBody>
      </p:sp>
      <p:sp>
        <p:nvSpPr>
          <p:cNvPr id="11267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755650" y="1916113"/>
            <a:ext cx="7775575" cy="4753247"/>
          </a:xfrm>
          <a:solidFill>
            <a:srgbClr val="CCFF99"/>
          </a:solidFill>
          <a:ln>
            <a:solidFill>
              <a:srgbClr val="000000"/>
            </a:solidFill>
          </a:ln>
        </p:spPr>
        <p:txBody>
          <a:bodyPr>
            <a:normAutofit/>
          </a:bodyPr>
          <a:lstStyle/>
          <a:p>
            <a:pPr marL="571500" indent="-571500">
              <a:lnSpc>
                <a:spcPct val="90000"/>
              </a:lnSpc>
              <a:buFontTx/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 какой промежуток времени (день, неделю, месяц) дается описание.</a:t>
            </a:r>
          </a:p>
          <a:p>
            <a:pPr marL="571500" indent="-571500">
              <a:lnSpc>
                <a:spcPct val="90000"/>
              </a:lnSpc>
              <a:buFontTx/>
              <a:buAutoNum type="arabicPeriod"/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</a:rPr>
              <a:t>Наибольшая, наименьшая температура воздуха, закономерность изменения температуры.</a:t>
            </a:r>
          </a:p>
          <a:p>
            <a:pPr marL="571500" indent="-571500">
              <a:lnSpc>
                <a:spcPct val="90000"/>
              </a:lnSpc>
              <a:buFontTx/>
              <a:buAutoNum type="arabicPeriod"/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</a:rPr>
              <a:t>Определите суточную амплитуду температуры воздуха.</a:t>
            </a:r>
          </a:p>
          <a:p>
            <a:pPr marL="571500" indent="-571500">
              <a:lnSpc>
                <a:spcPct val="90000"/>
              </a:lnSpc>
              <a:buFontTx/>
              <a:buAutoNum type="arabicPeriod"/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</a:rPr>
              <a:t>Определите среднюю суточную температуру воздуха.</a:t>
            </a:r>
          </a:p>
          <a:p>
            <a:pPr marL="571500" indent="-571500">
              <a:lnSpc>
                <a:spcPct val="90000"/>
              </a:lnSpc>
              <a:buFontTx/>
              <a:buAutoNum type="arabicPeriod"/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</a:rPr>
              <a:t>Облачность.</a:t>
            </a:r>
          </a:p>
          <a:p>
            <a:pPr marL="571500" indent="-571500">
              <a:lnSpc>
                <a:spcPct val="90000"/>
              </a:lnSpc>
              <a:buFontTx/>
              <a:buAutoNum type="arabicPeriod"/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</a:rPr>
              <a:t>Атмосферное давление. Изменение давления.</a:t>
            </a:r>
          </a:p>
        </p:txBody>
      </p:sp>
      <p:pic>
        <p:nvPicPr>
          <p:cNvPr id="11268" name="Picture 7" descr="j0413402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0" y="188912"/>
            <a:ext cx="1835696" cy="170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43608" y="620688"/>
            <a:ext cx="65527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Живые барометры.</a:t>
            </a:r>
            <a:endParaRPr lang="ru-RU" sz="4000" b="1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56792"/>
            <a:ext cx="4596991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67544" y="5589240"/>
            <a:ext cx="4248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Ласточки и стрижи летают низко над землей</a:t>
            </a:r>
            <a:endParaRPr lang="ru-RU" sz="2400" dirty="0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484784"/>
            <a:ext cx="3491880" cy="4965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539552" y="5157192"/>
            <a:ext cx="4168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Приметы пасмурной погоды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43608" y="620688"/>
            <a:ext cx="65527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Живые барометры.</a:t>
            </a:r>
            <a:endParaRPr lang="ru-RU" sz="40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84784"/>
            <a:ext cx="476250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3861048"/>
            <a:ext cx="3899491" cy="258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23528" y="5733256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Муравьи расширяют входные отверстия на куполе муравейника.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39552" y="5229200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Приметы ясной погоды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580112" y="1484784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Приметы ненастной погоды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436096" y="2276872"/>
            <a:ext cx="36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Муравьи спешно возвращаются и заделывают входы в муравейник средь бела дня.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71600" y="620688"/>
            <a:ext cx="65527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Живые барометры.</a:t>
            </a:r>
            <a:endParaRPr lang="ru-RU" sz="4000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556792"/>
            <a:ext cx="4752528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11560" y="5445224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Сверчок стрекочет поздно вечером.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55576" y="5013176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Приметы ясной погоды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429000"/>
            <a:ext cx="4090425" cy="3067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580112" y="1700808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Приметы ненастной погоды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724128" y="2636912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Сверчок молчит.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j043258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-99392"/>
            <a:ext cx="3888432" cy="3888432"/>
          </a:xfrm>
          <a:prstGeom prst="rect">
            <a:avLst/>
          </a:prstGeom>
        </p:spPr>
      </p:pic>
      <p:pic>
        <p:nvPicPr>
          <p:cNvPr id="4" name="Picture 9" descr="D:\КАРТИНКИ\Коллекция картинок4\j0432590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bright="-20000"/>
          </a:blip>
          <a:srcRect/>
          <a:stretch>
            <a:fillRect/>
          </a:stretch>
        </p:blipFill>
        <p:spPr bwMode="auto">
          <a:xfrm>
            <a:off x="5580112" y="3933056"/>
            <a:ext cx="3384376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1700808"/>
            <a:ext cx="691276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§ 39</a:t>
            </a:r>
          </a:p>
          <a:p>
            <a:pPr>
              <a:defRPr/>
            </a:pPr>
            <a:endParaRPr lang="ru-RU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Соберите как можно больше народных примет, с помощью которых можно предсказывать погоду.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j043259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7944" y="0"/>
            <a:ext cx="5347873" cy="2996952"/>
          </a:xfrm>
          <a:prstGeom prst="rect">
            <a:avLst/>
          </a:prstGeom>
        </p:spPr>
      </p:pic>
      <p:pic>
        <p:nvPicPr>
          <p:cNvPr id="5" name="Рисунок 4" descr="j043258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80528" y="0"/>
            <a:ext cx="3096344" cy="3168352"/>
          </a:xfrm>
          <a:prstGeom prst="rect">
            <a:avLst/>
          </a:prstGeom>
        </p:spPr>
      </p:pic>
      <p:pic>
        <p:nvPicPr>
          <p:cNvPr id="4" name="Picture 6" descr="D:\КАРТИНКИ\Коллекция картинок4\j044040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2700933"/>
            <a:ext cx="5112568" cy="4157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9600" b="1" dirty="0" smtClean="0"/>
              <a:t>ПОГОДА</a:t>
            </a:r>
            <a:endParaRPr lang="ru-RU" sz="9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975720"/>
          </a:xfrm>
        </p:spPr>
        <p:txBody>
          <a:bodyPr/>
          <a:lstStyle/>
          <a:p>
            <a:pPr marL="514350" indent="-514350" algn="ctr">
              <a:buNone/>
            </a:pPr>
            <a:r>
              <a:rPr lang="ru-RU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План урока:</a:t>
            </a:r>
            <a:endParaRPr lang="ru-RU" sz="3200" b="1" dirty="0" smtClean="0">
              <a:solidFill>
                <a:schemeClr val="tx2">
                  <a:lumMod val="60000"/>
                  <a:lumOff val="40000"/>
                </a:schemeClr>
              </a:solidFill>
              <a:latin typeface="Calibri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3200" b="1" dirty="0" smtClean="0">
                <a:latin typeface="Calibri" pitchFamily="34" charset="0"/>
              </a:rPr>
              <a:t>Что такое погода?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b="1" dirty="0" smtClean="0">
                <a:latin typeface="Calibri" pitchFamily="34" charset="0"/>
              </a:rPr>
              <a:t>Причины изменения погоды.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b="1" dirty="0" smtClean="0">
                <a:latin typeface="Calibri" pitchFamily="34" charset="0"/>
              </a:rPr>
              <a:t>Типы погоды.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b="1" dirty="0" smtClean="0">
                <a:latin typeface="Calibri" pitchFamily="34" charset="0"/>
              </a:rPr>
              <a:t>Прогноз погоды.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440"/>
                            </p:stCondLst>
                            <p:childTnLst>
                              <p:par>
                                <p:cTn id="2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80"/>
                            </p:stCondLst>
                            <p:childTnLst>
                              <p:par>
                                <p:cTn id="2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40"/>
                            </p:stCondLst>
                            <p:childTnLst>
                              <p:par>
                                <p:cTn id="3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20"/>
                            </p:stCondLst>
                            <p:childTnLst>
                              <p:par>
                                <p:cTn id="4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трелка вниз 6"/>
          <p:cNvSpPr/>
          <p:nvPr/>
        </p:nvSpPr>
        <p:spPr>
          <a:xfrm rot="2136818">
            <a:off x="2305155" y="1875345"/>
            <a:ext cx="428628" cy="1008112"/>
          </a:xfrm>
          <a:prstGeom prst="downArrow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 rot="19487569">
            <a:off x="6314812" y="1882763"/>
            <a:ext cx="428628" cy="936104"/>
          </a:xfrm>
          <a:prstGeom prst="downArrow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39552" y="2924944"/>
            <a:ext cx="2714644" cy="14401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Элементы погоды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796136" y="2996952"/>
            <a:ext cx="2714644" cy="136815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Явления погоды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1560" y="4437112"/>
            <a:ext cx="25202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Температура</a:t>
            </a:r>
          </a:p>
          <a:p>
            <a:r>
              <a:rPr lang="ru-RU" sz="2400" dirty="0" smtClean="0"/>
              <a:t>Давление</a:t>
            </a:r>
          </a:p>
          <a:p>
            <a:r>
              <a:rPr lang="ru-RU" sz="2400" dirty="0" smtClean="0"/>
              <a:t>Влажность</a:t>
            </a:r>
          </a:p>
          <a:p>
            <a:endParaRPr lang="ru-RU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5868144" y="4365104"/>
            <a:ext cx="26642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Ветер</a:t>
            </a:r>
          </a:p>
          <a:p>
            <a:r>
              <a:rPr lang="ru-RU" sz="2400" dirty="0" smtClean="0"/>
              <a:t>Облачность</a:t>
            </a:r>
          </a:p>
          <a:p>
            <a:r>
              <a:rPr lang="ru-RU" sz="2400" dirty="0" smtClean="0"/>
              <a:t>Атмосферные </a:t>
            </a:r>
          </a:p>
          <a:p>
            <a:r>
              <a:rPr lang="ru-RU" sz="2400" dirty="0" smtClean="0"/>
              <a:t>осадки</a:t>
            </a:r>
            <a:endParaRPr lang="ru-RU" sz="2400" dirty="0"/>
          </a:p>
        </p:txBody>
      </p:sp>
      <p:pic>
        <p:nvPicPr>
          <p:cNvPr id="13" name="Рисунок 12" descr="j043258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88640"/>
            <a:ext cx="2329532" cy="2329532"/>
          </a:xfrm>
          <a:prstGeom prst="rect">
            <a:avLst/>
          </a:prstGeom>
        </p:spPr>
      </p:pic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827584" y="704088"/>
            <a:ext cx="7859216" cy="1143000"/>
          </a:xfrm>
        </p:spPr>
        <p:txBody>
          <a:bodyPr>
            <a:noAutofit/>
          </a:bodyPr>
          <a:lstStyle/>
          <a:p>
            <a:pPr algn="ctr"/>
            <a:r>
              <a:rPr lang="ru-RU" sz="8000" b="1" dirty="0" smtClean="0"/>
              <a:t>ПОГОДА</a:t>
            </a:r>
            <a:endParaRPr lang="ru-RU" sz="8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2123728" y="332656"/>
            <a:ext cx="4104456" cy="1008112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4800" b="1" dirty="0" smtClean="0"/>
              <a:t>ПОГОДА</a:t>
            </a:r>
            <a:endParaRPr lang="ru-RU" sz="4800" b="1" dirty="0">
              <a:solidFill>
                <a:schemeClr val="accent6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9" name="Picture 5" descr="D:\КАРТИНКИ\Коллекция картинок4\j044040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149080"/>
            <a:ext cx="242887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6" descr="D:\КАРТИНКИ\Коллекция картинок4\j044040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4293096"/>
            <a:ext cx="242887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7" descr="D:\КАРТИНКИ\Коллекция картинок4\j044138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-99392"/>
            <a:ext cx="15716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467544" y="1628800"/>
            <a:ext cx="8429625" cy="2554545"/>
          </a:xfrm>
          <a:prstGeom prst="rect">
            <a:avLst/>
          </a:prstGeom>
          <a:gradFill flip="none" rotWithShape="1">
            <a:gsLst>
              <a:gs pos="0">
                <a:srgbClr val="CCECFF"/>
              </a:gs>
              <a:gs pos="39999">
                <a:srgbClr val="CCECFF"/>
              </a:gs>
              <a:gs pos="70000">
                <a:srgbClr val="C4D6EB"/>
              </a:gs>
              <a:gs pos="100000">
                <a:srgbClr val="FFEBFA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i="1" dirty="0" smtClean="0">
                <a:solidFill>
                  <a:srgbClr val="FF0000"/>
                </a:solidFill>
              </a:rPr>
              <a:t>Погодой</a:t>
            </a:r>
            <a:r>
              <a:rPr lang="ru-RU" sz="3200" dirty="0" smtClean="0"/>
              <a:t> </a:t>
            </a:r>
            <a:r>
              <a:rPr lang="ru-RU" sz="3200" i="1" dirty="0" smtClean="0"/>
              <a:t>называется состояние тропосферы в данном месте и в данный момент или за какой-либо промежуток времени (за сутки, несколько суток, месяц, сезон).</a:t>
            </a:r>
            <a:endParaRPr lang="ru-RU" sz="3200" dirty="0">
              <a:solidFill>
                <a:srgbClr val="000000"/>
              </a:solidFill>
            </a:endParaRPr>
          </a:p>
        </p:txBody>
      </p:sp>
      <p:pic>
        <p:nvPicPr>
          <p:cNvPr id="4103" name="Picture 8" descr="D:\КАРТИНКИ\Коллекция картинок4\j0429815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571625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4"/>
          <p:cNvSpPr>
            <a:spLocks noChangeArrowheads="1"/>
          </p:cNvSpPr>
          <p:nvPr/>
        </p:nvSpPr>
        <p:spPr bwMode="auto">
          <a:xfrm>
            <a:off x="2411760" y="5013176"/>
            <a:ext cx="3888432" cy="138499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solidFill>
              <a:schemeClr val="tx1">
                <a:lumMod val="90000"/>
                <a:lumOff val="1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dirty="0"/>
              <a:t>Главное </a:t>
            </a:r>
          </a:p>
          <a:p>
            <a:pPr algn="ctr">
              <a:defRPr/>
            </a:pPr>
            <a:r>
              <a:rPr lang="ru-RU" sz="2800" dirty="0"/>
              <a:t>свойство погоды - </a:t>
            </a:r>
            <a:r>
              <a:rPr lang="ru-RU" sz="2800" b="1" dirty="0"/>
              <a:t>изменчивость</a:t>
            </a:r>
            <a:endParaRPr lang="ru-RU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2" descr="http://img-5.photosight.ru/236/5102715_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741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4668" y="0"/>
            <a:ext cx="931333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2" descr="http://img-4.photosight.ru/af9/4668993_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84584" y="-400051"/>
            <a:ext cx="11430000" cy="72580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1681</TotalTime>
  <Words>420</Words>
  <Application>Microsoft Office PowerPoint</Application>
  <PresentationFormat>Экран (4:3)</PresentationFormat>
  <Paragraphs>118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Поток</vt:lpstr>
      <vt:lpstr>  </vt:lpstr>
      <vt:lpstr>  </vt:lpstr>
      <vt:lpstr>Слайд 3</vt:lpstr>
      <vt:lpstr>ПОГОДА</vt:lpstr>
      <vt:lpstr>ПОГОДА</vt:lpstr>
      <vt:lpstr>ПОГОДА</vt:lpstr>
      <vt:lpstr>Слайд 7</vt:lpstr>
      <vt:lpstr>Слайд 8</vt:lpstr>
      <vt:lpstr>Слайд 9</vt:lpstr>
      <vt:lpstr>ПОГОДА</vt:lpstr>
      <vt:lpstr>Слайд 11</vt:lpstr>
      <vt:lpstr>ПОГОДА</vt:lpstr>
      <vt:lpstr>Слайд 13</vt:lpstr>
      <vt:lpstr>Слайд 14</vt:lpstr>
      <vt:lpstr>Слайд 15</vt:lpstr>
      <vt:lpstr>Слайд 16</vt:lpstr>
      <vt:lpstr>У экватора погода все время жаркая</vt:lpstr>
      <vt:lpstr>У полюсов погода все время морозная.</vt:lpstr>
      <vt:lpstr>Слайд 19</vt:lpstr>
      <vt:lpstr>Слайд 20</vt:lpstr>
      <vt:lpstr>Слайд 21</vt:lpstr>
      <vt:lpstr>Слайд 22</vt:lpstr>
      <vt:lpstr>Слайд 23</vt:lpstr>
      <vt:lpstr>Слайд 24</vt:lpstr>
      <vt:lpstr>Погода в Буденновске </vt:lpstr>
      <vt:lpstr>План описания погоды</vt:lpstr>
      <vt:lpstr>Слайд 27</vt:lpstr>
      <vt:lpstr>Слайд 28</vt:lpstr>
      <vt:lpstr>Слайд 29</vt:lpstr>
      <vt:lpstr>Домашнее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общеобразовательное учреждение Лицей №8 г. Будённовска  Урок географии «Погода».</dc:title>
  <dc:creator>Nataly</dc:creator>
  <cp:lastModifiedBy>Nataly</cp:lastModifiedBy>
  <cp:revision>175</cp:revision>
  <dcterms:modified xsi:type="dcterms:W3CDTF">2017-11-11T13:07:25Z</dcterms:modified>
</cp:coreProperties>
</file>