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69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B14"/>
    <a:srgbClr val="663300"/>
    <a:srgbClr val="6B3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88688" autoAdjust="0"/>
  </p:normalViewPr>
  <p:slideViewPr>
    <p:cSldViewPr>
      <p:cViewPr>
        <p:scale>
          <a:sx n="91" d="100"/>
          <a:sy n="91" d="100"/>
        </p:scale>
        <p:origin x="-1550" y="4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  <a:t>ЦИВИЛИЗАЦИИ</a:t>
            </a:r>
            <a:b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</a:br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  <a:t>Востока и Запада</a:t>
            </a:r>
          </a:p>
        </p:txBody>
      </p:sp>
      <p:pic>
        <p:nvPicPr>
          <p:cNvPr id="1026" name="Picture 2" descr="H:\цивилизации\167359-e0181-31353198-m549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92168"/>
            <a:ext cx="8429652" cy="566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2928958" cy="217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GEO\7 класс\МАТЕРИКИ\ЕВРАЗИЯ\азия\китай\КНР\Great_Wall_of_China_Bada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GEO\цивилизации\Запад\image_0029_puteshestvia_07_zap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53773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0"/>
            <a:ext cx="500066" cy="73558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ЦИВИЛИЗАЦИИ</a:t>
            </a:r>
          </a:p>
          <a:p>
            <a:pPr algn="ctr"/>
            <a:r>
              <a:rPr lang="ru-RU" sz="24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32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 </a:t>
            </a:r>
            <a:endParaRPr lang="ru-RU" sz="32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86776" y="928670"/>
            <a:ext cx="42449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ЗАПАДА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572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B3A2B"/>
                </a:solidFill>
                <a:latin typeface="Segoe Print" pitchFamily="2" charset="0"/>
              </a:rPr>
              <a:t>Западные цивилизации объединяет единая </a:t>
            </a:r>
            <a:r>
              <a:rPr lang="ru-RU" sz="2800" b="1" dirty="0" err="1">
                <a:solidFill>
                  <a:srgbClr val="6B3A2B"/>
                </a:solidFill>
                <a:latin typeface="Segoe Print" pitchFamily="2" charset="0"/>
              </a:rPr>
              <a:t>культурно-цивилизационная</a:t>
            </a:r>
            <a:r>
              <a:rPr lang="ru-RU" sz="2800" b="1" dirty="0">
                <a:solidFill>
                  <a:srgbClr val="6B3A2B"/>
                </a:solidFill>
                <a:latin typeface="Segoe Print" pitchFamily="2" charset="0"/>
              </a:rPr>
              <a:t> идея, которая опирается на такие ценности: либерализм, права человека, свободный рынок и другое. Различие состоит в разной степени влияния на них иных этнических культур и религий.</a:t>
            </a:r>
          </a:p>
          <a:p>
            <a:endParaRPr lang="ru-RU" sz="2800" b="1" dirty="0">
              <a:solidFill>
                <a:srgbClr val="6B3A2B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314" y="1357298"/>
            <a:ext cx="4357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B3A2B"/>
                </a:solidFill>
                <a:latin typeface="Segoe Print" pitchFamily="2" charset="0"/>
              </a:rPr>
              <a:t>Ядро западноевропейской цивилизации совпадает со странами, давшими миру античную культуру, идеи эпох возрождения, реформации, просвещения и французской революции.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  <a:t>ЗАПАДНОЕВРОПЕЙСКАЯ ЦИВИЛИЗАЦИЯ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6314" y="3786190"/>
            <a:ext cx="4357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21B14"/>
                </a:solidFill>
                <a:latin typeface="Segoe Print" pitchFamily="2" charset="0"/>
              </a:rPr>
              <a:t>Наследие: труды философов, учёных; работы архитекторов, скульпторов, художников; Рим, афинский акрополь, замки долины Луары, античные города средиземноморья, Лувр, Тауэр, Прадо, Вестминстерский дворец, музыка, поэзия, картины Рубенса, Дали, Пикассо и других художников и многое другое.</a:t>
            </a:r>
          </a:p>
        </p:txBody>
      </p:sp>
      <p:pic>
        <p:nvPicPr>
          <p:cNvPr id="1027" name="Picture 3" descr="H:\GEO\7 класс\МАТЕРИКИ\ЕВРАЗИЯ\европа\ЕВРОПА 1\германия\кёльн\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961"/>
            <a:ext cx="4572000" cy="565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29124" y="1928802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Segoe Print" pitchFamily="2" charset="0"/>
              </a:rPr>
              <a:t>Хотя западная цивилизация уникальна, она не универсальна.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GEO\7 класс\МАТЕРИКИ\города\ср. замо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:\GEO\7 класс\МАТЕРИКИ\города\ш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GEO\7 класс\МАТЕРИКИ\ЕВРАЗИЯ\европа\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H:\GEO\7 класс\МАТЕРИКИ\ЕВРАЗИЯ\европа\ЕВРОПА 1\германия\кёльн\cath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686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:\GEO\7 класс\МАТЕРИКИ\ЕВРАЗИЯ\европа\ЕВРОПА 1\германия\кёльн\publication_696_3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9787" y="571480"/>
            <a:ext cx="4624213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H:\GEO\7 класс\МАТЕРИКИ\ЕВРАЗИЯ\европа\ЕВРОПА 1\европа\англия\5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GEO\7 класс\МАТЕРИКИ\ЕВРАЗИЯ\европа\ЕВРОПА 1\европа\франция\франц\в париж\00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90" cy="689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H:\GEO\7 класс\МАТЕРИКИ\ЕВРАЗИЯ\европа\ЕВРОПА 1\европа\франция\франц\в париж\0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834" y="0"/>
            <a:ext cx="50221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:\GEO\7 класс\МАТЕРИКИ\ЕВРАЗИЯ\европа\ЕВРОПА 1\европа\франция\франц\в париж\01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H:\GEO\7 класс\МАТЕРИКИ\ЕВРАЗИЯ\европа\ЕВРОПА 1\европа\франция\франц\в париж\02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9108309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:\GEO\7 класс\МАТЕРИКИ\ЕВРАЗИЯ\европа\ЕВРОПА 1\европа\франция\франц\в париж\02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1323"/>
            <a:ext cx="9144000" cy="629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H:\GEO\7 класс\МАТЕРИКИ\ЕВРАЗИЯ\европа\ЕВРОПА 1\европа\франция\франц\в париж\00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  <a:t>ПРАВОСЛАВНАЯ ЦИВИЛИЗАЦИЯ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0430" y="785794"/>
            <a:ext cx="56435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  <a:latin typeface="Segoe Print" pitchFamily="2" charset="0"/>
              </a:rPr>
              <a:t>Расположена на стыке европейской и азиатской культур, это фактор специфичности: с одной стороны Россия(центр православной цивилизации) типично западная страна, с другой чувствуется влияние Востока. Россия – евразийская страна. </a:t>
            </a:r>
          </a:p>
          <a:p>
            <a:endParaRPr lang="ru-RU" b="1" dirty="0">
              <a:solidFill>
                <a:srgbClr val="663300"/>
              </a:solidFill>
              <a:latin typeface="Segoe Print" pitchFamily="2" charset="0"/>
            </a:endParaRPr>
          </a:p>
          <a:p>
            <a:r>
              <a:rPr lang="ru-RU" b="1" dirty="0">
                <a:solidFill>
                  <a:srgbClr val="663300"/>
                </a:solidFill>
                <a:latin typeface="Segoe Print" pitchFamily="2" charset="0"/>
              </a:rPr>
              <a:t>Наследие: православные храмы, </a:t>
            </a:r>
            <a:r>
              <a:rPr lang="ru-RU" b="1" dirty="0">
                <a:solidFill>
                  <a:srgbClr val="663300"/>
                </a:solidFill>
                <a:latin typeface="Segoe Print" pitchFamily="2" charset="0"/>
                <a:ea typeface="Times New Roman"/>
                <a:cs typeface="Times New Roman"/>
              </a:rPr>
              <a:t>церкви и соборы, монастыри, ремёсла(вышивка; изделия из стекла и хрусталя; роспись по дереву, металлу, глине; художественная ковка </a:t>
            </a:r>
            <a:r>
              <a:rPr lang="ru-RU" b="1" dirty="0" err="1">
                <a:solidFill>
                  <a:srgbClr val="663300"/>
                </a:solidFill>
                <a:latin typeface="Segoe Print" pitchFamily="2" charset="0"/>
                <a:ea typeface="Times New Roman"/>
                <a:cs typeface="Times New Roman"/>
              </a:rPr>
              <a:t>Каслино</a:t>
            </a:r>
            <a:r>
              <a:rPr lang="ru-RU" b="1" dirty="0">
                <a:solidFill>
                  <a:srgbClr val="663300"/>
                </a:solidFill>
                <a:latin typeface="Segoe Print" pitchFamily="2" charset="0"/>
                <a:ea typeface="Times New Roman"/>
                <a:cs typeface="Times New Roman"/>
              </a:rPr>
              <a:t>, иконопись и др.).</a:t>
            </a:r>
            <a:r>
              <a:rPr lang="ru-RU" b="1" dirty="0">
                <a:solidFill>
                  <a:srgbClr val="663300"/>
                </a:solidFill>
                <a:latin typeface="Segoe Print" pitchFamily="2" charset="0"/>
              </a:rPr>
              <a:t> </a:t>
            </a:r>
          </a:p>
        </p:txBody>
      </p:sp>
      <p:pic>
        <p:nvPicPr>
          <p:cNvPr id="4098" name="Picture 2" descr="H:\GEO\9 класс\НАСЕЛЕНИЕ\народные промыслы\f_dulev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0145" y="4286232"/>
            <a:ext cx="362385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H:\GEO\9 класс\НАСЕЛЕНИЕ\народные промыслы\1177324606_ves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9043"/>
            <a:ext cx="2928926" cy="615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:\GEO\9 класс\НАСЕЛЕНИЕ\народные промыслы\vol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286256"/>
            <a:ext cx="285752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GEO\9 класс\НАСЕЛЕНИЕ\религ.состав РФ\христианство\knjagina_Ol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054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H:\GEO\9 класс\НАСЕЛЕНИЕ\религ.состав РФ\христианство\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4980" y="0"/>
            <a:ext cx="4029020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:\GEO\9 класс\НАСЕЛЕНИЕ\религ.состав РФ\христианство\011115_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8060"/>
            <a:ext cx="3428992" cy="256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GEO\7 класс\МАТЕРИКИ\ЕВРАЗИЯ\европа\Западная Европа\германия\богемия\imgp0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0" descr="хруста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29388" cy="683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H:\GEO\7 класс\МАТЕРИКИ\ЕВРАЗИЯ\европа\Западная Европа\германия\богемия\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317" y="0"/>
            <a:ext cx="43496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Цивилизация Май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6095"/>
            <a:ext cx="5711825" cy="381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rgbClr val="321B14"/>
                </a:solidFill>
                <a:latin typeface="Segoe Script" pitchFamily="34" charset="0"/>
              </a:rPr>
              <a:t>ЛАТИНОАМЕРИКАНСКАЯ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85794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21B14"/>
                </a:solidFill>
                <a:latin typeface="Segoe Print" pitchFamily="2" charset="0"/>
              </a:rPr>
              <a:t>Впитала в себя индейские элементы доколумбовых культур и цивилизаций (майя, инки, ацтеки). В результате европеизации индейская культура понесла большие потери, но её проявления можно встретить повсеместно. </a:t>
            </a:r>
          </a:p>
          <a:p>
            <a:endParaRPr lang="ru-RU" sz="2000" b="1" dirty="0">
              <a:solidFill>
                <a:srgbClr val="321B14"/>
              </a:solidFill>
              <a:latin typeface="Segoe Print" pitchFamily="2" charset="0"/>
            </a:endParaRPr>
          </a:p>
          <a:p>
            <a:r>
              <a:rPr lang="ru-RU" sz="2000" b="1" dirty="0">
                <a:solidFill>
                  <a:srgbClr val="321B14"/>
                </a:solidFill>
                <a:latin typeface="Segoe Print" pitchFamily="2" charset="0"/>
              </a:rPr>
              <a:t>В настоящее время можно говорить о становлении особой латиноамериканской цивилизации.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6446" y="2714620"/>
            <a:ext cx="33575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b="1" dirty="0">
                <a:solidFill>
                  <a:srgbClr val="321B14"/>
                </a:solidFill>
                <a:latin typeface="Segoe Print" pitchFamily="2" charset="0"/>
              </a:rPr>
              <a:t>Наследие: дороги инков, высокогорное животноводство, рисунки пустыни </a:t>
            </a:r>
            <a:r>
              <a:rPr lang="ru-RU" sz="2000" b="1" dirty="0" err="1">
                <a:solidFill>
                  <a:srgbClr val="321B14"/>
                </a:solidFill>
                <a:latin typeface="Segoe Print" pitchFamily="2" charset="0"/>
              </a:rPr>
              <a:t>Наска</a:t>
            </a:r>
            <a:r>
              <a:rPr lang="ru-RU" sz="2000" b="1" dirty="0">
                <a:solidFill>
                  <a:srgbClr val="321B14"/>
                </a:solidFill>
                <a:latin typeface="Segoe Print" pitchFamily="2" charset="0"/>
              </a:rPr>
              <a:t>, пирамиды майя и инков, календарь майя,  окультуривание картофеля, кукурузы, подсолнечника, фасоли, томатов, какао, </a:t>
            </a:r>
            <a:r>
              <a:rPr lang="ru-RU" sz="2000" b="1" dirty="0" err="1">
                <a:solidFill>
                  <a:srgbClr val="321B14"/>
                </a:solidFill>
                <a:latin typeface="Segoe Print" pitchFamily="2" charset="0"/>
              </a:rPr>
              <a:t>пепино</a:t>
            </a:r>
            <a:r>
              <a:rPr lang="ru-RU" sz="2000" b="1" dirty="0">
                <a:solidFill>
                  <a:srgbClr val="321B14"/>
                </a:solidFill>
                <a:latin typeface="Segoe Print" pitchFamily="2" charset="0"/>
              </a:rPr>
              <a:t>.</a:t>
            </a:r>
            <a:endParaRPr lang="ru-RU" sz="2000" b="1" dirty="0"/>
          </a:p>
        </p:txBody>
      </p:sp>
      <p:pic>
        <p:nvPicPr>
          <p:cNvPr id="2051" name="Picture 3" descr="G:\GEO\цивилизации\calendar_m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928934"/>
            <a:ext cx="5893597" cy="392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714356"/>
            <a:ext cx="7500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C00000"/>
                </a:solidFill>
                <a:latin typeface="Segoe Print" pitchFamily="2" charset="0"/>
              </a:rPr>
              <a:t>Цивилизация</a:t>
            </a:r>
            <a:r>
              <a:rPr lang="ru-RU" sz="3600" b="1" dirty="0">
                <a:solidFill>
                  <a:srgbClr val="321B14"/>
                </a:solidFill>
                <a:latin typeface="Segoe Print" pitchFamily="2" charset="0"/>
              </a:rPr>
              <a:t> – культурная общность наивысшего порядка.</a:t>
            </a:r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EO\7 класс\МАТЕРИКИ\южная америка\мексик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GEO\7 класс\МАТЕРИКИ\южная америка\мексик\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42" cy="686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GEO\7 класс\МАТЕРИКИ\южная америка\мексик\23522944_1209069689_Teotiuakan_Teotihuacan_Meks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724" y="0"/>
            <a:ext cx="45982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:\GEO\7 класс\МАТЕРИКИ\южная америка\мексик\cc22a0a08f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8" y="3714752"/>
            <a:ext cx="471487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GEO\7 класс\МАТЕРИКИ\южная америка\мексик\3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GEO\7 класс\МАТЕРИКИ\южная америка\мексик\b42d15bfa7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905"/>
            <a:ext cx="9144000" cy="609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GEO\7 класс\МАТЕРИКИ\южная америка\мексик\palenqu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87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GEO\7 класс\МАТЕРИКИ\южная америка\перу\пееру\00000012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21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GEO\7 класс\МАТЕРИКИ\южная америка\перу\пееру\00000012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6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GEO\7 класс\МАТЕРИКИ\южная америка\перу\пееру\Machu_Picchu_Pe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GEO\7 класс\МАТЕРИКИ\южная америка\перу\пееру\machu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42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GEO\7 класс\МАТЕРИКИ\южная америка\перу\0_c05d_800c509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714356"/>
            <a:ext cx="47863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Запад есть запад, восток есть восток,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Не встретиться им никогда...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Лишь у подножья Престола Божья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В день страшного суда.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Редьярд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 Киплинг 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500562" y="3286124"/>
            <a:ext cx="46434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Эти строки, принадлежащие великому английскому писателю, и по сей день привлекают внимание. Одни соглашаются с Киплингом, говоря, что Востоку и Западу действительно не понять друг друга. Другие, наоборот, протестуют, указывая на то, что Восток европеизируется, а Запад проявляет все больший интерес к традициям востока ( философии, искусствам, медицине).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2051" name="Picture 3" descr="G:\GEO\7 класс\МАТЕРИКИ\ЕВРАЗИЯ\азия\азия фото\147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0" y="0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GEO\7 класс\МАТЕРИКИ\города\вид на эмпайр стейт билдинг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5422"/>
            <a:ext cx="4643438" cy="348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GEO\7 класс\МАТЕРИКИ\южная америка\нас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8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H:\GEO\7 класс\МАТЕРИКИ\южная америка\презентация Южн Америка\33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220" y="0"/>
            <a:ext cx="470778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:\GEO\7 класс\МАТЕРИКИ\южная америка\презентация Южн Америка\peru_chan_chan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68264"/>
            <a:ext cx="4786314" cy="358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H:\GEO\7 класс\МАТЕРИКИ\южная америка\презентация Южн Америка\14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80"/>
            <a:ext cx="3603478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21B14"/>
                </a:solidFill>
                <a:latin typeface="Segoe Print" pitchFamily="2" charset="0"/>
              </a:rPr>
              <a:t>Независимо от географического положения каждую цивилизацию отличает самобытность культуры, религий, традиций.</a:t>
            </a:r>
          </a:p>
          <a:p>
            <a:endParaRPr lang="ru-RU" sz="2400" b="1" dirty="0">
              <a:solidFill>
                <a:srgbClr val="321B14"/>
              </a:solidFill>
              <a:latin typeface="Segoe Print" pitchFamily="2" charset="0"/>
            </a:endParaRPr>
          </a:p>
          <a:p>
            <a:r>
              <a:rPr lang="ru-RU" sz="2400" b="1" dirty="0">
                <a:solidFill>
                  <a:srgbClr val="321B14"/>
                </a:solidFill>
                <a:latin typeface="Segoe Print" pitchFamily="2" charset="0"/>
              </a:rPr>
              <a:t>Все цивилизации в своём развитии проходят одинаковые стадии: зарождение, становление, расцвет и угасание. </a:t>
            </a:r>
          </a:p>
          <a:p>
            <a:r>
              <a:rPr lang="ru-RU" sz="2400" b="1" dirty="0">
                <a:solidFill>
                  <a:srgbClr val="321B14"/>
                </a:solidFill>
                <a:latin typeface="Segoe Print" pitchFamily="2" charset="0"/>
              </a:rPr>
              <a:t>Разница заключается в продолжительности каждой стадии. </a:t>
            </a:r>
          </a:p>
          <a:p>
            <a:endParaRPr lang="ru-RU" sz="2400" b="1" dirty="0">
              <a:solidFill>
                <a:srgbClr val="321B14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accent2">
                    <a:lumMod val="50000"/>
                  </a:schemeClr>
                </a:solidFill>
                <a:latin typeface="Segoe Script" pitchFamily="34" charset="0"/>
              </a:rPr>
              <a:t>Цивилизации  Востока</a:t>
            </a:r>
          </a:p>
        </p:txBody>
      </p:sp>
      <p:pic>
        <p:nvPicPr>
          <p:cNvPr id="2050" name="Picture 2" descr="G:\GEO\7 класс\МАТЕРИКИ\пейзажи городов\л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22" y="1000108"/>
            <a:ext cx="2214578" cy="2214578"/>
          </a:xfrm>
          <a:prstGeom prst="rect">
            <a:avLst/>
          </a:prstGeom>
          <a:noFill/>
        </p:spPr>
      </p:pic>
      <p:pic>
        <p:nvPicPr>
          <p:cNvPr id="2051" name="Picture 3" descr="G:\GEO\7 класс\МАТЕРИКИ\пейзажи городов\тадж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53950"/>
            <a:ext cx="5072066" cy="3804050"/>
          </a:xfrm>
          <a:prstGeom prst="rect">
            <a:avLst/>
          </a:prstGeom>
          <a:noFill/>
        </p:spPr>
      </p:pic>
      <p:pic>
        <p:nvPicPr>
          <p:cNvPr id="2052" name="Picture 4" descr="G:\GEO\7 класс\МАТЕРИКИ\пейзажи городов\небоскрёбы\KLCC_PetronasTowers%20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4177016" cy="5572140"/>
          </a:xfrm>
          <a:prstGeom prst="rect">
            <a:avLst/>
          </a:prstGeom>
          <a:noFill/>
        </p:spPr>
      </p:pic>
      <p:pic>
        <p:nvPicPr>
          <p:cNvPr id="2054" name="Picture 6" descr="G:\GEO\7 класс\МАТЕРИКИ\ЕВРАЗИЯ\азия\азия фото\индонезия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142984"/>
            <a:ext cx="3119427" cy="21056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88582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Под восточной цивилизацией подразумевается прежде всего Индия, Китай и Япония на протяжении гигантского временного промежутка: с середины 2 тысячелетия до н.э. - по 17 век н.э. - 3000 лет. За это время на Западе успели одна за другой смениться несколько цивилизаций.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50017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В устойчивости Восточной цивилизации и состоит первая особенность Востока. Развитие Востока предстает как сплошная линия. Новые веяния не разрушают устои цивилизации. Они вписываются в старое и растворяются в нем.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78605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Второй важной особенностью Востока являлось то, что общество здесь не утеряло связи с природой.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718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В отличие от европейцев человек Востока никогда не терял связи со средой обитания. Свои помыслы он направил не на создание механизмов, возмещающих собственное несовершенство, а на то, чтобы усовершенствовать свои душу и тело. Мир воспринимался им, как единое целое, и человек в этом целом не господин, а лишь одна из составных частей. А раз так, то цель человека - не вражда, а стремление быть с природой в гармонии и, познав основные ее законы, постараться не противоречить им. </a:t>
            </a:r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32" y="714356"/>
          <a:ext cx="9144032" cy="5777403"/>
        </p:xfrm>
        <a:graphic>
          <a:graphicData uri="http://schemas.openxmlformats.org/drawingml/2006/table">
            <a:tbl>
              <a:tblPr/>
              <a:tblGrid>
                <a:gridCol w="29386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053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25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Segoe Script" pitchFamily="34" charset="0"/>
                          <a:ea typeface="Times New Roman"/>
                          <a:cs typeface="Times New Roman"/>
                        </a:rPr>
                        <a:t>ВОСТОК</a:t>
                      </a:r>
                      <a:endParaRPr lang="ru-RU" sz="1800" i="0" dirty="0">
                        <a:latin typeface="Segoe Scrip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1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Индуистская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Бассейн Инда и Ганга. Наследие: Золотой храм в </a:t>
                      </a:r>
                      <a:r>
                        <a:rPr lang="ru-RU" sz="1400" b="1" dirty="0" err="1">
                          <a:latin typeface="Segoe Print" pitchFamily="2" charset="0"/>
                          <a:ea typeface="Times New Roman"/>
                          <a:cs typeface="Times New Roman"/>
                        </a:rPr>
                        <a:t>Амритсаре</a:t>
                      </a: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, Тадж-Махал, пейзажи долины реки Дамодар.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01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Исламская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Субкультуры: арабская, тюркская, иранская, малайская. Наследие: мечети Аммана, Багдада, Анкары, Мекки, Тегерана; керамика, вышивка, тиснения на коже; художественная обработка металла.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07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Китайско-Конфуцианская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Бассейн реки Хуанхэ. Наследие: Великая Китайская стена, Великий канал, Дворцово-храмовые комплексы.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73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Японская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Япония. Наследие: икебана, </a:t>
                      </a:r>
                      <a:r>
                        <a:rPr lang="ru-RU" sz="1400" b="1" dirty="0" err="1">
                          <a:latin typeface="Segoe Print" pitchFamily="2" charset="0"/>
                          <a:ea typeface="Times New Roman"/>
                          <a:cs typeface="Times New Roman"/>
                        </a:rPr>
                        <a:t>бонсай</a:t>
                      </a: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, сад камней, </a:t>
                      </a:r>
                      <a:r>
                        <a:rPr lang="ru-RU" sz="1400" b="1" dirty="0" err="1">
                          <a:latin typeface="Segoe Print" pitchFamily="2" charset="0"/>
                          <a:ea typeface="Times New Roman"/>
                          <a:cs typeface="Times New Roman"/>
                        </a:rPr>
                        <a:t>аквакультура</a:t>
                      </a: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, театр кабуки, традиции и обычаи.  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21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Segoe Script" pitchFamily="34" charset="0"/>
                          <a:ea typeface="Times New Roman"/>
                          <a:cs typeface="Times New Roman"/>
                        </a:rPr>
                        <a:t>ЗАПАД</a:t>
                      </a:r>
                      <a:endParaRPr lang="ru-RU" sz="1800" i="0" dirty="0">
                        <a:latin typeface="Segoe Script" pitchFamily="34" charset="0"/>
                        <a:ea typeface="Times New Roman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Segoe Print" pitchFamily="2" charset="0"/>
                          <a:ea typeface="Times New Roman"/>
                          <a:cs typeface="Times New Roman"/>
                        </a:rPr>
                        <a:t>Западно-европейская</a:t>
                      </a:r>
                      <a:endParaRPr lang="ru-RU" sz="1600" b="1" dirty="0">
                        <a:latin typeface="Segoe Print" pitchFamily="2" charset="0"/>
                        <a:ea typeface="Times New Roman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Франция, Италия, Великобритания, Германия. Наследие: музыка, живопись, замки Луары, Рим, Лувр, музеи Лондона, замки Баварии.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989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Православная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Россия(евразийская страна – совмещает культуру Востока и Запада), Сербия, Белоруссия, Украина. Наследие: церкви и соборы, монастыри, ремёсла(вышивка; роспись по дереву, металлу, глине; художественная ковка </a:t>
                      </a:r>
                      <a:r>
                        <a:rPr lang="ru-RU" sz="1400" b="1" dirty="0" err="1">
                          <a:latin typeface="Segoe Print" pitchFamily="2" charset="0"/>
                          <a:ea typeface="Times New Roman"/>
                          <a:cs typeface="Times New Roman"/>
                        </a:rPr>
                        <a:t>Каслино</a:t>
                      </a: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 и др.).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92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Латиноамериканская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Segoe Print" pitchFamily="2" charset="0"/>
                          <a:ea typeface="Times New Roman"/>
                          <a:cs typeface="Times New Roman"/>
                        </a:rPr>
                        <a:t>Южная Америка. Наследие: древние города индейцев, дороги инков, высокогорное животноводство, танцы и мелодии кечуа, кукуруза, фасоль, подсолнечник, картофель, томаты, какао.</a:t>
                      </a: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14546" y="214290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>
                <a:ln w="50800"/>
                <a:solidFill>
                  <a:schemeClr val="accent2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Script" pitchFamily="34" charset="0"/>
              </a:rPr>
              <a:t>ЦИВИЛИЗАЦИИ</a:t>
            </a: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143108" y="642918"/>
            <a:ext cx="70008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Тадж-Маха́л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 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—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авзолей-мечеть, находящийся в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Агре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Индия. Построен по приказу императора Великих</a:t>
            </a:r>
            <a:r>
              <a:rPr kumimoji="0" lang="ru-RU" sz="16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Моголов </a:t>
            </a:r>
            <a:r>
              <a:rPr kumimoji="0" lang="ru-RU" sz="1600" b="0" i="0" u="none" strike="noStrike" cap="none" normalizeH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Шах-Ждахана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в память о жене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Мумтаз-Махал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(позже здесь был похоронен и сам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Шах-Джахан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Тадж-Махал считается лучшим примером архитектуры стиля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Мугал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который сочетает в себе элементы персидского, индийского и исламского архитектурных стилей. В 1983 году Тадж-Махал стал объектом Всемирного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насления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ЮНЕСКО, был назван «жемчужиной мусульманского искусства в Индии, одним из общепризнанных шедевров наследия, которым восхищаются во всем мире».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14356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ru-RU" b="1" dirty="0">
                <a:ln w="50800"/>
                <a:solidFill>
                  <a:schemeClr val="accent2">
                    <a:lumMod val="50000"/>
                  </a:schemeClr>
                </a:solidFill>
                <a:latin typeface="Segoe Script" pitchFamily="34" charset="0"/>
              </a:rPr>
              <a:t>ИНДУИСТСКАЯ</a:t>
            </a:r>
          </a:p>
        </p:txBody>
      </p:sp>
      <p:pic>
        <p:nvPicPr>
          <p:cNvPr id="19458" name="Picture 2" descr="G:\GEO\7 класс\МАТЕРИКИ\ЕВРАЗИЯ\тадж махал\1226787536_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2143116" cy="2143116"/>
          </a:xfrm>
          <a:prstGeom prst="rect">
            <a:avLst/>
          </a:prstGeom>
          <a:noFill/>
        </p:spPr>
      </p:pic>
      <p:pic>
        <p:nvPicPr>
          <p:cNvPr id="19459" name="Picture 3" descr="G:\GEO\7 класс\МАТЕРИКИ\ЕВРАЗИЯ\тадж махал\1185273065_1177254891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noFill/>
        </p:spPr>
      </p:pic>
      <p:pic>
        <p:nvPicPr>
          <p:cNvPr id="19460" name="Picture 4" descr="G:\GEO\7 класс\МАТЕРИКИ\ЕВРАЗИЯ\тадж махал\Taj%20Mah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0681"/>
            <a:ext cx="4857752" cy="3207319"/>
          </a:xfrm>
          <a:prstGeom prst="rect">
            <a:avLst/>
          </a:prstGeom>
          <a:noFill/>
        </p:spPr>
      </p:pic>
      <p:pic>
        <p:nvPicPr>
          <p:cNvPr id="19462" name="Picture 6" descr="G:\GEO\7 класс\МАТЕРИКИ\ЕВРАЗИЯ\азия\Индия\i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86248" cy="39147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G:\GEO\7 класс\МАТЕРИКИ\ЕВРАЗИЯ\азия\Индия\r_p_ebd1b23cd1119cfafc307507cb889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95746" cy="3071810"/>
          </a:xfrm>
          <a:prstGeom prst="rect">
            <a:avLst/>
          </a:prstGeom>
          <a:noFill/>
        </p:spPr>
      </p:pic>
      <p:pic>
        <p:nvPicPr>
          <p:cNvPr id="20484" name="Picture 4" descr="G:\GEO\7 класс\МАТЕРИКИ\ЕВРАЗИЯ\азия\Индия\буйв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5072065" cy="3804049"/>
          </a:xfrm>
          <a:prstGeom prst="rect">
            <a:avLst/>
          </a:prstGeom>
          <a:noFill/>
        </p:spPr>
      </p:pic>
      <p:pic>
        <p:nvPicPr>
          <p:cNvPr id="20485" name="Picture 5" descr="G:\GEO\7 класс\МАТЕРИКИ\ЕВРАЗИЯ\азия\Индия\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70790"/>
            <a:ext cx="4143372" cy="3187209"/>
          </a:xfrm>
          <a:prstGeom prst="rect">
            <a:avLst/>
          </a:prstGeom>
          <a:noFill/>
        </p:spPr>
      </p:pic>
      <p:pic>
        <p:nvPicPr>
          <p:cNvPr id="9" name="Рисунок 8" descr="Золотой Храм (Golden Temple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71810"/>
            <a:ext cx="528638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G:\GEO\7 класс\МАТЕРИКИ\ЕВРАЗИЯ\азия\Индия\32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0"/>
            <a:ext cx="5143536" cy="685559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663300"/>
                </a:solidFill>
                <a:latin typeface="Segoe Script" pitchFamily="34" charset="0"/>
              </a:rPr>
              <a:t>КИТАЙСКО-КОНФУЦИАНСКАЯ</a:t>
            </a:r>
          </a:p>
        </p:txBody>
      </p:sp>
      <p:pic>
        <p:nvPicPr>
          <p:cNvPr id="1026" name="Picture 2" descr="G:\GEO\7 класс\МАТЕРИКИ\ЕВРАЗИЯ\азия\китай\китай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47548"/>
            <a:ext cx="8358214" cy="6310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GEO\7 класс\МАТЕРИКИ\ЕВРАЗИЯ\азия\китай\КНР\CA8N2F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4286280" cy="3429024"/>
          </a:xfrm>
          <a:prstGeom prst="rect">
            <a:avLst/>
          </a:prstGeom>
          <a:noFill/>
        </p:spPr>
      </p:pic>
      <p:pic>
        <p:nvPicPr>
          <p:cNvPr id="1028" name="Picture 4" descr="G:\GEO\7 класс\МАТЕРИКИ\ЕВРАЗИЯ\азия\китай\КНР\wallpapers_3818_8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42918"/>
            <a:ext cx="4429124" cy="3321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4429132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21B14"/>
                </a:solidFill>
                <a:latin typeface="Segoe Print" pitchFamily="2" charset="0"/>
              </a:rPr>
              <a:t>Изобретения: компас, фарфор, бумага, книгопечатание, порох, чай, первое мороженое, макароны, самовар.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805</Words>
  <Application>Microsoft Office PowerPoint</Application>
  <PresentationFormat>Экран (4:3)</PresentationFormat>
  <Paragraphs>53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ЦИВИЛИЗАЦИИ Востока и Запада</vt:lpstr>
      <vt:lpstr>Презентация PowerPoint</vt:lpstr>
      <vt:lpstr>Презентация PowerPoint</vt:lpstr>
      <vt:lpstr>Цивилизации  Востока</vt:lpstr>
      <vt:lpstr>Презентация PowerPoint</vt:lpstr>
      <vt:lpstr>Презентация PowerPoint</vt:lpstr>
      <vt:lpstr>ИНДУИСТСКАЯ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ЗАПАДНОЕВРОПЕЙСКАЯ ЦИВИЛИЗАЦИЯ</vt:lpstr>
      <vt:lpstr>Презентация PowerPoint</vt:lpstr>
      <vt:lpstr>Презентация PowerPoint</vt:lpstr>
      <vt:lpstr>ПРАВОСЛАВНАЯ ЦИВИЛИЗАЦИЯ</vt:lpstr>
      <vt:lpstr>Презентация PowerPoint</vt:lpstr>
      <vt:lpstr>Презентация PowerPoint</vt:lpstr>
      <vt:lpstr>ЛАТИНОАМЕРИКАНСКАЯ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ЦИВИЛИЗАЦИИ Востока и Запада</dc:title>
  <dc:creator>Марина</dc:creator>
  <cp:lastModifiedBy>Ученик)</cp:lastModifiedBy>
  <cp:revision>53</cp:revision>
  <dcterms:created xsi:type="dcterms:W3CDTF">2010-12-24T16:35:20Z</dcterms:created>
  <dcterms:modified xsi:type="dcterms:W3CDTF">2021-02-24T12:35:02Z</dcterms:modified>
</cp:coreProperties>
</file>