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DDDDDD"/>
    <a:srgbClr val="FFCC66"/>
    <a:srgbClr val="D69742"/>
    <a:srgbClr val="CC99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31750" ty="-19050" sx="79000" sy="7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izportal.ru/schoolboy/8-3-1" TargetMode="External"/><Relationship Id="rId2" Type="http://schemas.openxmlformats.org/officeDocument/2006/relationships/hyperlink" Target="http://fiz.1september.ru/article.php?ID=20070010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zika.ru/kniga/index.php?mode=paragraf&amp;id=5010" TargetMode="External"/><Relationship Id="rId4" Type="http://schemas.openxmlformats.org/officeDocument/2006/relationships/hyperlink" Target="http://www.physbook.ru/index.php/%D0%A4%D0%B0%D0%B9%D0%BB:Img_T-26-005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Механическая работа и мощность,Display Only,A,0,18,59,0,Yes,0,END">
    <p:bg>
      <p:bgPr>
        <a:blipFill dpi="0" rotWithShape="1">
          <a:blip r:embed="rId2" cstate="print"/>
          <a:srcRect/>
          <a:tile tx="31750" ty="-19050" sx="79000" sy="7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7"/>
            <a:ext cx="9144000" cy="300039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Работа и мощность. Энергия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Механическая работа и мощность</a:t>
            </a:r>
            <a:endParaRPr lang="ru-RU" sz="48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9144000" cy="1785950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ru-RU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Физика. 7 класс </a:t>
            </a:r>
          </a:p>
          <a:p>
            <a:pPr algn="r"/>
            <a:r>
              <a:rPr lang="ru-RU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Тест 6</a:t>
            </a:r>
            <a:endParaRPr lang="ru-RU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B,60,63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24288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9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Единицей какой физической величины является 1 ватт (Вт)?</a:t>
            </a:r>
            <a:endParaRPr lang="ru-RU" sz="32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86008" y="6143621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428596" y="3929066"/>
          <a:ext cx="8143936" cy="221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4"/>
                <a:gridCol w="2035984"/>
                <a:gridCol w="2035984"/>
                <a:gridCol w="2035984"/>
              </a:tblGrid>
              <a:tr h="1107289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9742"/>
                    </a:solidFill>
                  </a:tcPr>
                </a:tc>
              </a:tr>
              <a:tr h="1107289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Работы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Мощности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Силы </a:t>
                      </a:r>
                    </a:p>
                    <a:p>
                      <a:endParaRPr lang="ru-RU" sz="28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Давления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4" name="Группа 3"/>
          <p:cNvGrpSpPr/>
          <p:nvPr/>
        </p:nvGrpSpPr>
        <p:grpSpPr>
          <a:xfrm>
            <a:off x="1071538" y="4143380"/>
            <a:ext cx="717287" cy="706442"/>
            <a:chOff x="1214414" y="4000504"/>
            <a:chExt cx="714380" cy="706442"/>
          </a:xfrm>
        </p:grpSpPr>
        <p:sp>
          <p:nvSpPr>
            <p:cNvPr id="27" name="Овал 2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32" name="Группа 9"/>
          <p:cNvGrpSpPr/>
          <p:nvPr/>
        </p:nvGrpSpPr>
        <p:grpSpPr>
          <a:xfrm>
            <a:off x="5143503" y="4143380"/>
            <a:ext cx="717287" cy="646331"/>
            <a:chOff x="3206571" y="2857496"/>
            <a:chExt cx="714380" cy="646331"/>
          </a:xfrm>
        </p:grpSpPr>
        <p:sp>
          <p:nvSpPr>
            <p:cNvPr id="33" name="Овал 32"/>
            <p:cNvSpPr/>
            <p:nvPr/>
          </p:nvSpPr>
          <p:spPr>
            <a:xfrm>
              <a:off x="3206571" y="2857496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348869" y="2857496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35" name="Группа 12"/>
          <p:cNvGrpSpPr/>
          <p:nvPr/>
        </p:nvGrpSpPr>
        <p:grpSpPr>
          <a:xfrm>
            <a:off x="7215206" y="4143380"/>
            <a:ext cx="717287" cy="646331"/>
            <a:chOff x="1214414" y="4000504"/>
            <a:chExt cx="714380" cy="646331"/>
          </a:xfrm>
        </p:grpSpPr>
        <p:sp>
          <p:nvSpPr>
            <p:cNvPr id="36" name="Овал 3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143240" y="4143380"/>
            <a:ext cx="717287" cy="646331"/>
            <a:chOff x="1214414" y="4000504"/>
            <a:chExt cx="714380" cy="646331"/>
          </a:xfrm>
        </p:grpSpPr>
        <p:sp>
          <p:nvSpPr>
            <p:cNvPr id="39" name="Овал 38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A,60,55,3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314327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10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С помощью машины совершена полезная работа А</a:t>
            </a:r>
            <a:r>
              <a:rPr lang="ru-RU" sz="3100" b="1" baseline="-250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, полная работа при этом равна А</a:t>
            </a:r>
            <a:r>
              <a:rPr lang="ru-RU" sz="3100" b="1" baseline="-250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1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. Какое из приведенных ниже выражений определяет коэффициент полезного действия  машины?</a:t>
            </a:r>
            <a:endParaRPr lang="ru-RU" sz="32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86008" y="6143621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428594" y="4500570"/>
          <a:ext cx="8143936" cy="221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4"/>
                <a:gridCol w="2035984"/>
                <a:gridCol w="2035984"/>
                <a:gridCol w="2035984"/>
              </a:tblGrid>
              <a:tr h="1107289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CC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9742"/>
                    </a:solidFill>
                  </a:tcPr>
                </a:tc>
              </a:tr>
              <a:tr h="11072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5164" y="5731830"/>
            <a:ext cx="409580" cy="9855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786454"/>
            <a:ext cx="1160257" cy="804863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5857892"/>
            <a:ext cx="1388271" cy="523876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731830"/>
            <a:ext cx="357190" cy="859488"/>
          </a:xfrm>
          <a:prstGeom prst="rect">
            <a:avLst/>
          </a:prstGeom>
          <a:noFill/>
        </p:spPr>
      </p:pic>
      <p:grpSp>
        <p:nvGrpSpPr>
          <p:cNvPr id="31" name="Группа 3"/>
          <p:cNvGrpSpPr/>
          <p:nvPr/>
        </p:nvGrpSpPr>
        <p:grpSpPr>
          <a:xfrm>
            <a:off x="1071538" y="4714884"/>
            <a:ext cx="717287" cy="706442"/>
            <a:chOff x="1214414" y="4000504"/>
            <a:chExt cx="714380" cy="706442"/>
          </a:xfrm>
        </p:grpSpPr>
        <p:sp>
          <p:nvSpPr>
            <p:cNvPr id="32" name="Овал 31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34" name="Группа 9"/>
          <p:cNvGrpSpPr/>
          <p:nvPr/>
        </p:nvGrpSpPr>
        <p:grpSpPr>
          <a:xfrm>
            <a:off x="5072066" y="4714884"/>
            <a:ext cx="717287" cy="646331"/>
            <a:chOff x="1214414" y="4000504"/>
            <a:chExt cx="714380" cy="646331"/>
          </a:xfrm>
        </p:grpSpPr>
        <p:sp>
          <p:nvSpPr>
            <p:cNvPr id="35" name="Овал 34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37" name="Группа 12"/>
          <p:cNvGrpSpPr/>
          <p:nvPr/>
        </p:nvGrpSpPr>
        <p:grpSpPr>
          <a:xfrm>
            <a:off x="7286644" y="4714884"/>
            <a:ext cx="717287" cy="646331"/>
            <a:chOff x="1214414" y="4000504"/>
            <a:chExt cx="714380" cy="646331"/>
          </a:xfrm>
        </p:grpSpPr>
        <p:sp>
          <p:nvSpPr>
            <p:cNvPr id="38" name="Овал 37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143240" y="4714884"/>
            <a:ext cx="717287" cy="646331"/>
            <a:chOff x="1214414" y="4000504"/>
            <a:chExt cx="714380" cy="646331"/>
          </a:xfrm>
        </p:grpSpPr>
        <p:sp>
          <p:nvSpPr>
            <p:cNvPr id="41" name="Овал 40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Физика. 7 класс: Учебно-методическое пособие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 А.Е.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Марон., Е.А.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Марон. – М.: Дрофа, 2005. 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Контрольные и проверочные работы по физике. 7–11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.: Метод. </a:t>
            </a:r>
            <a:r>
              <a:rPr lang="ru-RU" smtClean="0">
                <a:latin typeface="Arial" pitchFamily="34" charset="0"/>
                <a:cs typeface="Arial" pitchFamily="34" charset="0"/>
              </a:rPr>
              <a:t>пособие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 О.Ф.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Кабардин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С.И.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Кабардина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В.А. Орлов. – М.: Дрофа, 1996.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Источники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Рычаг </a:t>
            </a:r>
            <a:r>
              <a:rPr lang="ru-RU" u="sng" dirty="0" smtClean="0">
                <a:latin typeface="Arial" pitchFamily="34" charset="0"/>
                <a:cs typeface="Arial" pitchFamily="34" charset="0"/>
                <a:hlinkClick r:id="rId2"/>
              </a:rPr>
              <a:t>http://fiz.1september.ru/article.php?ID=200700106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Рычаг с грузом 2 кг </a:t>
            </a:r>
            <a:r>
              <a:rPr lang="ru-RU" u="sng" dirty="0" smtClean="0">
                <a:latin typeface="Arial" pitchFamily="34" charset="0"/>
                <a:cs typeface="Arial" pitchFamily="34" charset="0"/>
                <a:hlinkClick r:id="rId3"/>
              </a:rPr>
              <a:t>http://fizportal.ru/schoolboy/8-3-1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Система блоков </a:t>
            </a:r>
            <a:r>
              <a:rPr lang="ru-RU" u="sng" dirty="0" smtClean="0">
                <a:latin typeface="Arial" pitchFamily="34" charset="0"/>
                <a:cs typeface="Arial" pitchFamily="34" charset="0"/>
                <a:hlinkClick r:id="rId4"/>
              </a:rPr>
              <a:t>http://www.physbook.ru/index.php/%D0%A4%D0%B0%D0%B9%D0%BB:Img_T-26-005.jpg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Лошадь с телегой </a:t>
            </a:r>
            <a:r>
              <a:rPr lang="ru-RU" u="sng" dirty="0" smtClean="0">
                <a:latin typeface="Arial" pitchFamily="34" charset="0"/>
                <a:cs typeface="Arial" pitchFamily="34" charset="0"/>
                <a:hlinkClick r:id="rId5"/>
              </a:rPr>
              <a:t>http://www.fizika.ru/kniga/index.php?mode=paragraf&amp;id=5010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C,60,61,4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7"/>
            <a:ext cx="9144000" cy="157163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1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Укажите, в каком из перечисленных случаев совершается механическая работа.</a:t>
            </a:r>
            <a:endParaRPr lang="ru-RU" sz="32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15"/>
          <p:cNvGraphicFramePr>
            <a:graphicFrameLocks/>
          </p:cNvGraphicFramePr>
          <p:nvPr/>
        </p:nvGraphicFramePr>
        <p:xfrm>
          <a:off x="1785918" y="3000372"/>
          <a:ext cx="5329246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7916"/>
                <a:gridCol w="456133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газах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жидкостях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твердых телах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одинаково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pSp>
        <p:nvGrpSpPr>
          <p:cNvPr id="6" name="Группа 3"/>
          <p:cNvGrpSpPr/>
          <p:nvPr/>
        </p:nvGrpSpPr>
        <p:grpSpPr>
          <a:xfrm>
            <a:off x="1785918" y="3071810"/>
            <a:ext cx="714380" cy="706442"/>
            <a:chOff x="1214414" y="4000504"/>
            <a:chExt cx="714380" cy="706442"/>
          </a:xfrm>
        </p:grpSpPr>
        <p:sp>
          <p:nvSpPr>
            <p:cNvPr id="7" name="Овал 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9" name="Группа 6"/>
          <p:cNvGrpSpPr/>
          <p:nvPr/>
        </p:nvGrpSpPr>
        <p:grpSpPr>
          <a:xfrm>
            <a:off x="1785918" y="4000504"/>
            <a:ext cx="714380" cy="646331"/>
            <a:chOff x="1214414" y="4000504"/>
            <a:chExt cx="714380" cy="646331"/>
          </a:xfrm>
        </p:grpSpPr>
        <p:sp>
          <p:nvSpPr>
            <p:cNvPr id="10" name="Овал 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12" name="Группа 9"/>
          <p:cNvGrpSpPr/>
          <p:nvPr/>
        </p:nvGrpSpPr>
        <p:grpSpPr>
          <a:xfrm>
            <a:off x="1785918" y="4857760"/>
            <a:ext cx="714380" cy="646331"/>
            <a:chOff x="1214414" y="4000504"/>
            <a:chExt cx="714380" cy="646331"/>
          </a:xfrm>
        </p:grpSpPr>
        <p:sp>
          <p:nvSpPr>
            <p:cNvPr id="13" name="Овал 1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5" name="Группа 12"/>
          <p:cNvGrpSpPr/>
          <p:nvPr/>
        </p:nvGrpSpPr>
        <p:grpSpPr>
          <a:xfrm>
            <a:off x="1785918" y="5786454"/>
            <a:ext cx="714380" cy="646331"/>
            <a:chOff x="1214414" y="4000504"/>
            <a:chExt cx="714380" cy="646331"/>
          </a:xfrm>
        </p:grpSpPr>
        <p:sp>
          <p:nvSpPr>
            <p:cNvPr id="16" name="Овал 1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D,60,67,4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185738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2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Какая из перечисленных единиц является основной единицей для измерения работы?</a:t>
            </a:r>
            <a:endParaRPr lang="ru-RU" sz="36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15"/>
          <p:cNvGraphicFramePr>
            <a:graphicFrameLocks/>
          </p:cNvGraphicFramePr>
          <p:nvPr/>
        </p:nvGraphicFramePr>
        <p:xfrm>
          <a:off x="2285984" y="3071810"/>
          <a:ext cx="3829048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280"/>
                <a:gridCol w="2571768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Па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Н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Вт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Дж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2543132" y="3143247"/>
            <a:ext cx="714380" cy="706442"/>
            <a:chOff x="1214414" y="4000504"/>
            <a:chExt cx="714380" cy="706442"/>
          </a:xfrm>
        </p:grpSpPr>
        <p:sp>
          <p:nvSpPr>
            <p:cNvPr id="7" name="Овал 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6" name="Группа 6"/>
          <p:cNvGrpSpPr/>
          <p:nvPr/>
        </p:nvGrpSpPr>
        <p:grpSpPr>
          <a:xfrm>
            <a:off x="2543132" y="4071941"/>
            <a:ext cx="714380" cy="646331"/>
            <a:chOff x="1214414" y="4000504"/>
            <a:chExt cx="714380" cy="646331"/>
          </a:xfrm>
        </p:grpSpPr>
        <p:sp>
          <p:nvSpPr>
            <p:cNvPr id="10" name="Овал 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9" name="Группа 9"/>
          <p:cNvGrpSpPr/>
          <p:nvPr/>
        </p:nvGrpSpPr>
        <p:grpSpPr>
          <a:xfrm>
            <a:off x="2543132" y="4929197"/>
            <a:ext cx="714380" cy="646331"/>
            <a:chOff x="1214414" y="4000504"/>
            <a:chExt cx="714380" cy="646331"/>
          </a:xfrm>
        </p:grpSpPr>
        <p:sp>
          <p:nvSpPr>
            <p:cNvPr id="13" name="Овал 1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2543132" y="5857891"/>
            <a:ext cx="714380" cy="646331"/>
            <a:chOff x="1214414" y="4000504"/>
            <a:chExt cx="714380" cy="646331"/>
          </a:xfrm>
        </p:grpSpPr>
        <p:sp>
          <p:nvSpPr>
            <p:cNvPr id="16" name="Овал 1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B,60,71,4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7"/>
            <a:ext cx="9144000" cy="157163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3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Какую работу совершают при подъеме груза весом 4 Н на высоту 4 м?</a:t>
            </a:r>
            <a:endParaRPr lang="ru-RU" sz="32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15"/>
          <p:cNvGraphicFramePr>
            <a:graphicFrameLocks/>
          </p:cNvGraphicFramePr>
          <p:nvPr/>
        </p:nvGraphicFramePr>
        <p:xfrm>
          <a:off x="2285984" y="3071810"/>
          <a:ext cx="3829048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280"/>
                <a:gridCol w="2571768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4 Дж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16 Дж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1 Дж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Дж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2543132" y="3143247"/>
            <a:ext cx="714380" cy="706442"/>
            <a:chOff x="1214414" y="4000504"/>
            <a:chExt cx="714380" cy="706442"/>
          </a:xfrm>
        </p:grpSpPr>
        <p:sp>
          <p:nvSpPr>
            <p:cNvPr id="7" name="Овал 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6" name="Группа 6"/>
          <p:cNvGrpSpPr/>
          <p:nvPr/>
        </p:nvGrpSpPr>
        <p:grpSpPr>
          <a:xfrm>
            <a:off x="2543132" y="4071941"/>
            <a:ext cx="714380" cy="646331"/>
            <a:chOff x="1214414" y="4000504"/>
            <a:chExt cx="714380" cy="646331"/>
          </a:xfrm>
        </p:grpSpPr>
        <p:sp>
          <p:nvSpPr>
            <p:cNvPr id="10" name="Овал 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9" name="Группа 9"/>
          <p:cNvGrpSpPr/>
          <p:nvPr/>
        </p:nvGrpSpPr>
        <p:grpSpPr>
          <a:xfrm>
            <a:off x="2543132" y="4929197"/>
            <a:ext cx="714380" cy="646331"/>
            <a:chOff x="1214414" y="4000504"/>
            <a:chExt cx="714380" cy="646331"/>
          </a:xfrm>
        </p:grpSpPr>
        <p:sp>
          <p:nvSpPr>
            <p:cNvPr id="13" name="Овал 1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2543132" y="5857891"/>
            <a:ext cx="714380" cy="646331"/>
            <a:chOff x="1214414" y="4000504"/>
            <a:chExt cx="714380" cy="646331"/>
          </a:xfrm>
        </p:grpSpPr>
        <p:sp>
          <p:nvSpPr>
            <p:cNvPr id="16" name="Овал 1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B,60,69,4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178594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4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Велосипедист за 10 с совершил работу </a:t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800 Дж. Чему равна мощность велосипедиста? </a:t>
            </a:r>
            <a:endParaRPr lang="ru-RU" sz="32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15"/>
          <p:cNvGraphicFramePr>
            <a:graphicFrameLocks/>
          </p:cNvGraphicFramePr>
          <p:nvPr/>
        </p:nvGraphicFramePr>
        <p:xfrm>
          <a:off x="2285984" y="3071810"/>
          <a:ext cx="3829048" cy="3500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280"/>
                <a:gridCol w="2571768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40 Вт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80 Вт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400 Вт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8000 Вт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2543132" y="3143247"/>
            <a:ext cx="714380" cy="706442"/>
            <a:chOff x="1214414" y="4000504"/>
            <a:chExt cx="714380" cy="706442"/>
          </a:xfrm>
        </p:grpSpPr>
        <p:sp>
          <p:nvSpPr>
            <p:cNvPr id="7" name="Овал 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6" name="Группа 6"/>
          <p:cNvGrpSpPr/>
          <p:nvPr/>
        </p:nvGrpSpPr>
        <p:grpSpPr>
          <a:xfrm>
            <a:off x="2543132" y="4071941"/>
            <a:ext cx="714380" cy="646331"/>
            <a:chOff x="1214414" y="4000504"/>
            <a:chExt cx="714380" cy="646331"/>
          </a:xfrm>
        </p:grpSpPr>
        <p:sp>
          <p:nvSpPr>
            <p:cNvPr id="10" name="Овал 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9" name="Группа 9"/>
          <p:cNvGrpSpPr/>
          <p:nvPr/>
        </p:nvGrpSpPr>
        <p:grpSpPr>
          <a:xfrm>
            <a:off x="2543132" y="4929197"/>
            <a:ext cx="714380" cy="646331"/>
            <a:chOff x="1214414" y="4000504"/>
            <a:chExt cx="714380" cy="646331"/>
          </a:xfrm>
        </p:grpSpPr>
        <p:sp>
          <p:nvSpPr>
            <p:cNvPr id="13" name="Овал 1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2543132" y="5857891"/>
            <a:ext cx="714380" cy="646331"/>
            <a:chOff x="1214414" y="4000504"/>
            <a:chExt cx="714380" cy="646331"/>
          </a:xfrm>
        </p:grpSpPr>
        <p:sp>
          <p:nvSpPr>
            <p:cNvPr id="16" name="Овал 1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D,60,71,4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144000" cy="578645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178594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5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Какой из перечисленных ниже простых механизмов дает наибольший выигрыш в работе?</a:t>
            </a:r>
            <a:endParaRPr lang="ru-RU" sz="32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15"/>
          <p:cNvGraphicFramePr>
            <a:graphicFrameLocks/>
          </p:cNvGraphicFramePr>
          <p:nvPr/>
        </p:nvGraphicFramePr>
        <p:xfrm>
          <a:off x="714348" y="3143248"/>
          <a:ext cx="8001056" cy="3570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  <a:gridCol w="6786610"/>
              </a:tblGrid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Рычаг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Подвижный блок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Наклонная плоскость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5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Ни один простой механизм не дает выигрыша в работе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971496" y="3214685"/>
            <a:ext cx="714380" cy="706442"/>
            <a:chOff x="1214414" y="4000504"/>
            <a:chExt cx="714380" cy="706442"/>
          </a:xfrm>
        </p:grpSpPr>
        <p:sp>
          <p:nvSpPr>
            <p:cNvPr id="7" name="Овал 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6" name="Группа 6"/>
          <p:cNvGrpSpPr/>
          <p:nvPr/>
        </p:nvGrpSpPr>
        <p:grpSpPr>
          <a:xfrm>
            <a:off x="971496" y="4143379"/>
            <a:ext cx="714380" cy="646331"/>
            <a:chOff x="1214414" y="4000504"/>
            <a:chExt cx="714380" cy="646331"/>
          </a:xfrm>
        </p:grpSpPr>
        <p:sp>
          <p:nvSpPr>
            <p:cNvPr id="10" name="Овал 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grpSp>
        <p:nvGrpSpPr>
          <p:cNvPr id="9" name="Группа 9"/>
          <p:cNvGrpSpPr/>
          <p:nvPr/>
        </p:nvGrpSpPr>
        <p:grpSpPr>
          <a:xfrm>
            <a:off x="971496" y="5000635"/>
            <a:ext cx="714380" cy="646331"/>
            <a:chOff x="1214414" y="4000504"/>
            <a:chExt cx="714380" cy="646331"/>
          </a:xfrm>
        </p:grpSpPr>
        <p:sp>
          <p:nvSpPr>
            <p:cNvPr id="13" name="Овал 1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971496" y="5929329"/>
            <a:ext cx="714380" cy="646331"/>
            <a:chOff x="1214414" y="4000504"/>
            <a:chExt cx="714380" cy="646331"/>
          </a:xfrm>
        </p:grpSpPr>
        <p:sp>
          <p:nvSpPr>
            <p:cNvPr id="16" name="Овал 1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C,60,66,5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214290"/>
            <a:ext cx="5786478" cy="2143140"/>
          </a:xfrm>
          <a:solidFill>
            <a:schemeClr val="bg1"/>
          </a:solidFill>
          <a:ln w="9525">
            <a:noFill/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6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663300"/>
                </a:solidFill>
                <a:effectLst/>
                <a:latin typeface="Arial" pitchFamily="34" charset="0"/>
                <a:cs typeface="Arial" pitchFamily="34" charset="0"/>
              </a:rPr>
              <a:t>Что нужно сделать, чтобы данный рычаг находился в равновесии?</a:t>
            </a:r>
            <a:endParaRPr lang="ru-RU" sz="3200" b="1" dirty="0"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15"/>
          <p:cNvGraphicFramePr>
            <a:graphicFrameLocks/>
          </p:cNvGraphicFramePr>
          <p:nvPr/>
        </p:nvGraphicFramePr>
        <p:xfrm>
          <a:off x="214282" y="2428869"/>
          <a:ext cx="8786874" cy="4286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722"/>
                <a:gridCol w="7453152"/>
              </a:tblGrid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Нужно переместить четыре груза на одно деление вправо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Нужно переместить четыре груза на два деления вправо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Нужно переместить четыре груза на четыре деления вправо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11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Рычаг уже находится в равновесии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500034" y="2643182"/>
            <a:ext cx="714380" cy="706442"/>
            <a:chOff x="1214414" y="4000504"/>
            <a:chExt cx="714380" cy="706442"/>
          </a:xfrm>
        </p:grpSpPr>
        <p:sp>
          <p:nvSpPr>
            <p:cNvPr id="7" name="Овал 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0047" y="3643314"/>
            <a:ext cx="514354" cy="71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grpSp>
        <p:nvGrpSpPr>
          <p:cNvPr id="9" name="Группа 9"/>
          <p:cNvGrpSpPr/>
          <p:nvPr/>
        </p:nvGrpSpPr>
        <p:grpSpPr>
          <a:xfrm>
            <a:off x="500034" y="4857760"/>
            <a:ext cx="714380" cy="646331"/>
            <a:chOff x="1214414" y="4000504"/>
            <a:chExt cx="714380" cy="646331"/>
          </a:xfrm>
        </p:grpSpPr>
        <p:sp>
          <p:nvSpPr>
            <p:cNvPr id="13" name="Овал 1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12" name="Группа 12"/>
          <p:cNvGrpSpPr/>
          <p:nvPr/>
        </p:nvGrpSpPr>
        <p:grpSpPr>
          <a:xfrm>
            <a:off x="500034" y="5929330"/>
            <a:ext cx="714380" cy="646331"/>
            <a:chOff x="1214414" y="4000504"/>
            <a:chExt cx="714380" cy="646331"/>
          </a:xfrm>
        </p:grpSpPr>
        <p:sp>
          <p:nvSpPr>
            <p:cNvPr id="16" name="Овал 1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pic>
        <p:nvPicPr>
          <p:cNvPr id="18" name="il_fi" descr="http://fiz.1september.ru/2007/01/06-01.gif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214282" y="214290"/>
            <a:ext cx="3000364" cy="21431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9" name="Группа 9"/>
          <p:cNvGrpSpPr/>
          <p:nvPr/>
        </p:nvGrpSpPr>
        <p:grpSpPr>
          <a:xfrm>
            <a:off x="428596" y="3714752"/>
            <a:ext cx="714380" cy="646331"/>
            <a:chOff x="1214414" y="4000504"/>
            <a:chExt cx="714380" cy="646331"/>
          </a:xfrm>
        </p:grpSpPr>
        <p:sp>
          <p:nvSpPr>
            <p:cNvPr id="20" name="Овал 1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D,60,21,6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86874" cy="1857388"/>
          </a:xfrm>
          <a:solidFill>
            <a:schemeClr val="bg1"/>
          </a:solidFill>
          <a:ln w="9525">
            <a:noFill/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7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663300"/>
                </a:solidFill>
                <a:effectLst/>
                <a:latin typeface="Arial" pitchFamily="34" charset="0"/>
                <a:cs typeface="Arial" pitchFamily="34" charset="0"/>
              </a:rPr>
              <a:t> Какую силу нужно приложить к рычагу, чтобы он находился в равновесии?</a:t>
            </a:r>
            <a:endParaRPr lang="ru-RU" sz="3200" b="1" dirty="0"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15"/>
          <p:cNvGraphicFramePr>
            <a:graphicFrameLocks/>
          </p:cNvGraphicFramePr>
          <p:nvPr/>
        </p:nvGraphicFramePr>
        <p:xfrm>
          <a:off x="4750563" y="2214554"/>
          <a:ext cx="2750396" cy="4286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8759"/>
                <a:gridCol w="1571637"/>
              </a:tblGrid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 Н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 Н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11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40 Н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4964876" y="2428867"/>
            <a:ext cx="717287" cy="706442"/>
            <a:chOff x="1214414" y="4000504"/>
            <a:chExt cx="714380" cy="706442"/>
          </a:xfrm>
        </p:grpSpPr>
        <p:sp>
          <p:nvSpPr>
            <p:cNvPr id="7" name="Овал 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6" name="Группа 9"/>
          <p:cNvGrpSpPr/>
          <p:nvPr/>
        </p:nvGrpSpPr>
        <p:grpSpPr>
          <a:xfrm>
            <a:off x="4964876" y="4643445"/>
            <a:ext cx="717287" cy="646331"/>
            <a:chOff x="1214414" y="4000504"/>
            <a:chExt cx="714380" cy="646331"/>
          </a:xfrm>
        </p:grpSpPr>
        <p:sp>
          <p:nvSpPr>
            <p:cNvPr id="13" name="Овал 1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9" name="Группа 12"/>
          <p:cNvGrpSpPr/>
          <p:nvPr/>
        </p:nvGrpSpPr>
        <p:grpSpPr>
          <a:xfrm>
            <a:off x="4964876" y="5715015"/>
            <a:ext cx="717287" cy="646331"/>
            <a:chOff x="1214414" y="4000504"/>
            <a:chExt cx="714380" cy="646331"/>
          </a:xfrm>
        </p:grpSpPr>
        <p:sp>
          <p:nvSpPr>
            <p:cNvPr id="16" name="Овал 1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964876" y="3500437"/>
            <a:ext cx="717287" cy="646331"/>
            <a:chOff x="1214414" y="4000504"/>
            <a:chExt cx="714380" cy="646331"/>
          </a:xfrm>
        </p:grpSpPr>
        <p:sp>
          <p:nvSpPr>
            <p:cNvPr id="20" name="Овал 1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pic>
        <p:nvPicPr>
          <p:cNvPr id="19" name="Picture 2" descr="http://fizportal.ru/z/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2571744"/>
            <a:ext cx="4242495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A,60,16,6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86874" cy="1857388"/>
          </a:xfrm>
          <a:solidFill>
            <a:schemeClr val="bg1"/>
          </a:solidFill>
          <a:ln w="9525">
            <a:noFill/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 № 8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Дает ли предложенная система выигрыш в силе?</a:t>
            </a:r>
            <a:endParaRPr lang="ru-RU" sz="3200" b="1" dirty="0">
              <a:solidFill>
                <a:srgbClr val="6633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15"/>
          <p:cNvGraphicFramePr>
            <a:graphicFrameLocks/>
          </p:cNvGraphicFramePr>
          <p:nvPr/>
        </p:nvGraphicFramePr>
        <p:xfrm>
          <a:off x="4000496" y="2214554"/>
          <a:ext cx="4929222" cy="4286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0322"/>
                <a:gridCol w="3538900"/>
              </a:tblGrid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Да, в два раза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Да, в четыре раза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917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Да, в полтора раза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11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9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Нет, не дает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3"/>
          <p:cNvGrpSpPr/>
          <p:nvPr/>
        </p:nvGrpSpPr>
        <p:grpSpPr>
          <a:xfrm>
            <a:off x="4214810" y="2428867"/>
            <a:ext cx="717287" cy="706442"/>
            <a:chOff x="1214414" y="4000504"/>
            <a:chExt cx="714380" cy="706442"/>
          </a:xfrm>
        </p:grpSpPr>
        <p:sp>
          <p:nvSpPr>
            <p:cNvPr id="7" name="Овал 6"/>
            <p:cNvSpPr/>
            <p:nvPr/>
          </p:nvSpPr>
          <p:spPr>
            <a:xfrm>
              <a:off x="1214414" y="40719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А</a:t>
              </a:r>
              <a:endParaRPr lang="ru-RU" sz="3600" b="1" dirty="0"/>
            </a:p>
          </p:txBody>
        </p:sp>
      </p:grpSp>
      <p:grpSp>
        <p:nvGrpSpPr>
          <p:cNvPr id="6" name="Группа 9"/>
          <p:cNvGrpSpPr/>
          <p:nvPr/>
        </p:nvGrpSpPr>
        <p:grpSpPr>
          <a:xfrm>
            <a:off x="4214810" y="4643445"/>
            <a:ext cx="717287" cy="646331"/>
            <a:chOff x="1214414" y="4000504"/>
            <a:chExt cx="714380" cy="646331"/>
          </a:xfrm>
        </p:grpSpPr>
        <p:sp>
          <p:nvSpPr>
            <p:cNvPr id="13" name="Овал 12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С</a:t>
              </a:r>
              <a:endParaRPr lang="ru-RU" sz="3600" b="1" dirty="0"/>
            </a:p>
          </p:txBody>
        </p:sp>
      </p:grpSp>
      <p:grpSp>
        <p:nvGrpSpPr>
          <p:cNvPr id="9" name="Группа 12"/>
          <p:cNvGrpSpPr/>
          <p:nvPr/>
        </p:nvGrpSpPr>
        <p:grpSpPr>
          <a:xfrm>
            <a:off x="4214810" y="5715015"/>
            <a:ext cx="717287" cy="646331"/>
            <a:chOff x="1214414" y="4000504"/>
            <a:chExt cx="714380" cy="646331"/>
          </a:xfrm>
        </p:grpSpPr>
        <p:sp>
          <p:nvSpPr>
            <p:cNvPr id="16" name="Овал 15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D</a:t>
              </a:r>
              <a:endParaRPr lang="ru-RU" sz="36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214810" y="3500437"/>
            <a:ext cx="717287" cy="646331"/>
            <a:chOff x="1214414" y="4000504"/>
            <a:chExt cx="714380" cy="646331"/>
          </a:xfrm>
        </p:grpSpPr>
        <p:sp>
          <p:nvSpPr>
            <p:cNvPr id="20" name="Овал 19"/>
            <p:cNvSpPr/>
            <p:nvPr/>
          </p:nvSpPr>
          <p:spPr>
            <a:xfrm>
              <a:off x="1214414" y="4008442"/>
              <a:ext cx="714380" cy="635004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57290" y="4000504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/>
                <a:t>В</a:t>
              </a:r>
              <a:endParaRPr lang="ru-RU" sz="3600" b="1" dirty="0"/>
            </a:p>
          </p:txBody>
        </p:sp>
      </p:grpSp>
      <p:pic>
        <p:nvPicPr>
          <p:cNvPr id="18" name="Picture 4" descr="http://www.physbook.ru/images/7/71/Img_T-26-005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-10000" contrast="40000"/>
          </a:blip>
          <a:srcRect/>
          <a:stretch>
            <a:fillRect/>
          </a:stretch>
        </p:blipFill>
        <p:spPr bwMode="auto">
          <a:xfrm>
            <a:off x="285720" y="2357430"/>
            <a:ext cx="3500454" cy="4048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294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Работа и мощность. Энергия  Механическая работа и мощность</vt:lpstr>
      <vt:lpstr>Вопрос № 1 Укажите, в каком из перечисленных случаев совершается механическая работа.</vt:lpstr>
      <vt:lpstr>Вопрос № 2  Какая из перечисленных единиц является основной единицей для измерения работы?</vt:lpstr>
      <vt:lpstr>Вопрос № 3  Какую работу совершают при подъеме груза весом 4 Н на высоту 4 м?</vt:lpstr>
      <vt:lpstr>Вопрос № 4  Велосипедист за 10 с совершил работу  800 Дж. Чему равна мощность велосипедиста? </vt:lpstr>
      <vt:lpstr>Вопрос № 5  Какой из перечисленных ниже простых механизмов дает наибольший выигрыш в работе?</vt:lpstr>
      <vt:lpstr>Вопрос № 6  Что нужно сделать, чтобы данный рычаг находился в равновесии?</vt:lpstr>
      <vt:lpstr>Вопрос № 7  Какую силу нужно приложить к рычагу, чтобы он находился в равновесии?</vt:lpstr>
      <vt:lpstr>Вопрос № 8  Дает ли предложенная система выигрыш в силе?</vt:lpstr>
      <vt:lpstr>Вопрос № 9  Единицей какой физической величины является 1 ватт (Вт)?</vt:lpstr>
      <vt:lpstr>Вопрос № 10  С помощью машины совершена полезная работа А2, полная работа при этом равна А1. Какое из приведенных ниже выражений определяет коэффициент полезного действия  машины?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Александр Трефилов В</cp:lastModifiedBy>
  <cp:revision>41</cp:revision>
  <dcterms:created xsi:type="dcterms:W3CDTF">2011-10-09T17:15:26Z</dcterms:created>
  <dcterms:modified xsi:type="dcterms:W3CDTF">2011-10-31T08:42:26Z</dcterms:modified>
</cp:coreProperties>
</file>