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734BA7-0D02-49A3-992F-572A85B490B7}" type="datetimeFigureOut">
              <a:rPr lang="ru-RU" smtClean="0"/>
              <a:pPr/>
              <a:t>24.02.2021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347728-0A24-428D-B366-7361F2ACA5A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www.demoscope.ru/weekly/2008/0329/img/b_graf03.gif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nordicstar.ru/media/Image/oliver/Geiranger6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g.labirint.ru/images/comments_pic/0840/01labkh9r1222842316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u="sng" dirty="0" smtClean="0"/>
              <a:t>ТЕМА УРОКА: </a:t>
            </a:r>
            <a:r>
              <a:rPr lang="ru-RU" b="0" dirty="0" smtClean="0">
                <a:solidFill>
                  <a:srgbClr val="FF0000"/>
                </a:solidFill>
              </a:rPr>
              <a:t>Европа. Страны Европы</a:t>
            </a:r>
            <a:endParaRPr lang="ru-RU" b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Картинка 3 из 711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282" y="428604"/>
            <a:ext cx="8643997" cy="621191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ru-RU" dirty="0" smtClean="0"/>
              <a:t> 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§ 67-72</a:t>
            </a:r>
          </a:p>
          <a:p>
            <a:pPr algn="l">
              <a:buFont typeface="Arial" pitchFamily="34" charset="0"/>
              <a:buChar char="•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  Описать по плану страну 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928802"/>
            <a:ext cx="8043890" cy="4395798"/>
          </a:xfrm>
        </p:spPr>
        <p:txBody>
          <a:bodyPr/>
          <a:lstStyle/>
          <a:p>
            <a:r>
              <a:rPr lang="ru-RU" dirty="0" smtClean="0"/>
              <a:t>Определить в чём особенность  ГП Европы;</a:t>
            </a:r>
          </a:p>
          <a:p>
            <a:r>
              <a:rPr lang="ru-RU" dirty="0" smtClean="0"/>
              <a:t>Сколько стран в современной Европе;</a:t>
            </a:r>
          </a:p>
          <a:p>
            <a:r>
              <a:rPr lang="ru-RU" dirty="0" smtClean="0"/>
              <a:t>На какие </a:t>
            </a:r>
            <a:r>
              <a:rPr lang="ru-RU" dirty="0" err="1" smtClean="0"/>
              <a:t>субрегионы</a:t>
            </a:r>
            <a:r>
              <a:rPr lang="ru-RU" dirty="0" smtClean="0"/>
              <a:t> делится Европа;</a:t>
            </a:r>
          </a:p>
          <a:p>
            <a:r>
              <a:rPr lang="ru-RU" dirty="0" smtClean="0"/>
              <a:t>Природные условия и ресурсы стран Европы;</a:t>
            </a:r>
          </a:p>
          <a:p>
            <a:r>
              <a:rPr lang="ru-RU" dirty="0" smtClean="0"/>
              <a:t>Как размещено население по территории Европы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857232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u="sng" dirty="0" smtClean="0">
                <a:solidFill>
                  <a:srgbClr val="546422"/>
                </a:solidFill>
              </a:rPr>
              <a:t>ЦЕЛЬ УРОКА: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9322" y="214290"/>
            <a:ext cx="3000396" cy="63579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Площадь Европы 10 млн. км. кв.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С трёх сторон окружена морями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Берега Европы сильно изрезаны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Площадь европейских островов превышает 700 тыс.кв.км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В Европе расположены полностью или частично 50 островов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900igr.net/datas/geografija/Strany-Zapadnoj-Evropy/0002-002-Strany-Zapadnoj-Evr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85788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Регионы Европы</a:t>
            </a:r>
          </a:p>
        </p:txBody>
      </p:sp>
      <p:pic>
        <p:nvPicPr>
          <p:cNvPr id="4" name="Picture 6" descr="C:\Documents and Settings\Admin\Рабочий стол\Рисунок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50825" y="428605"/>
            <a:ext cx="3541713" cy="5286396"/>
          </a:xfr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3995738" y="428604"/>
            <a:ext cx="4972050" cy="5303859"/>
          </a:xfr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рямоугольник 8"/>
          <p:cNvSpPr/>
          <p:nvPr/>
        </p:nvSpPr>
        <p:spPr>
          <a:xfrm>
            <a:off x="899592" y="5877272"/>
            <a:ext cx="7416824" cy="830997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В Европе выделяют 4 региона: Северная, Средняя,  Южная и Восточная Европа.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3929063" y="0"/>
            <a:ext cx="4757737" cy="1000108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Северная Европа</a:t>
            </a:r>
          </a:p>
        </p:txBody>
      </p:sp>
      <p:pic>
        <p:nvPicPr>
          <p:cNvPr id="5" name="Picture 24" descr="Картинка 203 из 80658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3714750" cy="6858000"/>
          </a:xfr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196" name="Содержимое 3"/>
          <p:cNvSpPr>
            <a:spLocks noGrp="1"/>
          </p:cNvSpPr>
          <p:nvPr>
            <p:ph sz="half" idx="2"/>
          </p:nvPr>
        </p:nvSpPr>
        <p:spPr>
          <a:xfrm>
            <a:off x="3924300" y="1142984"/>
            <a:ext cx="5067300" cy="5599129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/>
          <a:lstStyle/>
          <a:p>
            <a:pPr eaLnBrk="1" hangingPunct="1"/>
            <a:r>
              <a:rPr lang="ru-RU" sz="2000" b="1" dirty="0" smtClean="0"/>
              <a:t>Включает 5 стран: Данию, Исландию, Норвегию, Финляндию и Швецию.</a:t>
            </a:r>
          </a:p>
          <a:p>
            <a:pPr eaLnBrk="1" hangingPunct="1"/>
            <a:r>
              <a:rPr lang="ru-RU" sz="2000" b="1" dirty="0" smtClean="0"/>
              <a:t>Обладает самыми значительными природными ресурсами (основные – полезные ископаемые и лес).</a:t>
            </a:r>
          </a:p>
          <a:p>
            <a:pPr eaLnBrk="1" hangingPunct="1"/>
            <a:r>
              <a:rPr lang="ru-RU" sz="2000" b="1" dirty="0" smtClean="0"/>
              <a:t>Населения мало, но оно однородно.</a:t>
            </a:r>
          </a:p>
          <a:p>
            <a:pPr eaLnBrk="1" hangingPunct="1"/>
            <a:r>
              <a:rPr lang="ru-RU" sz="2000" b="1" dirty="0" smtClean="0"/>
              <a:t>Высокий уровень развития хозяйства (Норвегия – нефть, Швеция – автомобили, Финляндия – электроника, Дания – «молочная ферма Европы»).</a:t>
            </a:r>
          </a:p>
          <a:p>
            <a:pPr eaLnBrk="1" hangingPunct="1"/>
            <a:r>
              <a:rPr lang="ru-RU" sz="2000" b="1" dirty="0" smtClean="0"/>
              <a:t>Памятников природы и истории немного.</a:t>
            </a:r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  <a:p>
            <a:pPr eaLnBrk="1" hangingPunct="1"/>
            <a:endParaRPr lang="ru-RU" sz="2000" dirty="0" smtClean="0"/>
          </a:p>
        </p:txBody>
      </p:sp>
      <p:pic>
        <p:nvPicPr>
          <p:cNvPr id="16386" name="Picture 2" descr="http://localbudget.karelia.ru/eurasia/russian/europe/images/sev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3714744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14813" y="274638"/>
            <a:ext cx="4929187" cy="868346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Южная Европа</a:t>
            </a:r>
          </a:p>
        </p:txBody>
      </p:sp>
      <p:sp>
        <p:nvSpPr>
          <p:cNvPr id="10244" name="Содержимое 3"/>
          <p:cNvSpPr>
            <a:spLocks noGrp="1"/>
          </p:cNvSpPr>
          <p:nvPr>
            <p:ph sz="half" idx="2"/>
          </p:nvPr>
        </p:nvSpPr>
        <p:spPr>
          <a:xfrm>
            <a:off x="4140200" y="1214438"/>
            <a:ext cx="4851400" cy="5527675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ru-RU" sz="2000" b="1" smtClean="0"/>
              <a:t>Находится на крупных полуостровах в Средиземном море. </a:t>
            </a:r>
          </a:p>
          <a:p>
            <a:pPr eaLnBrk="1" hangingPunct="1"/>
            <a:r>
              <a:rPr lang="ru-RU" sz="2000" b="1" smtClean="0"/>
              <a:t>Главное богатство – прекрасный средиземноморский климат и побережья теплых морей (главный курортный район Европы).</a:t>
            </a:r>
          </a:p>
          <a:p>
            <a:pPr eaLnBrk="1" hangingPunct="1"/>
            <a:r>
              <a:rPr lang="ru-RU" sz="2000" b="1" smtClean="0"/>
              <a:t>Регион заселен многими народами, многие из которых внесли большой вклад в развитие цивилизации.</a:t>
            </a:r>
          </a:p>
          <a:p>
            <a:pPr eaLnBrk="1" hangingPunct="1"/>
            <a:r>
              <a:rPr lang="ru-RU" sz="2000" b="1" smtClean="0"/>
              <a:t>Страны являются крупными производителями сельскохозяйственной и промышленной продукции (Греция и Италия – оливковое масло, Италия и Испания – автомобили, Греция – крупнейший в мире морской флот).</a:t>
            </a:r>
          </a:p>
          <a:p>
            <a:pPr eaLnBrk="1" hangingPunct="1"/>
            <a:r>
              <a:rPr lang="ru-RU" sz="2000" b="1" smtClean="0"/>
              <a:t>Много памятников истории.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http://900igr.net/datas/geografija/Strany-Zapadnoj-Evropy/0002-002-Strany-Zapadnoj-Evr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5728"/>
            <a:ext cx="4071934" cy="657227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4714876" y="274638"/>
            <a:ext cx="4429124" cy="1143000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Восточная Европа</a:t>
            </a:r>
          </a:p>
        </p:txBody>
      </p:sp>
      <p:sp>
        <p:nvSpPr>
          <p:cNvPr id="11268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447800"/>
            <a:ext cx="4348162" cy="5105400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2000" b="1" smtClean="0"/>
              <a:t>Относится большая группа стран от Балтийского моря до Средиземного и Черного.</a:t>
            </a:r>
          </a:p>
          <a:p>
            <a:pPr eaLnBrk="1" hangingPunct="1"/>
            <a:r>
              <a:rPr lang="ru-RU" sz="2000" b="1" smtClean="0"/>
              <a:t>Большая часть равнинная (кроме Чехии и Словакии - Карпаты).</a:t>
            </a:r>
          </a:p>
          <a:p>
            <a:pPr eaLnBrk="1" hangingPunct="1"/>
            <a:r>
              <a:rPr lang="ru-RU" sz="2000" b="1" smtClean="0"/>
              <a:t>Есть прекрасные условия для зимнего отдыха.</a:t>
            </a:r>
          </a:p>
          <a:p>
            <a:pPr eaLnBrk="1" hangingPunct="1"/>
            <a:r>
              <a:rPr lang="ru-RU" sz="2000" b="1" smtClean="0"/>
              <a:t>Страны бедны полезными ископаемыми.</a:t>
            </a:r>
          </a:p>
          <a:p>
            <a:pPr eaLnBrk="1" hangingPunct="1"/>
            <a:r>
              <a:rPr lang="ru-RU" sz="2000" b="1" smtClean="0"/>
              <a:t>Регион густонаселен (кроме гор), преобладает городское население.</a:t>
            </a:r>
          </a:p>
          <a:p>
            <a:pPr eaLnBrk="1" hangingPunct="1"/>
            <a:r>
              <a:rPr lang="ru-RU" sz="2000" b="1" smtClean="0"/>
              <a:t>Много исторических памятников, из природных самым знаменитым является Беловежская Пуща.</a:t>
            </a:r>
          </a:p>
          <a:p>
            <a:pPr eaLnBrk="1" hangingPunct="1"/>
            <a:endParaRPr lang="ru-RU" sz="2000" b="1" smtClean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Picture 2" descr="http://900igr.net/datas/geografija/Strany-Zapadnoj-Evropy/0002-002-Strany-Zapadnoj-Evr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4000497" y="274638"/>
            <a:ext cx="5143504" cy="868346"/>
          </a:xfrm>
        </p:spPr>
        <p:txBody>
          <a:bodyPr/>
          <a:lstStyle/>
          <a:p>
            <a:pPr algn="l" eaLnBrk="1" hangingPunct="1"/>
            <a:r>
              <a:rPr lang="ru-RU" b="1" dirty="0" smtClean="0">
                <a:solidFill>
                  <a:srgbClr val="FF0000"/>
                </a:solidFill>
              </a:rPr>
              <a:t>  Средняя Европа</a:t>
            </a:r>
          </a:p>
        </p:txBody>
      </p:sp>
      <p:pic>
        <p:nvPicPr>
          <p:cNvPr id="5" name="Picture 29" descr="Картинка 52 из 96000">
            <a:hlinkClick r:id="rId2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3857625" cy="6858000"/>
          </a:xfr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20" name="Содержимое 3"/>
          <p:cNvSpPr>
            <a:spLocks noGrp="1"/>
          </p:cNvSpPr>
          <p:nvPr>
            <p:ph sz="half" idx="2"/>
          </p:nvPr>
        </p:nvSpPr>
        <p:spPr>
          <a:xfrm>
            <a:off x="4211638" y="1500174"/>
            <a:ext cx="4779962" cy="5162564"/>
          </a:xfrm>
          <a:solidFill>
            <a:schemeClr val="bg1"/>
          </a:solidFill>
          <a:ln>
            <a:solidFill>
              <a:srgbClr val="C00000"/>
            </a:solidFill>
          </a:ln>
        </p:spPr>
        <p:txBody>
          <a:bodyPr>
            <a:normAutofit fontScale="92500"/>
          </a:bodyPr>
          <a:lstStyle/>
          <a:p>
            <a:pPr eaLnBrk="1" hangingPunct="1"/>
            <a:r>
              <a:rPr lang="ru-RU" sz="2000" b="1" dirty="0" smtClean="0"/>
              <a:t>Занимает наибольшую часть Европы. В южной части региона находятся Альпы. </a:t>
            </a:r>
          </a:p>
          <a:p>
            <a:pPr eaLnBrk="1" hangingPunct="1"/>
            <a:r>
              <a:rPr lang="ru-RU" sz="2000" b="1" dirty="0" smtClean="0"/>
              <a:t>Регион густонаселен. </a:t>
            </a:r>
          </a:p>
          <a:p>
            <a:pPr eaLnBrk="1" hangingPunct="1"/>
            <a:r>
              <a:rPr lang="ru-RU" sz="2000" b="1" dirty="0" smtClean="0"/>
              <a:t>Размеры стран очень различаются.</a:t>
            </a:r>
          </a:p>
          <a:p>
            <a:pPr eaLnBrk="1" hangingPunct="1"/>
            <a:r>
              <a:rPr lang="ru-RU" sz="2000" b="1" dirty="0" smtClean="0"/>
              <a:t>Находятся наиболее экономически развитые страны Европы: Германия, Великобритания, Франция. </a:t>
            </a:r>
          </a:p>
          <a:p>
            <a:pPr eaLnBrk="1" hangingPunct="1"/>
            <a:r>
              <a:rPr lang="ru-RU" sz="2000" b="1" dirty="0" smtClean="0"/>
              <a:t>Главная отрасль промышленности – машиностроение. Широко известна одежда и обувь из Германии, парфюмерия из Франции, лекарства из Швейцарии.</a:t>
            </a:r>
          </a:p>
          <a:p>
            <a:pPr eaLnBrk="1" hangingPunct="1"/>
            <a:r>
              <a:rPr lang="ru-RU" sz="2000" b="1" dirty="0" smtClean="0"/>
              <a:t>Памятников культуры много, а природных памятников – мало.</a:t>
            </a:r>
          </a:p>
        </p:txBody>
      </p:sp>
      <p:pic>
        <p:nvPicPr>
          <p:cNvPr id="6" name="Picture 2" descr="http://900igr.net/datas/geografija/Strany-Zapadnoj-Evropy/0002-002-Strany-Zapadnoj-Evrop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071934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1547813" y="260350"/>
            <a:ext cx="7239000" cy="838200"/>
          </a:xfrm>
        </p:spPr>
        <p:txBody>
          <a:bodyPr/>
          <a:lstStyle/>
          <a:p>
            <a:pPr algn="l" eaLnBrk="1" hangingPunct="1"/>
            <a:r>
              <a:rPr lang="ru-RU" b="1" smtClean="0">
                <a:solidFill>
                  <a:srgbClr val="FF0000"/>
                </a:solidFill>
              </a:rPr>
              <a:t>Плотность населения</a:t>
            </a:r>
          </a:p>
        </p:txBody>
      </p:sp>
      <p:pic>
        <p:nvPicPr>
          <p:cNvPr id="4" name="Picture 3" descr="C:\Documents and Settings\Admin\Рабочий стол\Размещение населения в Европе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14282" y="1214422"/>
            <a:ext cx="8501122" cy="5500726"/>
          </a:xfr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39</TotalTime>
  <Words>348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ТЕМА УРОКА: Европа. Страны Европы</vt:lpstr>
      <vt:lpstr>Презентация PowerPoint</vt:lpstr>
      <vt:lpstr>Площадь Европы 10 млн. км. кв.   С трёх сторон окружена морями  Берега Европы сильно изрезаны  Площадь европейских островов превышает 700 тыс.кв.км  В Европе расположены полностью или частично 50 островов </vt:lpstr>
      <vt:lpstr>Регионы Европы</vt:lpstr>
      <vt:lpstr>Северная Европа</vt:lpstr>
      <vt:lpstr>Южная Европа</vt:lpstr>
      <vt:lpstr>Восточная Европа</vt:lpstr>
      <vt:lpstr>  Средняя Европа</vt:lpstr>
      <vt:lpstr>Плотность населения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Европа. Страны Северной и Западной Европы</dc:title>
  <dc:creator>Home</dc:creator>
  <cp:lastModifiedBy>Ученик)</cp:lastModifiedBy>
  <cp:revision>6</cp:revision>
  <dcterms:created xsi:type="dcterms:W3CDTF">2016-05-04T18:00:55Z</dcterms:created>
  <dcterms:modified xsi:type="dcterms:W3CDTF">2021-02-24T12:32:40Z</dcterms:modified>
</cp:coreProperties>
</file>