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56" r:id="rId4"/>
    <p:sldId id="257" r:id="rId5"/>
    <p:sldId id="258" r:id="rId6"/>
    <p:sldId id="259" r:id="rId7"/>
    <p:sldId id="263" r:id="rId8"/>
    <p:sldId id="262" r:id="rId9"/>
    <p:sldId id="264" r:id="rId10"/>
    <p:sldId id="266" r:id="rId11"/>
    <p:sldId id="265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1BAFE-0E85-4723-9DB2-D77FDAFB2D7C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A9B2D-8E07-414A-A7B1-F8687D0651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735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1BAFE-0E85-4723-9DB2-D77FDAFB2D7C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A9B2D-8E07-414A-A7B1-F8687D0651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2496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1BAFE-0E85-4723-9DB2-D77FDAFB2D7C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A9B2D-8E07-414A-A7B1-F8687D0651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388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1BAFE-0E85-4723-9DB2-D77FDAFB2D7C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A9B2D-8E07-414A-A7B1-F8687D0651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62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1BAFE-0E85-4723-9DB2-D77FDAFB2D7C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A9B2D-8E07-414A-A7B1-F8687D0651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64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1BAFE-0E85-4723-9DB2-D77FDAFB2D7C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A9B2D-8E07-414A-A7B1-F8687D0651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571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1BAFE-0E85-4723-9DB2-D77FDAFB2D7C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A9B2D-8E07-414A-A7B1-F8687D0651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895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1BAFE-0E85-4723-9DB2-D77FDAFB2D7C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A9B2D-8E07-414A-A7B1-F8687D0651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311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1BAFE-0E85-4723-9DB2-D77FDAFB2D7C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A9B2D-8E07-414A-A7B1-F8687D0651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418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1BAFE-0E85-4723-9DB2-D77FDAFB2D7C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A9B2D-8E07-414A-A7B1-F8687D0651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550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1BAFE-0E85-4723-9DB2-D77FDAFB2D7C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A9B2D-8E07-414A-A7B1-F8687D0651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449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E1BAFE-0E85-4723-9DB2-D77FDAFB2D7C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0A9B2D-8E07-414A-A7B1-F8687D0651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746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38125"/>
            <a:ext cx="9755188" cy="734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79058" y="548679"/>
            <a:ext cx="7387472" cy="60939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Друг другу мстя </a:t>
            </a:r>
          </a:p>
          <a:p>
            <a:pPr algn="ctr"/>
            <a:r>
              <a:rPr lang="ru-RU" sz="4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 прошлый гнев</a:t>
            </a:r>
          </a:p>
          <a:p>
            <a:pPr algn="ctr"/>
            <a:r>
              <a:rPr lang="ru-RU" sz="4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 все разбои,</a:t>
            </a:r>
          </a:p>
          <a:p>
            <a:pPr algn="ctr"/>
            <a:r>
              <a:rPr lang="ru-RU" sz="4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Готовы Лилия и Лев,</a:t>
            </a:r>
          </a:p>
          <a:p>
            <a:pPr algn="ctr"/>
            <a:r>
              <a:rPr lang="ru-RU" sz="4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Готовы к бою.</a:t>
            </a:r>
          </a:p>
          <a:p>
            <a:pPr algn="ctr"/>
            <a:r>
              <a:rPr lang="ru-RU" sz="4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 грянул век потерь и бед</a:t>
            </a:r>
          </a:p>
          <a:p>
            <a:pPr algn="ctr"/>
            <a:r>
              <a:rPr lang="ru-RU" sz="4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Война идущая сто лет</a:t>
            </a:r>
          </a:p>
          <a:p>
            <a:pPr algn="ctr"/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6541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52" y="188641"/>
            <a:ext cx="5245744" cy="349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51472" y="1556792"/>
            <a:ext cx="3727239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4 этап</a:t>
            </a:r>
          </a:p>
          <a:p>
            <a:pPr algn="ctr"/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1428-1453 </a:t>
            </a:r>
            <a:r>
              <a:rPr lang="ru-RU" sz="4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г.г</a:t>
            </a:r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.</a:t>
            </a:r>
            <a:endParaRPr lang="ru-RU" sz="48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9847" y="3573016"/>
            <a:ext cx="8464305" cy="40010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Осада Орлеана</a:t>
            </a:r>
          </a:p>
          <a:p>
            <a:pPr algn="ctr"/>
            <a: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Спасти Францию может только чудо!</a:t>
            </a:r>
          </a:p>
          <a:p>
            <a:pPr algn="ctr"/>
            <a: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1429 – освобождение Орлеана</a:t>
            </a:r>
          </a:p>
          <a:p>
            <a:pPr algn="ctr"/>
            <a: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1431 – казнь Жанны </a:t>
            </a:r>
            <a:r>
              <a:rPr lang="ru-RU" sz="40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д,Арк</a:t>
            </a:r>
            <a:endParaRPr lang="ru-RU" sz="40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1453 – изгнание англичан (п. Кале)</a:t>
            </a:r>
          </a:p>
          <a:p>
            <a:pPr algn="ctr"/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3693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30" y="44624"/>
            <a:ext cx="4528327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957" y="44624"/>
            <a:ext cx="4591695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91057" y="5646088"/>
            <a:ext cx="822898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территория Франции </a:t>
            </a:r>
          </a:p>
          <a:p>
            <a:pPr algn="ctr"/>
            <a:r>
              <a:rPr lang="ru-RU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на начало Столетней войны и по итогам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3693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5506" y="1196752"/>
            <a:ext cx="8892988" cy="5968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525"/>
              </a:spcBef>
              <a:spcAft>
                <a:spcPts val="525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Ликвидированы притязания Англии на французскую корону</a:t>
            </a:r>
            <a:endParaRPr lang="ru-RU" sz="2800" b="1" dirty="0">
              <a:latin typeface="Times New Roman"/>
              <a:ea typeface="Calibri"/>
              <a:cs typeface="Times New Roman"/>
            </a:endParaRPr>
          </a:p>
          <a:p>
            <a:pPr marL="342900" lvl="0" indent="-342900">
              <a:spcBef>
                <a:spcPts val="525"/>
              </a:spcBef>
              <a:spcAft>
                <a:spcPts val="525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Франция вернула себе юго-западные территории, принадлежавшие Англии по Парижскому договору (1259) и стало сильным национальным государством;</a:t>
            </a:r>
            <a:endParaRPr lang="ru-RU" sz="2800" b="1" dirty="0">
              <a:latin typeface="Times New Roman"/>
              <a:ea typeface="Calibri"/>
              <a:cs typeface="Times New Roman"/>
            </a:endParaRPr>
          </a:p>
          <a:p>
            <a:pPr marL="342900" lvl="0" indent="-342900">
              <a:spcBef>
                <a:spcPts val="525"/>
              </a:spcBef>
              <a:spcAft>
                <a:spcPts val="525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Королевская власть усилилась;</a:t>
            </a:r>
            <a:endParaRPr lang="ru-RU" sz="2800" b="1" dirty="0">
              <a:latin typeface="Times New Roman"/>
              <a:ea typeface="Calibri"/>
              <a:cs typeface="Times New Roman"/>
            </a:endParaRPr>
          </a:p>
          <a:p>
            <a:pPr marL="342900" lvl="0" indent="-342900">
              <a:spcBef>
                <a:spcPts val="525"/>
              </a:spcBef>
              <a:spcAft>
                <a:spcPts val="525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Англия утратила свои континентальные владения, кроме города Кале с окрестностями (до 1558);</a:t>
            </a:r>
            <a:endParaRPr lang="ru-RU" sz="2800" b="1" dirty="0">
              <a:latin typeface="Times New Roman"/>
              <a:ea typeface="Calibri"/>
              <a:cs typeface="Times New Roman"/>
            </a:endParaRPr>
          </a:p>
          <a:p>
            <a:pPr marL="342900" lvl="0" indent="-342900">
              <a:spcBef>
                <a:spcPts val="525"/>
              </a:spcBef>
              <a:spcAft>
                <a:spcPts val="525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Усовершенствовались вооружение и техника;</a:t>
            </a:r>
            <a:endParaRPr lang="ru-RU" sz="2800" b="1" dirty="0">
              <a:latin typeface="Times New Roman"/>
              <a:ea typeface="Calibri"/>
              <a:cs typeface="Times New Roman"/>
            </a:endParaRPr>
          </a:p>
          <a:p>
            <a:pPr marL="342900" lvl="0" indent="-342900">
              <a:spcBef>
                <a:spcPts val="525"/>
              </a:spcBef>
              <a:spcAft>
                <a:spcPts val="525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Появилась постоянная армия.</a:t>
            </a:r>
            <a:endParaRPr lang="ru-RU" sz="2800" b="1" dirty="0">
              <a:latin typeface="Times New Roman"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ru-RU" sz="2800" dirty="0">
              <a:effectLst/>
              <a:latin typeface="Times New Roman"/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88640"/>
            <a:ext cx="72689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Итоги Столетней войны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3693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84"/>
            <a:ext cx="911160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0317" y="1412776"/>
            <a:ext cx="8239948" cy="50167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Домашнее задание</a:t>
            </a:r>
          </a:p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§</a:t>
            </a:r>
            <a:r>
              <a:rPr lang="en-US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20</a:t>
            </a:r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</a:p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подготовить сообщения</a:t>
            </a:r>
          </a:p>
          <a:p>
            <a:pPr algn="ctr"/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«Битвы в период Столетней войны»</a:t>
            </a:r>
          </a:p>
          <a:p>
            <a:pPr algn="ctr"/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«Жанна д , </a:t>
            </a:r>
            <a:r>
              <a:rPr lang="ru-RU" sz="4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Арк</a:t>
            </a:r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– </a:t>
            </a:r>
          </a:p>
          <a:p>
            <a:pPr algn="ctr"/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героиня Столетней войны»</a:t>
            </a:r>
          </a:p>
          <a:p>
            <a:pPr algn="ctr"/>
            <a:endParaRPr lang="ru-RU" sz="40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0536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84" y="0"/>
            <a:ext cx="9144000" cy="6880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 descr="ÐÐµÑÐ± ÐÐ½Ð³Ð»Ð¸Ð¸: Ð¸ÑÑÐ¾ÑÐ¸Ñ Ð¸ Ð¾Ð¿Ð¸ÑÐ°Ð½Ð¸Ðµ. Ð§ÑÐ¾ Ð¾Ð±ÑÐµÐ³Ð¾ Ñ Ð½ÐµÐ³Ð¾ Ñ Ð³ÐµÑÐ±Ð¾Ð¼ ÐÐµÐ»Ð¸ÐºÐ¾Ð±ÑÐ¸ÑÐ°Ð½Ð¸Ð¸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3"/>
            <a:ext cx="3697398" cy="357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041152"/>
            <a:ext cx="4473823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0649" y="4581128"/>
            <a:ext cx="38202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Герб Англии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06664" y="4562636"/>
            <a:ext cx="44231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Герб Франции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3940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5041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38" y="-14553"/>
            <a:ext cx="9753600" cy="734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43813" y="260648"/>
            <a:ext cx="36095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План урока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8107" y="2060848"/>
            <a:ext cx="7360926" cy="41477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3600" b="1" dirty="0" smtClean="0">
                <a:effectLst/>
                <a:latin typeface="Times New Roman"/>
                <a:ea typeface="Times New Roman"/>
                <a:cs typeface="Times New Roman"/>
              </a:rPr>
              <a:t>1. Причины войны и повод к ней</a:t>
            </a:r>
            <a:endParaRPr lang="ru-RU" sz="3600" b="1" dirty="0" smtClean="0">
              <a:effectLst/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3600" b="1" dirty="0" smtClean="0">
                <a:effectLst/>
                <a:latin typeface="Times New Roman"/>
                <a:ea typeface="Times New Roman"/>
                <a:cs typeface="Times New Roman"/>
              </a:rPr>
              <a:t>2. Армии двух стран</a:t>
            </a:r>
            <a:endParaRPr lang="ru-RU" sz="3600" b="1" dirty="0" smtClean="0">
              <a:effectLst/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3600" b="1" dirty="0" smtClean="0">
                <a:effectLst/>
                <a:latin typeface="Times New Roman"/>
                <a:ea typeface="Times New Roman"/>
                <a:cs typeface="Times New Roman"/>
              </a:rPr>
              <a:t>3. Ход войны.</a:t>
            </a:r>
            <a:endParaRPr lang="ru-RU" sz="3600" b="1" dirty="0" smtClean="0">
              <a:effectLst/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3600" b="1" dirty="0" smtClean="0">
                <a:effectLst/>
                <a:latin typeface="Times New Roman"/>
                <a:ea typeface="Times New Roman"/>
                <a:cs typeface="Times New Roman"/>
              </a:rPr>
              <a:t>4.Народная героиня Жанна д, </a:t>
            </a:r>
            <a:r>
              <a:rPr lang="ru-RU" sz="3600" b="1" dirty="0" err="1" smtClean="0">
                <a:effectLst/>
                <a:latin typeface="Times New Roman"/>
                <a:ea typeface="Times New Roman"/>
                <a:cs typeface="Times New Roman"/>
              </a:rPr>
              <a:t>Арк</a:t>
            </a:r>
            <a:endParaRPr lang="ru-RU" sz="3600" b="1" dirty="0" smtClean="0">
              <a:effectLst/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3600" b="1" dirty="0" smtClean="0">
                <a:effectLst/>
                <a:latin typeface="Times New Roman"/>
                <a:ea typeface="Times New Roman"/>
                <a:cs typeface="Times New Roman"/>
              </a:rPr>
              <a:t> и ее гибель</a:t>
            </a:r>
            <a:endParaRPr lang="ru-RU" sz="3600" b="1" dirty="0">
              <a:effectLst/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12994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0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75656" y="476672"/>
            <a:ext cx="51010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Причины войны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1628800"/>
            <a:ext cx="70385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3200" b="1" dirty="0" smtClean="0">
                <a:effectLst/>
                <a:latin typeface="Times New Roman"/>
                <a:ea typeface="Times New Roman"/>
                <a:cs typeface="Times New Roman"/>
              </a:rPr>
              <a:t>1. Англия не хотела терять свои земли во Франции.</a:t>
            </a:r>
            <a:endParaRPr lang="ru-RU" sz="3200" dirty="0" smtClean="0">
              <a:effectLst/>
              <a:latin typeface="Times New Roman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3200" b="1" dirty="0" smtClean="0">
                <a:effectLst/>
                <a:latin typeface="Times New Roman"/>
                <a:ea typeface="Times New Roman"/>
                <a:cs typeface="Times New Roman"/>
              </a:rPr>
              <a:t>2. Французские короли хотели объединить страну, но мешали английские владения во Франции.</a:t>
            </a:r>
            <a:endParaRPr lang="ru-RU" sz="3200" dirty="0" smtClean="0">
              <a:effectLst/>
              <a:latin typeface="Times New Roman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3200" b="1" dirty="0" smtClean="0">
                <a:effectLst/>
                <a:latin typeface="Times New Roman"/>
                <a:ea typeface="Times New Roman"/>
                <a:cs typeface="Times New Roman"/>
              </a:rPr>
              <a:t>3. Интересы двух государств столкнулись во Фландрии.</a:t>
            </a:r>
            <a:endParaRPr lang="ru-RU" sz="3200" dirty="0" smtClean="0">
              <a:effectLst/>
              <a:latin typeface="Times New Roman"/>
              <a:ea typeface="Calibri"/>
              <a:cs typeface="Times New Roman"/>
            </a:endParaRPr>
          </a:p>
          <a:p>
            <a:r>
              <a:rPr lang="ru-RU" sz="3200" b="1" dirty="0" smtClean="0">
                <a:effectLst/>
                <a:latin typeface="Times New Roman"/>
                <a:ea typeface="Times New Roman"/>
              </a:rPr>
              <a:t>4. Претензии английского короля на французский престол.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60478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08" y="0"/>
            <a:ext cx="9144000" cy="6880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65420" y="476672"/>
            <a:ext cx="47215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Повод к войне</a:t>
            </a:r>
            <a:endParaRPr lang="ru-RU" sz="54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2859948"/>
            <a:ext cx="70385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effectLst/>
                <a:latin typeface="Times New Roman"/>
                <a:ea typeface="Times New Roman"/>
              </a:rPr>
              <a:t>Претензии короля Англии  на корону Франции. </a:t>
            </a:r>
            <a:endParaRPr lang="ru-RU" sz="3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77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922"/>
            <a:ext cx="9144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5112568" cy="4086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6873" y="4509120"/>
            <a:ext cx="9016251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1340 г. – уничтожение французского флота при г. </a:t>
            </a:r>
            <a:r>
              <a:rPr lang="ru-RU" sz="2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Слейсе</a:t>
            </a:r>
            <a:endParaRPr lang="ru-RU" sz="2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r>
              <a:rPr lang="ru-R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1346 г. – поражение французов в битве при </a:t>
            </a:r>
            <a:r>
              <a:rPr lang="ru-RU" sz="2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Креси</a:t>
            </a:r>
            <a:endParaRPr lang="ru-RU" sz="2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r>
              <a:rPr lang="ru-R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1356 г. – разгром французской армии при Пуатье</a:t>
            </a:r>
          </a:p>
          <a:p>
            <a:r>
              <a:rPr lang="ru-R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1360 г. – перемирие между Англией и Францией </a:t>
            </a:r>
            <a:endParaRPr lang="ru-RU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08104" y="1772816"/>
            <a:ext cx="372723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 этап</a:t>
            </a:r>
          </a:p>
          <a:p>
            <a:pPr algn="ctr"/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1337-1360 </a:t>
            </a:r>
            <a:r>
              <a:rPr lang="ru-RU" sz="4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г.г</a:t>
            </a:r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.</a:t>
            </a:r>
            <a:endParaRPr lang="ru-RU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719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4" y="0"/>
            <a:ext cx="9144000" cy="6882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1"/>
            <a:ext cx="5242064" cy="3024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64088" y="1340768"/>
            <a:ext cx="386670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2 этап  </a:t>
            </a:r>
          </a:p>
          <a:p>
            <a:pPr algn="ctr"/>
            <a:r>
              <a:rPr lang="ru-RU" sz="4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1369-1396 </a:t>
            </a:r>
            <a:r>
              <a:rPr lang="ru-RU" sz="48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г.г</a:t>
            </a:r>
            <a:r>
              <a:rPr lang="ru-RU" sz="4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.</a:t>
            </a:r>
            <a:endParaRPr lang="ru-RU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440" y="3212976"/>
            <a:ext cx="9097106" cy="36317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или Каролингский.</a:t>
            </a:r>
          </a:p>
          <a:p>
            <a:pPr algn="ctr"/>
            <a:r>
              <a:rPr lang="ru-RU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Бертран </a:t>
            </a:r>
            <a:r>
              <a:rPr lang="ru-RU" sz="4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Дюгеклен</a:t>
            </a:r>
            <a:endParaRPr lang="ru-RU" sz="4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ru-RU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тактика внезапных нападений</a:t>
            </a:r>
          </a:p>
          <a:p>
            <a:pPr algn="ctr"/>
            <a:r>
              <a:rPr lang="ru-RU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использование мортир французами</a:t>
            </a:r>
          </a:p>
          <a:p>
            <a:pPr algn="ctr"/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213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88640"/>
            <a:ext cx="5187618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428399" y="1860847"/>
            <a:ext cx="3587777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3 этап</a:t>
            </a:r>
          </a:p>
          <a:p>
            <a:pPr algn="ctr"/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1415-1424г.г.</a:t>
            </a:r>
            <a:endParaRPr lang="ru-RU" sz="48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1030" y="4005064"/>
            <a:ext cx="835100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или Ланкастерский</a:t>
            </a:r>
          </a:p>
          <a:p>
            <a:pPr algn="ctr"/>
            <a: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подъем патриотических настроений</a:t>
            </a:r>
            <a:endParaRPr lang="ru-RU" sz="40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разгар партизанской войны</a:t>
            </a:r>
            <a:endParaRPr lang="ru-RU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9868" y="5805264"/>
            <a:ext cx="819397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характер войны-освободительный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723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682</TotalTime>
  <Words>315</Words>
  <Application>Microsoft Office PowerPoint</Application>
  <PresentationFormat>Экран (4:3)</PresentationFormat>
  <Paragraphs>63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16</cp:revision>
  <dcterms:created xsi:type="dcterms:W3CDTF">2018-11-09T05:30:00Z</dcterms:created>
  <dcterms:modified xsi:type="dcterms:W3CDTF">2018-11-12T12:13:52Z</dcterms:modified>
</cp:coreProperties>
</file>