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</p:sldMasterIdLst>
  <p:notesMasterIdLst>
    <p:notesMasterId r:id="rId21"/>
  </p:notesMasterIdLst>
  <p:sldIdLst>
    <p:sldId id="260" r:id="rId2"/>
    <p:sldId id="257" r:id="rId3"/>
    <p:sldId id="302" r:id="rId4"/>
    <p:sldId id="328" r:id="rId5"/>
    <p:sldId id="323" r:id="rId6"/>
    <p:sldId id="305" r:id="rId7"/>
    <p:sldId id="319" r:id="rId8"/>
    <p:sldId id="261" r:id="rId9"/>
    <p:sldId id="313" r:id="rId10"/>
    <p:sldId id="324" r:id="rId11"/>
    <p:sldId id="322" r:id="rId12"/>
    <p:sldId id="325" r:id="rId13"/>
    <p:sldId id="329" r:id="rId14"/>
    <p:sldId id="316" r:id="rId15"/>
    <p:sldId id="326" r:id="rId16"/>
    <p:sldId id="327" r:id="rId17"/>
    <p:sldId id="331" r:id="rId18"/>
    <p:sldId id="332" r:id="rId19"/>
    <p:sldId id="330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E259B"/>
    <a:srgbClr val="0E1184"/>
    <a:srgbClr val="FFCCFF"/>
    <a:srgbClr val="FF99FF"/>
    <a:srgbClr val="19A4E9"/>
    <a:srgbClr val="660033"/>
    <a:srgbClr val="DC7D36"/>
    <a:srgbClr val="32E0A6"/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6" autoAdjust="0"/>
    <p:restoredTop sz="94660"/>
  </p:normalViewPr>
  <p:slideViewPr>
    <p:cSldViewPr>
      <p:cViewPr>
        <p:scale>
          <a:sx n="68" d="100"/>
          <a:sy n="68" d="100"/>
        </p:scale>
        <p:origin x="-2790" y="-9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ОУПП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трудоустроено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74</c:v>
                </c:pt>
                <c:pt idx="1">
                  <c:v>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повышенные квалификационные разряды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2014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42</c:v>
                </c:pt>
                <c:pt idx="1">
                  <c:v>44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установочные квалификационные разряды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2014</c:v>
                </c:pt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58</c:v>
                </c:pt>
                <c:pt idx="1">
                  <c:v>56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установочные разряды2</c:v>
                </c:pt>
              </c:strCache>
            </c:strRef>
          </c:tx>
          <c:cat>
            <c:numRef>
              <c:f>Лист1!$A$2:$A$5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2014</c:v>
                </c:pt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</c:ser>
        <c:dLbls/>
        <c:shape val="box"/>
        <c:axId val="130200704"/>
        <c:axId val="130202240"/>
        <c:axId val="0"/>
      </c:bar3DChart>
      <c:catAx>
        <c:axId val="1302007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30202240"/>
        <c:crosses val="autoZero"/>
        <c:auto val="1"/>
        <c:lblAlgn val="ctr"/>
        <c:lblOffset val="100"/>
      </c:catAx>
      <c:valAx>
        <c:axId val="1302022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13020070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E49779-6506-4715-ABCA-BD605890FD96}" type="doc">
      <dgm:prSet loTypeId="urn:microsoft.com/office/officeart/2005/8/layout/pyramid1" loCatId="pyramid" qsTypeId="urn:microsoft.com/office/officeart/2005/8/quickstyle/simple3" qsCatId="simple" csTypeId="urn:microsoft.com/office/officeart/2005/8/colors/colorful2" csCatId="colorful" phldr="1"/>
      <dgm:spPr/>
    </dgm:pt>
    <dgm:pt modelId="{67D236F6-FD29-43DD-A7FB-D8D98A2272D5}">
      <dgm:prSet phldrT="[Текст]"/>
      <dgm:spPr/>
      <dgm:t>
        <a:bodyPr/>
        <a:lstStyle/>
        <a:p>
          <a:endParaRPr lang="ru-RU" dirty="0" smtClean="0"/>
        </a:p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Мой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6718AC15-168C-4BEB-8962-09AC8D0B7EFD}" type="parTrans" cxnId="{35F2F73D-967E-4EEA-835B-F2FDA06CDEF5}">
      <dgm:prSet/>
      <dgm:spPr/>
      <dgm:t>
        <a:bodyPr/>
        <a:lstStyle/>
        <a:p>
          <a:endParaRPr lang="ru-RU"/>
        </a:p>
      </dgm:t>
    </dgm:pt>
    <dgm:pt modelId="{6474219A-CED4-4CC7-9282-785D068BB404}" type="sibTrans" cxnId="{35F2F73D-967E-4EEA-835B-F2FDA06CDEF5}">
      <dgm:prSet/>
      <dgm:spPr/>
      <dgm:t>
        <a:bodyPr/>
        <a:lstStyle/>
        <a:p>
          <a:endParaRPr lang="ru-RU"/>
        </a:p>
      </dgm:t>
    </dgm:pt>
    <dgm:pt modelId="{C88C4EB4-617D-431A-9721-C6483F17C0B0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творческий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200C02F-C5EF-4EAC-9840-C0517961BA3E}" type="parTrans" cxnId="{E1C3C1C2-EDA6-40E1-91BA-15516B2880E3}">
      <dgm:prSet/>
      <dgm:spPr/>
      <dgm:t>
        <a:bodyPr/>
        <a:lstStyle/>
        <a:p>
          <a:endParaRPr lang="ru-RU"/>
        </a:p>
      </dgm:t>
    </dgm:pt>
    <dgm:pt modelId="{91B6D060-8B6D-4E97-84DA-C1519FB85CAB}" type="sibTrans" cxnId="{E1C3C1C2-EDA6-40E1-91BA-15516B2880E3}">
      <dgm:prSet/>
      <dgm:spPr/>
      <dgm:t>
        <a:bodyPr/>
        <a:lstStyle/>
        <a:p>
          <a:endParaRPr lang="ru-RU"/>
        </a:p>
      </dgm:t>
    </dgm:pt>
    <dgm:pt modelId="{72295096-4D17-4D04-AFB1-56D99430A05B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поиск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11F608B-93EB-4622-8932-D34FD071A764}" type="parTrans" cxnId="{48702274-F808-4FDF-9BAA-5230D8C38B71}">
      <dgm:prSet/>
      <dgm:spPr/>
      <dgm:t>
        <a:bodyPr/>
        <a:lstStyle/>
        <a:p>
          <a:endParaRPr lang="ru-RU"/>
        </a:p>
      </dgm:t>
    </dgm:pt>
    <dgm:pt modelId="{6225DF25-0752-4298-926A-E559DCEBD35F}" type="sibTrans" cxnId="{48702274-F808-4FDF-9BAA-5230D8C38B71}">
      <dgm:prSet/>
      <dgm:spPr/>
      <dgm:t>
        <a:bodyPr/>
        <a:lstStyle/>
        <a:p>
          <a:endParaRPr lang="ru-RU"/>
        </a:p>
      </dgm:t>
    </dgm:pt>
    <dgm:pt modelId="{E71C9E63-FAB6-4178-A67D-A783190F42BA}" type="pres">
      <dgm:prSet presAssocID="{BFE49779-6506-4715-ABCA-BD605890FD96}" presName="Name0" presStyleCnt="0">
        <dgm:presLayoutVars>
          <dgm:dir/>
          <dgm:animLvl val="lvl"/>
          <dgm:resizeHandles val="exact"/>
        </dgm:presLayoutVars>
      </dgm:prSet>
      <dgm:spPr/>
    </dgm:pt>
    <dgm:pt modelId="{ED3582C9-0D72-40B5-AB94-6A63C2804BAB}" type="pres">
      <dgm:prSet presAssocID="{67D236F6-FD29-43DD-A7FB-D8D98A2272D5}" presName="Name8" presStyleCnt="0"/>
      <dgm:spPr/>
    </dgm:pt>
    <dgm:pt modelId="{FD7F80BA-C616-4FCC-ABA2-C5A44960F9F7}" type="pres">
      <dgm:prSet presAssocID="{67D236F6-FD29-43DD-A7FB-D8D98A2272D5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33F49-9ECE-4C53-8E50-C5E83F13EF80}" type="pres">
      <dgm:prSet presAssocID="{67D236F6-FD29-43DD-A7FB-D8D98A2272D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59FD18-A854-4E45-8EC8-23CEBCE0A666}" type="pres">
      <dgm:prSet presAssocID="{C88C4EB4-617D-431A-9721-C6483F17C0B0}" presName="Name8" presStyleCnt="0"/>
      <dgm:spPr/>
    </dgm:pt>
    <dgm:pt modelId="{F761C73D-BEF2-4689-8161-EC317229017D}" type="pres">
      <dgm:prSet presAssocID="{C88C4EB4-617D-431A-9721-C6483F17C0B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117A8-49C8-483A-A4A1-48D5DCB436F6}" type="pres">
      <dgm:prSet presAssocID="{C88C4EB4-617D-431A-9721-C6483F17C0B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BD634-443F-430C-A1AC-F3259BBA03AA}" type="pres">
      <dgm:prSet presAssocID="{72295096-4D17-4D04-AFB1-56D99430A05B}" presName="Name8" presStyleCnt="0"/>
      <dgm:spPr/>
    </dgm:pt>
    <dgm:pt modelId="{07065559-6EBB-4155-A5B7-95DA2754D195}" type="pres">
      <dgm:prSet presAssocID="{72295096-4D17-4D04-AFB1-56D99430A05B}" presName="level" presStyleLbl="node1" presStyleIdx="2" presStyleCnt="3" custLinFactNeighborX="266" custLinFactNeighborY="58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40206F-5AB4-4254-9751-46AA13374A85}" type="pres">
      <dgm:prSet presAssocID="{72295096-4D17-4D04-AFB1-56D99430A05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3759F4-32FC-4617-901C-2201E55C4D79}" type="presOf" srcId="{BFE49779-6506-4715-ABCA-BD605890FD96}" destId="{E71C9E63-FAB6-4178-A67D-A783190F42BA}" srcOrd="0" destOrd="0" presId="urn:microsoft.com/office/officeart/2005/8/layout/pyramid1"/>
    <dgm:cxn modelId="{E1C3C1C2-EDA6-40E1-91BA-15516B2880E3}" srcId="{BFE49779-6506-4715-ABCA-BD605890FD96}" destId="{C88C4EB4-617D-431A-9721-C6483F17C0B0}" srcOrd="1" destOrd="0" parTransId="{D200C02F-C5EF-4EAC-9840-C0517961BA3E}" sibTransId="{91B6D060-8B6D-4E97-84DA-C1519FB85CAB}"/>
    <dgm:cxn modelId="{C648C66C-3F60-461B-9BD8-26CFA190FDC7}" type="presOf" srcId="{67D236F6-FD29-43DD-A7FB-D8D98A2272D5}" destId="{DFE33F49-9ECE-4C53-8E50-C5E83F13EF80}" srcOrd="1" destOrd="0" presId="urn:microsoft.com/office/officeart/2005/8/layout/pyramid1"/>
    <dgm:cxn modelId="{5885A5C0-9DCB-4830-9B34-72082232EDD2}" type="presOf" srcId="{67D236F6-FD29-43DD-A7FB-D8D98A2272D5}" destId="{FD7F80BA-C616-4FCC-ABA2-C5A44960F9F7}" srcOrd="0" destOrd="0" presId="urn:microsoft.com/office/officeart/2005/8/layout/pyramid1"/>
    <dgm:cxn modelId="{CFE648B6-CFC4-4DE7-99B9-392F23E614CE}" type="presOf" srcId="{C88C4EB4-617D-431A-9721-C6483F17C0B0}" destId="{B53117A8-49C8-483A-A4A1-48D5DCB436F6}" srcOrd="1" destOrd="0" presId="urn:microsoft.com/office/officeart/2005/8/layout/pyramid1"/>
    <dgm:cxn modelId="{FC3775B2-F480-4C9C-A8B6-8A1CD0249246}" type="presOf" srcId="{72295096-4D17-4D04-AFB1-56D99430A05B}" destId="{8B40206F-5AB4-4254-9751-46AA13374A85}" srcOrd="1" destOrd="0" presId="urn:microsoft.com/office/officeart/2005/8/layout/pyramid1"/>
    <dgm:cxn modelId="{1F8990F5-AFBB-4777-B50B-7D67ABD958D5}" type="presOf" srcId="{C88C4EB4-617D-431A-9721-C6483F17C0B0}" destId="{F761C73D-BEF2-4689-8161-EC317229017D}" srcOrd="0" destOrd="0" presId="urn:microsoft.com/office/officeart/2005/8/layout/pyramid1"/>
    <dgm:cxn modelId="{F5132FDA-764C-4E23-8ECF-372EE9F3EE52}" type="presOf" srcId="{72295096-4D17-4D04-AFB1-56D99430A05B}" destId="{07065559-6EBB-4155-A5B7-95DA2754D195}" srcOrd="0" destOrd="0" presId="urn:microsoft.com/office/officeart/2005/8/layout/pyramid1"/>
    <dgm:cxn modelId="{35F2F73D-967E-4EEA-835B-F2FDA06CDEF5}" srcId="{BFE49779-6506-4715-ABCA-BD605890FD96}" destId="{67D236F6-FD29-43DD-A7FB-D8D98A2272D5}" srcOrd="0" destOrd="0" parTransId="{6718AC15-168C-4BEB-8962-09AC8D0B7EFD}" sibTransId="{6474219A-CED4-4CC7-9282-785D068BB404}"/>
    <dgm:cxn modelId="{48702274-F808-4FDF-9BAA-5230D8C38B71}" srcId="{BFE49779-6506-4715-ABCA-BD605890FD96}" destId="{72295096-4D17-4D04-AFB1-56D99430A05B}" srcOrd="2" destOrd="0" parTransId="{411F608B-93EB-4622-8932-D34FD071A764}" sibTransId="{6225DF25-0752-4298-926A-E559DCEBD35F}"/>
    <dgm:cxn modelId="{471D6DEF-8D36-42D7-89EA-748BFCF09763}" type="presParOf" srcId="{E71C9E63-FAB6-4178-A67D-A783190F42BA}" destId="{ED3582C9-0D72-40B5-AB94-6A63C2804BAB}" srcOrd="0" destOrd="0" presId="urn:microsoft.com/office/officeart/2005/8/layout/pyramid1"/>
    <dgm:cxn modelId="{0B35F418-D498-413B-8A6C-186327DC0B2E}" type="presParOf" srcId="{ED3582C9-0D72-40B5-AB94-6A63C2804BAB}" destId="{FD7F80BA-C616-4FCC-ABA2-C5A44960F9F7}" srcOrd="0" destOrd="0" presId="urn:microsoft.com/office/officeart/2005/8/layout/pyramid1"/>
    <dgm:cxn modelId="{F4F002B2-3DDB-421B-9FD7-C6089C9EA9D7}" type="presParOf" srcId="{ED3582C9-0D72-40B5-AB94-6A63C2804BAB}" destId="{DFE33F49-9ECE-4C53-8E50-C5E83F13EF80}" srcOrd="1" destOrd="0" presId="urn:microsoft.com/office/officeart/2005/8/layout/pyramid1"/>
    <dgm:cxn modelId="{608F90DA-CB1D-4813-BC1E-6BACB2507AF5}" type="presParOf" srcId="{E71C9E63-FAB6-4178-A67D-A783190F42BA}" destId="{D959FD18-A854-4E45-8EC8-23CEBCE0A666}" srcOrd="1" destOrd="0" presId="urn:microsoft.com/office/officeart/2005/8/layout/pyramid1"/>
    <dgm:cxn modelId="{095DE5CC-2705-4D72-944A-D847ACF3581F}" type="presParOf" srcId="{D959FD18-A854-4E45-8EC8-23CEBCE0A666}" destId="{F761C73D-BEF2-4689-8161-EC317229017D}" srcOrd="0" destOrd="0" presId="urn:microsoft.com/office/officeart/2005/8/layout/pyramid1"/>
    <dgm:cxn modelId="{4E571C04-F824-46E5-A5F6-7B6DD3D6013A}" type="presParOf" srcId="{D959FD18-A854-4E45-8EC8-23CEBCE0A666}" destId="{B53117A8-49C8-483A-A4A1-48D5DCB436F6}" srcOrd="1" destOrd="0" presId="urn:microsoft.com/office/officeart/2005/8/layout/pyramid1"/>
    <dgm:cxn modelId="{A486F342-888C-40B4-8B8A-3D9211413B01}" type="presParOf" srcId="{E71C9E63-FAB6-4178-A67D-A783190F42BA}" destId="{DE4BD634-443F-430C-A1AC-F3259BBA03AA}" srcOrd="2" destOrd="0" presId="urn:microsoft.com/office/officeart/2005/8/layout/pyramid1"/>
    <dgm:cxn modelId="{C84F2797-9F39-4F94-817F-E8E363AF20B2}" type="presParOf" srcId="{DE4BD634-443F-430C-A1AC-F3259BBA03AA}" destId="{07065559-6EBB-4155-A5B7-95DA2754D195}" srcOrd="0" destOrd="0" presId="urn:microsoft.com/office/officeart/2005/8/layout/pyramid1"/>
    <dgm:cxn modelId="{98B10FE8-3A88-4DDD-99C8-4389682119B3}" type="presParOf" srcId="{DE4BD634-443F-430C-A1AC-F3259BBA03AA}" destId="{8B40206F-5AB4-4254-9751-46AA13374A8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7F80BA-C616-4FCC-ABA2-C5A44960F9F7}">
      <dsp:nvSpPr>
        <dsp:cNvPr id="0" name=""/>
        <dsp:cNvSpPr/>
      </dsp:nvSpPr>
      <dsp:spPr>
        <a:xfrm>
          <a:off x="1143008" y="0"/>
          <a:ext cx="1143008" cy="809630"/>
        </a:xfrm>
        <a:prstGeom prst="trapezoid">
          <a:avLst>
            <a:gd name="adj" fmla="val 7058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Мой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43008" y="0"/>
        <a:ext cx="1143008" cy="809630"/>
      </dsp:txXfrm>
    </dsp:sp>
    <dsp:sp modelId="{F761C73D-BEF2-4689-8161-EC317229017D}">
      <dsp:nvSpPr>
        <dsp:cNvPr id="0" name=""/>
        <dsp:cNvSpPr/>
      </dsp:nvSpPr>
      <dsp:spPr>
        <a:xfrm>
          <a:off x="571503" y="809630"/>
          <a:ext cx="2286016" cy="809630"/>
        </a:xfrm>
        <a:prstGeom prst="trapezoid">
          <a:avLst>
            <a:gd name="adj" fmla="val 70588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творческий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71556" y="809630"/>
        <a:ext cx="1485910" cy="809630"/>
      </dsp:txXfrm>
    </dsp:sp>
    <dsp:sp modelId="{07065559-6EBB-4155-A5B7-95DA2754D195}">
      <dsp:nvSpPr>
        <dsp:cNvPr id="0" name=""/>
        <dsp:cNvSpPr/>
      </dsp:nvSpPr>
      <dsp:spPr>
        <a:xfrm>
          <a:off x="0" y="1619261"/>
          <a:ext cx="3429024" cy="809630"/>
        </a:xfrm>
        <a:prstGeom prst="trapezoid">
          <a:avLst>
            <a:gd name="adj" fmla="val 70588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поиск</a:t>
          </a:r>
          <a:endParaRPr lang="ru-RU" sz="2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0079" y="1619261"/>
        <a:ext cx="2228865" cy="809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1E069B-5B67-420C-920F-A54BF5362D1E}" type="datetimeFigureOut">
              <a:rPr lang="ru-RU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04C8F4A-CD72-4620-85B7-3B7D141AF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0526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4C8F4A-CD72-4620-85B7-3B7D141AF9B6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945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4C8F4A-CD72-4620-85B7-3B7D141AF9B6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330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4C8F4A-CD72-4620-85B7-3B7D141AF9B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629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25700-C7CD-4541-9981-3C6B08950FFB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BAA5F1-9ABE-4FD5-A427-7C5DB1783D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AF4395-3E88-4A0B-B486-94DD7F4209BD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3CE2A-145E-42E3-B01A-9789FEA14F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EBE9A2-8649-426D-868A-8A4219990269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8D15A-CC38-45FA-8AEB-7525EE8019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31EB6E-DD5F-44DF-BBEC-570172C31CE8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307A0-FC5A-48DE-934A-16320C198C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FA1F01-EE21-479A-BCBB-4B2A5623E28B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20E629-1DA7-497D-8913-6A9138AAF21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D6B897-8438-4DBC-A51D-4AA397275DDB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CF7C8-40F0-4AD7-BB42-337BBAFF18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CB9B4C-BE10-4E68-9B37-3EAA5AB2E3E0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CD35A-5307-46D8-B116-E87D67CF45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FD380-B70A-468D-BDD0-92F9ADE3A32B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F6DB90-F0C0-4EBB-AD90-D8A9C63999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21A7B9-DA4F-489E-A598-6203418D6212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ED1F3-8FC0-43A2-BE6C-50EA845C3E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A64223-166D-4A5F-BCB2-F0E3210B7789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A6014-C271-49E2-8027-75FF63C93C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655685-9C4E-4BC7-9B78-72C982327368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9F6C4-C36A-4145-9839-E25F9CA3B0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5000"/>
                <a:lumOff val="75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8668B5-BEE7-42EE-860F-C7D5797B8395}" type="datetimeFigureOut">
              <a:rPr lang="ru-RU" smtClean="0"/>
              <a:pPr>
                <a:defRPr/>
              </a:pPr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29CB8A-FB2A-4505-BFF4-5ECE13F1FA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801072" cy="785818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“Рудный құрылыс және көлік колледжі” КМҚК  </a:t>
            </a:r>
            <a:br>
              <a:rPr lang="kk-KZ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КГКП “Рудненский колледж строительства и транспорта”</a:t>
            </a:r>
            <a:br>
              <a:rPr lang="kk-KZ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43306" y="1357299"/>
            <a:ext cx="5500694" cy="52211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Білімі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/Образование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Рудненский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индустриальный институт,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инженер –строитель.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Костанайский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индустриально-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педагогический колледж,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мастер производственного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обучения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Жұмыс өтілі/Стаж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        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лет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санаты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Жұмыс мамандығы/Рабочая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Машинист крана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(крановщик) 5 разряда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C:\Documents and Settings\Admin\Рабочий стол\Фото Айгуль\_MG_3076.JPG"/>
          <p:cNvPicPr>
            <a:picLocks noChangeAspect="1" noChangeArrowheads="1"/>
          </p:cNvPicPr>
          <p:nvPr/>
        </p:nvPicPr>
        <p:blipFill>
          <a:blip r:embed="rId3" cstate="print"/>
          <a:srcRect l="2174" t="10145"/>
          <a:stretch>
            <a:fillRect/>
          </a:stretch>
        </p:blipFill>
        <p:spPr bwMode="auto">
          <a:xfrm>
            <a:off x="571472" y="1500174"/>
            <a:ext cx="2214578" cy="29343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0000" endPos="30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/>
          <p:cNvSpPr txBox="1"/>
          <p:nvPr/>
        </p:nvSpPr>
        <p:spPr>
          <a:xfrm>
            <a:off x="428596" y="4786322"/>
            <a:ext cx="2428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Якупова Айгуль Жумабековна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323528" y="928670"/>
            <a:ext cx="8677628" cy="4500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Бағдарламаның мақсаты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программы: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формирование гармонически развитой, конкурентоспособной, социально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  и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профессионально мобильной личности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,                                   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готовой и способной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выполнять                                  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систему социальных ролей,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в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том числе профессиональной,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и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уважать общечеловеческие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                          и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национальные ценности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290761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rmAutofit/>
          </a:bodyPr>
          <a:lstStyle/>
          <a:p>
            <a:r>
              <a:rPr lang="kk-KZ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Бағдарламаның міндеттері</a:t>
            </a:r>
            <a:br>
              <a:rPr lang="kk-KZ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 программы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5786" y="3357562"/>
            <a:ext cx="3357586" cy="12144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профессиональных способностей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5786" y="1857364"/>
            <a:ext cx="3357586" cy="1143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у обучающихся отношения к профессиональному труду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86050" y="5000636"/>
            <a:ext cx="3214710" cy="1143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конкурентоспособной личности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86314" y="3429000"/>
            <a:ext cx="3286148" cy="1143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и развитие у обучающихся социального опыта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6314" y="1857364"/>
            <a:ext cx="3286148" cy="1143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морально-нравственных, профессионально значимых личностных качеств 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025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573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Рудный </a:t>
            </a:r>
            <a:r>
              <a:rPr lang="ru-RU" sz="2800" b="1" dirty="0" err="1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құрылыс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көлік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колледжі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тұлегінің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моделі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Модель</a:t>
            </a:r>
            <a:r>
              <a:rPr lang="en-US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выпускника </a:t>
            </a:r>
            <a:r>
              <a:rPr lang="ru-RU" sz="2800" b="1" dirty="0" err="1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Рудненского</a:t>
            </a:r>
            <a:r>
              <a:rPr lang="ru-RU" sz="2800" b="1" dirty="0" smtClean="0">
                <a:solidFill>
                  <a:srgbClr val="3E259B"/>
                </a:solidFill>
                <a:latin typeface="Times New Roman" pitchFamily="18" charset="0"/>
                <a:cs typeface="Times New Roman" pitchFamily="18" charset="0"/>
              </a:rPr>
              <a:t> колледжа строительства и транспорта</a:t>
            </a:r>
            <a:endParaRPr lang="ru-RU" sz="2800" b="1" dirty="0">
              <a:solidFill>
                <a:srgbClr val="3E259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7200" y="5373216"/>
            <a:ext cx="5122912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Социальная грамотность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0577" y="4077072"/>
            <a:ext cx="5122912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Деловая направленность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0577" y="2783359"/>
            <a:ext cx="5122912" cy="12241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активность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0629" y="2636912"/>
            <a:ext cx="2631106" cy="3758723"/>
          </a:xfrm>
          <a:prstGeom prst="rect">
            <a:avLst/>
          </a:prstGeom>
        </p:spPr>
      </p:pic>
      <p:sp>
        <p:nvSpPr>
          <p:cNvPr id="10" name="Правая фигурная скобка 9"/>
          <p:cNvSpPr/>
          <p:nvPr/>
        </p:nvSpPr>
        <p:spPr>
          <a:xfrm>
            <a:off x="5652120" y="2783359"/>
            <a:ext cx="1080120" cy="3741985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53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72560" cy="1524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Өндірістік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оқыту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шеберінің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әдістері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Методы деятельности мастера производственного обучения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2285992"/>
            <a:ext cx="2786082" cy="1285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Перцептивные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00628" y="4500570"/>
            <a:ext cx="2786082" cy="1285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Психолого-педагогического изучения обучающихся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57290" y="4500570"/>
            <a:ext cx="2786082" cy="1285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Развития самостоятельности и активности обучающихся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00760" y="2285992"/>
            <a:ext cx="2786082" cy="128588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Контроля ЗУН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четверенная стрелка 10"/>
          <p:cNvSpPr/>
          <p:nvPr/>
        </p:nvSpPr>
        <p:spPr>
          <a:xfrm>
            <a:off x="3500430" y="1785926"/>
            <a:ext cx="2214578" cy="2500330"/>
          </a:xfrm>
          <a:prstGeom prst="quadArrow">
            <a:avLst>
              <a:gd name="adj1" fmla="val 2089"/>
              <a:gd name="adj2" fmla="val 2434"/>
              <a:gd name="adj3" fmla="val 13037"/>
            </a:avLst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инус 11"/>
          <p:cNvSpPr/>
          <p:nvPr/>
        </p:nvSpPr>
        <p:spPr>
          <a:xfrm>
            <a:off x="3214678" y="4214818"/>
            <a:ext cx="2857520" cy="142876"/>
          </a:xfrm>
          <a:prstGeom prst="mathMinus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Минус 13"/>
          <p:cNvSpPr/>
          <p:nvPr/>
        </p:nvSpPr>
        <p:spPr>
          <a:xfrm flipH="1">
            <a:off x="3571868" y="4000504"/>
            <a:ext cx="45719" cy="785818"/>
          </a:xfrm>
          <a:prstGeom prst="mathMinus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5643570" y="4000504"/>
            <a:ext cx="45719" cy="785818"/>
          </a:xfrm>
          <a:prstGeom prst="mathMinus">
            <a:avLst/>
          </a:prstGeom>
          <a:solidFill>
            <a:schemeClr val="tx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2852"/>
            <a:ext cx="8928992" cy="10715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Әдістемелік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тәсілдер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тапсырмалар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Методические приемы, творческие задания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052736"/>
            <a:ext cx="8358246" cy="5805264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6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анализ реальных производственных и жизненных ситуаций; создание ситуации познавательного спора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6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методический прием эмоционального стимулирования (создание ситуации успеха в обучении специальности)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6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самостоятельная разработка технологических процессов сборки, наладки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6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выбор наиболее рационального технологического процесса выполнения учебно-производственных работ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6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разработка предложений по экономии времени, материалов, энергии и т.п.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itchFamily="2" charset="2"/>
              <a:buChar char="Ø"/>
            </a:pPr>
            <a:r>
              <a:rPr lang="ru-RU" sz="26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выполнение заданий по карте, раскрывающей только последовательность выполнения приемов без подробных инструктивных указаний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2869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Өндірістік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оқыту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шеберінің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жұмысын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ұйымдастырудағы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негізгі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формалары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формы организации деятельности мастера производственного обучения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42740" y="1268760"/>
            <a:ext cx="3209580" cy="12858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Коллективная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373323" y="1268760"/>
            <a:ext cx="3209580" cy="128588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Индивидуальная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58364" y="3272048"/>
            <a:ext cx="7386044" cy="57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активом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0605" y="3996618"/>
            <a:ext cx="7386044" cy="57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Воспитательная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в закрепленной группе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8364" y="4721188"/>
            <a:ext cx="7386044" cy="579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преподавателями, работающими в учебной группе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80605" y="5445224"/>
            <a:ext cx="7386044" cy="5802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Интеграционная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с родителями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обучающихся,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Домом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юношества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8364" y="6170328"/>
            <a:ext cx="7386044" cy="58022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социальными партнерами,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советами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ветеранов,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комиссией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содействия семье и школе на предприятиях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847243" y="2687702"/>
            <a:ext cx="261739" cy="511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716660" y="2687701"/>
            <a:ext cx="261739" cy="511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7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Өндірістік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оқыту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шеберінің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нәтижелері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мастера производственного обучения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42910" y="2000240"/>
          <a:ext cx="785818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91865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tdata.ru/u31/photo4545/20295630864-0/huge.jpeg"/>
          <p:cNvPicPr>
            <a:picLocks noChangeAspect="1" noChangeArrowheads="1"/>
          </p:cNvPicPr>
          <p:nvPr/>
        </p:nvPicPr>
        <p:blipFill>
          <a:blip r:embed="rId2" cstate="print"/>
          <a:srcRect t="6977" r="1567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cxnSp>
        <p:nvCxnSpPr>
          <p:cNvPr id="11" name="Прямая со стрелкой 10"/>
          <p:cNvCxnSpPr/>
          <p:nvPr/>
        </p:nvCxnSpPr>
        <p:spPr>
          <a:xfrm>
            <a:off x="3571868" y="1214422"/>
            <a:ext cx="1785950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428992" y="1214422"/>
            <a:ext cx="2286016" cy="1143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8" idx="5"/>
          </p:cNvCxnSpPr>
          <p:nvPr/>
        </p:nvCxnSpPr>
        <p:spPr>
          <a:xfrm rot="16200000" flipH="1">
            <a:off x="3483841" y="1126394"/>
            <a:ext cx="3327995" cy="3563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 flipV="1">
            <a:off x="785786" y="1357298"/>
            <a:ext cx="2428892" cy="1571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Рисунок 17" descr="Логотип проек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00108"/>
            <a:ext cx="428629" cy="28575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8" name="Прямая со стрелкой 27"/>
          <p:cNvCxnSpPr/>
          <p:nvPr/>
        </p:nvCxnSpPr>
        <p:spPr>
          <a:xfrm>
            <a:off x="3571868" y="1214422"/>
            <a:ext cx="242889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0800000" flipV="1">
            <a:off x="928662" y="1285860"/>
            <a:ext cx="2428892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1500166" y="1285860"/>
            <a:ext cx="1714512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357158" y="1285860"/>
            <a:ext cx="3000396" cy="2714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214290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Российская Федерация</a:t>
            </a:r>
            <a:endParaRPr lang="ru-RU" b="1" dirty="0"/>
          </a:p>
        </p:txBody>
      </p:sp>
      <p:cxnSp>
        <p:nvCxnSpPr>
          <p:cNvPr id="24" name="Прямая со стрелкой 23"/>
          <p:cNvCxnSpPr>
            <a:stCxn id="18" idx="0"/>
          </p:cNvCxnSpPr>
          <p:nvPr/>
        </p:nvCxnSpPr>
        <p:spPr>
          <a:xfrm rot="16200000" flipV="1">
            <a:off x="2643175" y="428603"/>
            <a:ext cx="357190" cy="7858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Фото Айгуль\МКР-43\DSCI1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00042"/>
            <a:ext cx="4572000" cy="3143272"/>
          </a:xfrm>
          <a:prstGeom prst="ellipse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pic>
        <p:nvPicPr>
          <p:cNvPr id="8" name="Picture 2" descr="C:\Documents and Settings\Admin\Рабочий стол\Фото Айгуль\15.12.15 Практика МКР -45\DSC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4273166" cy="2830531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12500"/>
          </a:effectLst>
        </p:spPr>
      </p:pic>
      <p:pic>
        <p:nvPicPr>
          <p:cNvPr id="9" name="Picture 2" descr="H:\фотки\DSC_0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143248"/>
            <a:ext cx="4786346" cy="3170177"/>
          </a:xfrm>
          <a:prstGeom prst="ellipse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295" endPos="92000" dist="1016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980728"/>
            <a:ext cx="8162457" cy="286232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ru-RU" sz="6000" b="1" dirty="0" smtClean="0">
                <a:ln w="1905"/>
                <a:solidFill>
                  <a:srgbClr val="3E25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</a:t>
            </a:r>
          </a:p>
          <a:p>
            <a:pPr algn="ctr" defTabSz="457200" fontAlgn="auto">
              <a:spcAft>
                <a:spcPts val="0"/>
              </a:spcAft>
              <a:defRPr/>
            </a:pPr>
            <a:r>
              <a:rPr lang="ru-RU" sz="6000" b="1" dirty="0" smtClean="0">
                <a:ln w="1905"/>
                <a:solidFill>
                  <a:srgbClr val="3E25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</a:t>
            </a:r>
          </a:p>
          <a:p>
            <a:pPr algn="ctr" defTabSz="457200" fontAlgn="auto">
              <a:spcAft>
                <a:spcPts val="0"/>
              </a:spcAft>
              <a:defRPr/>
            </a:pPr>
            <a:r>
              <a:rPr lang="ru-RU" sz="6000" b="1" dirty="0" smtClean="0">
                <a:ln w="1905"/>
                <a:solidFill>
                  <a:srgbClr val="3E25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6000" b="1" dirty="0">
                <a:ln w="1905"/>
                <a:solidFill>
                  <a:srgbClr val="3E259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1442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Мастер производственного обучения –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 учитель профессии и воспитатель будущих рабочих </a:t>
            </a:r>
          </a:p>
        </p:txBody>
      </p:sp>
      <p:sp>
        <p:nvSpPr>
          <p:cNvPr id="15363" name="Rectangle 1"/>
          <p:cNvSpPr>
            <a:spLocks noChangeArrowheads="1"/>
          </p:cNvSpPr>
          <p:nvPr/>
        </p:nvSpPr>
        <p:spPr bwMode="auto">
          <a:xfrm>
            <a:off x="0" y="433705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/>
            <a:endParaRPr lang="ru-RU"/>
          </a:p>
        </p:txBody>
      </p:sp>
      <p:pic>
        <p:nvPicPr>
          <p:cNvPr id="1026" name="Picture 2" descr="C:\Documents and Settings\Admin\Рабочий стол\Фото Айгуль\15.12.15 Практика МКР -45\DSC_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1839" y="1214422"/>
            <a:ext cx="3673235" cy="2544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7" name="Picture 3" descr="C:\Documents and Settings\Admin\Рабочий стол\Фото Айгуль\15.12.15 Практика МКР -45\DSC_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7453" y="3959182"/>
            <a:ext cx="3819245" cy="2529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9" name="Picture 5" descr="C:\Documents and Settings\Admin\Рабочий стол\Фото Айгуль\15.12.15 Практика МКР -45\DSC_0056.JPG"/>
          <p:cNvPicPr>
            <a:picLocks noChangeAspect="1" noChangeArrowheads="1"/>
          </p:cNvPicPr>
          <p:nvPr/>
        </p:nvPicPr>
        <p:blipFill>
          <a:blip r:embed="rId4" cstate="print"/>
          <a:srcRect r="15847" b="15909"/>
          <a:stretch>
            <a:fillRect/>
          </a:stretch>
        </p:blipFill>
        <p:spPr bwMode="auto">
          <a:xfrm>
            <a:off x="6568499" y="1233574"/>
            <a:ext cx="2286016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pic>
        <p:nvPicPr>
          <p:cNvPr id="15366" name="Picture 3" descr="C:\Documents and Settings\Admin\Рабочий стол\Фото Айгуль\МКР-43\Экскурсия\vrh 028.jpg"/>
          <p:cNvPicPr>
            <a:picLocks noChangeAspect="1" noChangeArrowheads="1"/>
          </p:cNvPicPr>
          <p:nvPr/>
        </p:nvPicPr>
        <p:blipFill>
          <a:blip r:embed="rId5" cstate="print"/>
          <a:srcRect r="9800"/>
          <a:stretch>
            <a:fillRect/>
          </a:stretch>
        </p:blipFill>
        <p:spPr bwMode="auto">
          <a:xfrm>
            <a:off x="6581681" y="3925035"/>
            <a:ext cx="2409129" cy="256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6" descr="C:\Documents and Settings\Admin\Рабочий стол\Фото Айгуль\15.12.15 Практика МКР -45\DSC_0052.JPG"/>
          <p:cNvPicPr>
            <a:picLocks noChangeAspect="1" noChangeArrowheads="1"/>
          </p:cNvPicPr>
          <p:nvPr/>
        </p:nvPicPr>
        <p:blipFill>
          <a:blip r:embed="rId6" cstate="print"/>
          <a:srcRect r="5716"/>
          <a:stretch>
            <a:fillRect/>
          </a:stretch>
        </p:blipFill>
        <p:spPr bwMode="auto">
          <a:xfrm>
            <a:off x="107504" y="2071678"/>
            <a:ext cx="2316758" cy="377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53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03" y="1857364"/>
            <a:ext cx="8572560" cy="400052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Даже скрытые способности раскрыть,  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Доказать, что каждый в жизни 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что-то значит,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Всех учить и всех детей любить -</a:t>
            </a:r>
            <a:b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каждодневная  задача!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332656"/>
            <a:ext cx="8110566" cy="14156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Педагогикалық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ұстанымым</a:t>
            </a:r>
            <a:endParaRPr lang="ru-RU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Педагогическое кредо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53211"/>
            <a:ext cx="7992982" cy="89366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жүйесі</a:t>
            </a:r>
            <a:endParaRPr lang="ru-RU" sz="28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Система работы</a:t>
            </a:r>
            <a:endParaRPr lang="ru-RU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643174" y="1000108"/>
            <a:ext cx="3429024" cy="747714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Деятельность мастера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2643174" y="1857364"/>
            <a:ext cx="3429024" cy="642942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Целеполагание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2643174" y="2571744"/>
            <a:ext cx="3429024" cy="714380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Определение технологий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2714612" y="3429000"/>
            <a:ext cx="3429024" cy="785818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 методов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форм обучения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2714612" y="4357694"/>
            <a:ext cx="3429024" cy="857256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в учебно-воспитательном процессе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46465" y="5407217"/>
            <a:ext cx="2928958" cy="928694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Контроль, самоконтроль, анализ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5929322" y="5357826"/>
            <a:ext cx="3000396" cy="857256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Коррекция с учетом результатов контроля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Блок-схема: магнитный диск 23"/>
          <p:cNvSpPr/>
          <p:nvPr/>
        </p:nvSpPr>
        <p:spPr>
          <a:xfrm>
            <a:off x="3000364" y="5929330"/>
            <a:ext cx="2928958" cy="785818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ефлексия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войная стрелка влево/вверх 3"/>
          <p:cNvSpPr/>
          <p:nvPr/>
        </p:nvSpPr>
        <p:spPr>
          <a:xfrm rot="10800000">
            <a:off x="1034444" y="1063509"/>
            <a:ext cx="1465853" cy="4218686"/>
          </a:xfrm>
          <a:prstGeom prst="leftUpArrow">
            <a:avLst>
              <a:gd name="adj1" fmla="val 14503"/>
              <a:gd name="adj2" fmla="val 25000"/>
              <a:gd name="adj3" fmla="val 2500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Двойная стрелка влево/вверх 24"/>
          <p:cNvSpPr/>
          <p:nvPr/>
        </p:nvSpPr>
        <p:spPr>
          <a:xfrm rot="10800000" flipH="1">
            <a:off x="6228185" y="1028866"/>
            <a:ext cx="1465200" cy="4218686"/>
          </a:xfrm>
          <a:prstGeom prst="leftUpArrow">
            <a:avLst>
              <a:gd name="adj1" fmla="val 14503"/>
              <a:gd name="adj2" fmla="val 25000"/>
              <a:gd name="adj3" fmla="val 25000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Выноска с четырьмя стрелками 4"/>
          <p:cNvSpPr/>
          <p:nvPr/>
        </p:nvSpPr>
        <p:spPr>
          <a:xfrm>
            <a:off x="3901188" y="5143512"/>
            <a:ext cx="912995" cy="857227"/>
          </a:xfrm>
          <a:prstGeom prst="quadArrowCallout">
            <a:avLst>
              <a:gd name="adj1" fmla="val 11778"/>
              <a:gd name="adj2" fmla="val 18515"/>
              <a:gd name="adj3" fmla="val 14024"/>
              <a:gd name="adj4" fmla="val 32403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458516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Фото Айгуль\DSC_0179.JPG"/>
          <p:cNvPicPr>
            <a:picLocks noChangeAspect="1" noChangeArrowheads="1"/>
          </p:cNvPicPr>
          <p:nvPr/>
        </p:nvPicPr>
        <p:blipFill>
          <a:blip r:embed="rId2" cstate="print"/>
          <a:srcRect r="7733"/>
          <a:stretch>
            <a:fillRect/>
          </a:stretch>
        </p:blipFill>
        <p:spPr bwMode="auto">
          <a:xfrm>
            <a:off x="5516784" y="3993559"/>
            <a:ext cx="3627216" cy="2603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G:\Фото Айгуль\МКР-43\P1190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67554">
            <a:off x="386012" y="3674685"/>
            <a:ext cx="342902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:\фото 23.12.15\DSC_0008.JPG"/>
          <p:cNvPicPr>
            <a:picLocks noChangeAspect="1" noChangeArrowheads="1"/>
          </p:cNvPicPr>
          <p:nvPr/>
        </p:nvPicPr>
        <p:blipFill>
          <a:blip r:embed="rId4" cstate="print"/>
          <a:srcRect l="20036" t="5494" b="11491"/>
          <a:stretch>
            <a:fillRect/>
          </a:stretch>
        </p:blipFill>
        <p:spPr bwMode="auto">
          <a:xfrm>
            <a:off x="5655285" y="339280"/>
            <a:ext cx="3131862" cy="2153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H:\фото 23.12.15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28"/>
            <a:ext cx="3295397" cy="2182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3737" y="1857364"/>
            <a:ext cx="4252841" cy="2815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856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05162" y="548110"/>
            <a:ext cx="2286048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Нормативно-правовая основа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91640" y="2262622"/>
            <a:ext cx="2857520" cy="107157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Методические идеи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6600" y="5477332"/>
            <a:ext cx="2571800" cy="857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277360" y="476672"/>
            <a:ext cx="2571800" cy="92869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Психолого-педагогическая основа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19872" y="476672"/>
            <a:ext cx="2143140" cy="8572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Обмен опытом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162" y="2262622"/>
            <a:ext cx="2786050" cy="11430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Методика преподавания предмета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77360" y="5477332"/>
            <a:ext cx="2714676" cy="857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Уроки, конференция, педсовет,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методсовет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05558" y="5477332"/>
            <a:ext cx="2857520" cy="857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Конкурсы профессионального мастерства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205558" y="4477200"/>
            <a:ext cx="2857520" cy="6429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Самообразование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Самореализация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Двойная стрелка вверх/вниз 32"/>
          <p:cNvSpPr/>
          <p:nvPr/>
        </p:nvSpPr>
        <p:spPr>
          <a:xfrm rot="16200000">
            <a:off x="5781492" y="568233"/>
            <a:ext cx="287946" cy="667514"/>
          </a:xfrm>
          <a:prstGeom prst="up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войная стрелка вверх/вниз 33"/>
          <p:cNvSpPr/>
          <p:nvPr/>
        </p:nvSpPr>
        <p:spPr>
          <a:xfrm rot="16200000">
            <a:off x="2811673" y="513367"/>
            <a:ext cx="275630" cy="773744"/>
          </a:xfrm>
          <a:prstGeom prst="up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войная стрелка вверх/вниз 34"/>
          <p:cNvSpPr/>
          <p:nvPr/>
        </p:nvSpPr>
        <p:spPr>
          <a:xfrm rot="17680924">
            <a:off x="2935215" y="921482"/>
            <a:ext cx="266937" cy="1763542"/>
          </a:xfrm>
          <a:prstGeom prst="up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войная стрелка вверх/вниз 35"/>
          <p:cNvSpPr/>
          <p:nvPr/>
        </p:nvSpPr>
        <p:spPr>
          <a:xfrm rot="14232288">
            <a:off x="5677001" y="999048"/>
            <a:ext cx="296119" cy="1590902"/>
          </a:xfrm>
          <a:prstGeom prst="up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войная стрелка вверх/вниз 36"/>
          <p:cNvSpPr/>
          <p:nvPr/>
        </p:nvSpPr>
        <p:spPr>
          <a:xfrm rot="10800000">
            <a:off x="4420004" y="3905696"/>
            <a:ext cx="214314" cy="500065"/>
          </a:xfrm>
          <a:prstGeom prst="up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Двойная стрелка вверх/вниз 37"/>
          <p:cNvSpPr/>
          <p:nvPr/>
        </p:nvSpPr>
        <p:spPr>
          <a:xfrm rot="16200000">
            <a:off x="3273571" y="2480361"/>
            <a:ext cx="214314" cy="493215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войная стрелка вверх/вниз 38"/>
          <p:cNvSpPr/>
          <p:nvPr/>
        </p:nvSpPr>
        <p:spPr>
          <a:xfrm rot="16200000">
            <a:off x="5502356" y="2466154"/>
            <a:ext cx="214314" cy="521630"/>
          </a:xfrm>
          <a:prstGeom prst="up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1491046" y="1405366"/>
            <a:ext cx="214314" cy="857256"/>
          </a:xfrm>
          <a:prstGeom prst="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1" name="Стрелка вниз 40"/>
          <p:cNvSpPr/>
          <p:nvPr/>
        </p:nvSpPr>
        <p:spPr>
          <a:xfrm>
            <a:off x="7277524" y="1405366"/>
            <a:ext cx="214314" cy="857256"/>
          </a:xfrm>
          <a:prstGeom prst="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4420004" y="5120142"/>
            <a:ext cx="214314" cy="285752"/>
          </a:xfrm>
          <a:prstGeom prst="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 rot="3807487">
            <a:off x="2566719" y="4743879"/>
            <a:ext cx="222386" cy="945219"/>
          </a:xfrm>
          <a:prstGeom prst="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 rot="17850594">
            <a:off x="6423889" y="4796837"/>
            <a:ext cx="237551" cy="796648"/>
          </a:xfrm>
          <a:prstGeom prst="downArrow">
            <a:avLst/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3" name="Схема 52"/>
          <p:cNvGraphicFramePr/>
          <p:nvPr>
            <p:extLst>
              <p:ext uri="{D42A27DB-BD31-4B8C-83A1-F6EECF244321}">
                <p14:modId xmlns:p14="http://schemas.microsoft.com/office/powerpoint/2010/main" xmlns="" val="56345625"/>
              </p:ext>
            </p:extLst>
          </p:nvPr>
        </p:nvGraphicFramePr>
        <p:xfrm>
          <a:off x="2776930" y="1476804"/>
          <a:ext cx="3429024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Стрелка углом вверх 27"/>
          <p:cNvSpPr/>
          <p:nvPr/>
        </p:nvSpPr>
        <p:spPr>
          <a:xfrm rot="5400000">
            <a:off x="1455327" y="3584225"/>
            <a:ext cx="1571636" cy="1357322"/>
          </a:xfrm>
          <a:prstGeom prst="bentUpArrow">
            <a:avLst>
              <a:gd name="adj1" fmla="val 10895"/>
              <a:gd name="adj2" fmla="val 8596"/>
              <a:gd name="adj3" fmla="val 10509"/>
            </a:avLst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углом вверх 30"/>
          <p:cNvSpPr/>
          <p:nvPr/>
        </p:nvSpPr>
        <p:spPr>
          <a:xfrm rot="5400000" flipV="1">
            <a:off x="6063079" y="3548506"/>
            <a:ext cx="1571635" cy="1285884"/>
          </a:xfrm>
          <a:prstGeom prst="bentUpArrow">
            <a:avLst>
              <a:gd name="adj1" fmla="val 10059"/>
              <a:gd name="adj2" fmla="val 8641"/>
              <a:gd name="adj3" fmla="val 11571"/>
            </a:avLst>
          </a:prstGeom>
          <a:ln>
            <a:solidFill>
              <a:schemeClr val="accent4">
                <a:lumMod val="50000"/>
                <a:alpha val="6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Admin\Рабочий стол\Фото Айгуль\фотки\DSC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90"/>
            <a:ext cx="3857652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G:\Фото Айгуль\МКР-43\Экскурсия\vrh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85728"/>
            <a:ext cx="3843467" cy="288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J:\DCIM\100OLYMP\P311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5" y="285728"/>
            <a:ext cx="3715197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G:\Фото Айгуль\DSC_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786190"/>
            <a:ext cx="3865050" cy="274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765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179512" y="548680"/>
            <a:ext cx="86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Өзіндік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білімін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жетілдіру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endParaRPr lang="ru-RU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79512" y="2214554"/>
            <a:ext cx="864399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algn="ctr"/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</a:rPr>
              <a:t>Повышение эффективности уроков производственного обучения  на основе использования </a:t>
            </a:r>
            <a:r>
              <a:rPr lang="ru-RU" sz="3200" b="1" dirty="0" err="1" smtClean="0">
                <a:solidFill>
                  <a:srgbClr val="002060"/>
                </a:solidFill>
              </a:rPr>
              <a:t>межпредметных</a:t>
            </a:r>
            <a:r>
              <a:rPr lang="ru-RU" sz="3200" b="1" dirty="0" smtClean="0">
                <a:solidFill>
                  <a:srgbClr val="002060"/>
                </a:solidFill>
              </a:rPr>
              <a:t> связей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501008"/>
            <a:ext cx="8606190" cy="1227556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 диалоге с жизнью  важен  не ее вопрос,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наш ответ…»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7544" y="1992260"/>
            <a:ext cx="785818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Как стать профессионалом?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42844" y="142852"/>
            <a:ext cx="9001156" cy="1285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Білімалушылардың</a:t>
            </a:r>
            <a:r>
              <a:rPr kumimoji="0" lang="ru-RU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шығармашылық </a:t>
            </a:r>
            <a:r>
              <a:rPr kumimoji="0" lang="ru-RU" sz="2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даму </a:t>
            </a:r>
            <a:r>
              <a:rPr kumimoji="0" lang="ru-RU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бағдарламасы</a:t>
            </a:r>
            <a:endParaRPr kumimoji="0" lang="ru-RU" sz="2600" b="1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Программа творческого развития обучающихся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215074" y="4786322"/>
            <a:ext cx="273630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buFont typeface="Arial" pitchFamily="34" charset="0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Марина Цветаева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9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2637</TotalTime>
  <Words>410</Words>
  <Application>Microsoft Office PowerPoint</Application>
  <PresentationFormat>Экран (4:3)</PresentationFormat>
  <Paragraphs>103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“Рудный құрылыс және көлік колледжі” КМҚК   КГКП “Рудненский колледж строительства и транспорта”   </vt:lpstr>
      <vt:lpstr>Слайд 2</vt:lpstr>
      <vt:lpstr>Даже скрытые способности раскрыть,   Доказать, что каждый в жизни  что-то значит, Всех учить и всех детей любить - Это каждодневная  задача!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Бағдарламаның міндеттері Задачи программы</vt:lpstr>
      <vt:lpstr>Рудный құрылыс және көлік колледжі  тұлегінің моделі Модель выпускника Рудненского колледжа строительства и транспорта</vt:lpstr>
      <vt:lpstr>Өндірістік оқыту шеберінің жұмыс әдістері Методы деятельности мастера производственного обучения</vt:lpstr>
      <vt:lpstr>Әдістемелік тәсілдер, шығармашылық тапсырмалар Методические приемы, творческие задания</vt:lpstr>
      <vt:lpstr>Өндірістік оқыту шеберінің жұмысын ұйымдастырудағы  негізгі формалары Основные формы организации деятельности мастера производственного обучения</vt:lpstr>
      <vt:lpstr>Өндірістік оқыту шеберінің жұмыс нәтижелері Результаты деятельности мастера производственного обучения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мастера производственного обучения в подготовке  конкурентноспособного выпускника </dc:title>
  <cp:lastModifiedBy>User</cp:lastModifiedBy>
  <cp:revision>270</cp:revision>
  <dcterms:modified xsi:type="dcterms:W3CDTF">2015-12-23T15:47:27Z</dcterms:modified>
</cp:coreProperties>
</file>