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66" r:id="rId4"/>
    <p:sldId id="273" r:id="rId5"/>
    <p:sldId id="274" r:id="rId6"/>
    <p:sldId id="262" r:id="rId7"/>
    <p:sldId id="269" r:id="rId8"/>
    <p:sldId id="265" r:id="rId9"/>
    <p:sldId id="271" r:id="rId10"/>
    <p:sldId id="272" r:id="rId11"/>
    <p:sldId id="275" r:id="rId12"/>
    <p:sldId id="276" r:id="rId13"/>
    <p:sldId id="281" r:id="rId14"/>
    <p:sldId id="279" r:id="rId15"/>
    <p:sldId id="280" r:id="rId16"/>
    <p:sldId id="261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0000"/>
    <a:srgbClr val="336699"/>
    <a:srgbClr val="173F07"/>
    <a:srgbClr val="1E5309"/>
    <a:srgbClr val="24486C"/>
    <a:srgbClr val="907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60"/>
  </p:normalViewPr>
  <p:slideViewPr>
    <p:cSldViewPr>
      <p:cViewPr varScale="1">
        <p:scale>
          <a:sx n="96" d="100"/>
          <a:sy n="96" d="100"/>
        </p:scale>
        <p:origin x="-2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267200"/>
            <a:ext cx="9144000" cy="552450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724400"/>
            <a:ext cx="9144000" cy="3810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689725"/>
            <a:ext cx="2133600" cy="168275"/>
          </a:xfrm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689725"/>
            <a:ext cx="2133600" cy="168275"/>
          </a:xfrm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fld id="{04388FB9-62FE-4A25-8CA8-CA956B66BAB4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ADF23-519E-42F0-801B-782E4E299E5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44279027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477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477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E15A8-05D2-426A-BA8F-7AD98728FB2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70652680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762000"/>
            <a:ext cx="44958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0" y="6661150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689725"/>
            <a:ext cx="2895600" cy="16827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10400" y="6689725"/>
            <a:ext cx="2133600" cy="136525"/>
          </a:xfrm>
        </p:spPr>
        <p:txBody>
          <a:bodyPr/>
          <a:lstStyle>
            <a:lvl1pPr>
              <a:defRPr/>
            </a:lvl1pPr>
          </a:lstStyle>
          <a:p>
            <a:fld id="{7775F0BC-C966-41CC-B1B9-63D3E68C52D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63019431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321BF-8AD3-4BFE-A0DF-0A7C98C81C9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70340307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A2AAA-6368-4755-A19F-432DDFBA932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72582773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00E3F-7F77-491B-9CA3-60B9CDF1421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24076289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4EB64-ED74-4E23-82AB-EEA1408D215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17094080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8453-8292-4F11-BAEB-28A34E65192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1987380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75DD7-4E84-4AE9-BBBA-1DCF78DE49C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12624913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D8454-35E6-4D7F-9694-2AF0873E1F8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20250075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0F75E-50F0-45B4-9A6F-6D737947317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65937987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+mn-lt"/>
              </a:defRPr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89725"/>
            <a:ext cx="28956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latin typeface="+mn-lt"/>
              </a:defRPr>
            </a:lvl1pPr>
          </a:lstStyle>
          <a:p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+mn-lt"/>
              </a:defRPr>
            </a:lvl1pPr>
          </a:lstStyle>
          <a:p>
            <a:fld id="{CC3077D1-E7AC-444D-A817-94C6C0F13457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200000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200000"/>
        <a:defRPr sz="20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200000"/>
        <a:defRPr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s://uk.wikipedia.org/wiki/%D0%AF%D0%BF%D0%BE%D0%BD%D1%81%D1%8C%D0%BA%D0%B0_%D0%BC%D0%BE%D0%B2%D0%B0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hyperlink" Target="https://www.google.com.ua/imgres?imgurl=https://upload.wikimedia.org/wikipedia/commons/thumb/4/4d/Rhododendron_indicum_Bonsai.jpg/200px-Rhododendron_indicum_Bonsai.jpg&amp;imgrefurl=https://uk.wikipedia.org/wiki/%D0%91%D0%BE%D0%BD%D1%81%D0%B0%D0%B9&amp;h=267&amp;w=200&amp;tbnid=vyQiGV1EkUBQOM:&amp;tbnh=160&amp;tbnw=119&amp;usg=__JbESSPOFkTAocZyn1ax2xqTWzn0%3D&amp;vet=1&amp;docid=_1f7T1Fy4by11M&amp;sa=X&amp;ved=0ahUKEwiw4MS4uvbZAhXSfFAKHQ1vB-MQ9QEIKzAA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jpeg"/><Relationship Id="rId7" Type="http://schemas.openxmlformats.org/officeDocument/2006/relationships/hyperlink" Target="https://www.google.com.ua/imgres?imgurl=https://upload.wikimedia.org/wikipedia/commons/thumb/4/4d/Rhododendron_indicum_Bonsai.jpg/200px-Rhododendron_indicum_Bonsai.jpg&amp;imgrefurl=https://uk.wikipedia.org/wiki/%D0%91%D0%BE%D0%BD%D1%81%D0%B0%D0%B9&amp;h=267&amp;w=200&amp;tbnid=vyQiGV1EkUBQOM:&amp;tbnh=160&amp;tbnw=119&amp;usg=__JbESSPOFkTAocZyn1ax2xqTWzn0%3D&amp;vet=1&amp;docid=_1f7T1Fy4by11M&amp;sa=X&amp;ved=0ahUKEwiw4MS4uvbZAhXSfFAKHQ1vB-MQ9QEIKzAA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image" Target="../media/image21.jpe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220072" y="1139178"/>
            <a:ext cx="316835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uk-UA" kern="0" dirty="0" smtClean="0"/>
              <a:t> </a:t>
            </a:r>
            <a:endParaRPr lang="ru-RU" sz="1400" i="1" kern="0" dirty="0" err="1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63888" y="942590"/>
            <a:ext cx="547540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uk-UA" altLang="ru-RU" sz="1800" kern="0" dirty="0" smtClean="0">
                <a:solidFill>
                  <a:srgbClr val="4C0000"/>
                </a:solidFill>
              </a:rPr>
              <a:t>Коли вивчаємо</a:t>
            </a:r>
          </a:p>
          <a:p>
            <a:pPr>
              <a:lnSpc>
                <a:spcPct val="90000"/>
              </a:lnSpc>
            </a:pPr>
            <a:r>
              <a:rPr lang="uk-UA" altLang="ru-RU" sz="1800" kern="0" dirty="0" smtClean="0">
                <a:solidFill>
                  <a:srgbClr val="4C0000"/>
                </a:solidFill>
              </a:rPr>
              <a:t>творчість </a:t>
            </a:r>
            <a:r>
              <a:rPr lang="uk-UA" altLang="ru-RU" sz="1800" kern="0" dirty="0" err="1" smtClean="0">
                <a:solidFill>
                  <a:srgbClr val="4C0000"/>
                </a:solidFill>
              </a:rPr>
              <a:t>Мацуо</a:t>
            </a:r>
            <a:r>
              <a:rPr lang="uk-UA" altLang="ru-RU" sz="1800" kern="0" dirty="0" smtClean="0">
                <a:solidFill>
                  <a:srgbClr val="4C0000"/>
                </a:solidFill>
              </a:rPr>
              <a:t> </a:t>
            </a:r>
            <a:r>
              <a:rPr lang="uk-UA" altLang="ru-RU" sz="1800" kern="0" dirty="0" err="1" smtClean="0">
                <a:solidFill>
                  <a:srgbClr val="4C0000"/>
                </a:solidFill>
              </a:rPr>
              <a:t>Басьо</a:t>
            </a:r>
            <a:r>
              <a:rPr lang="uk-UA" altLang="ru-RU" sz="1800" kern="0" dirty="0" smtClean="0">
                <a:solidFill>
                  <a:srgbClr val="4C0000"/>
                </a:solidFill>
              </a:rPr>
              <a:t>…</a:t>
            </a:r>
          </a:p>
          <a:p>
            <a:pPr>
              <a:lnSpc>
                <a:spcPct val="90000"/>
              </a:lnSpc>
            </a:pPr>
            <a:endParaRPr lang="uk-UA" altLang="ru-RU" sz="1200" kern="0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uk-UA" altLang="ru-RU" kern="0" dirty="0" smtClean="0">
                <a:solidFill>
                  <a:srgbClr val="C00000"/>
                </a:solidFill>
              </a:rPr>
              <a:t>Вікторина </a:t>
            </a:r>
          </a:p>
          <a:p>
            <a:pPr>
              <a:lnSpc>
                <a:spcPct val="90000"/>
              </a:lnSpc>
            </a:pPr>
            <a:r>
              <a:rPr lang="uk-UA" altLang="ru-RU" kern="0" dirty="0" smtClean="0">
                <a:solidFill>
                  <a:srgbClr val="C00000"/>
                </a:solidFill>
              </a:rPr>
              <a:t>для розумників   </a:t>
            </a:r>
          </a:p>
          <a:p>
            <a:pPr>
              <a:lnSpc>
                <a:spcPct val="90000"/>
              </a:lnSpc>
            </a:pPr>
            <a:r>
              <a:rPr lang="ru-RU" altLang="ru-RU" sz="2000" kern="0" dirty="0" smtClean="0">
                <a:solidFill>
                  <a:srgbClr val="C00000"/>
                </a:solidFill>
              </a:rPr>
              <a:t> </a:t>
            </a:r>
            <a:r>
              <a:rPr lang="uk-UA" altLang="ru-RU" sz="2800" kern="0" dirty="0" smtClean="0">
                <a:solidFill>
                  <a:srgbClr val="C00000"/>
                </a:solidFill>
              </a:rPr>
              <a:t> Що я знаю про Японію?</a:t>
            </a:r>
          </a:p>
          <a:p>
            <a:pPr>
              <a:lnSpc>
                <a:spcPct val="90000"/>
              </a:lnSpc>
            </a:pPr>
            <a:endParaRPr lang="ru-RU" altLang="ru-RU" sz="3600" kern="0" dirty="0" smtClean="0">
              <a:solidFill>
                <a:srgbClr val="173F07"/>
              </a:solidFill>
            </a:endParaRPr>
          </a:p>
          <a:p>
            <a:endParaRPr lang="uk-UA" sz="1400" i="1" kern="0" dirty="0" smtClean="0"/>
          </a:p>
          <a:p>
            <a:endParaRPr lang="uk-UA" sz="1400" i="1" kern="0" dirty="0">
              <a:solidFill>
                <a:srgbClr val="4C0000"/>
              </a:solidFill>
            </a:endParaRPr>
          </a:p>
          <a:p>
            <a:endParaRPr lang="ru-RU" sz="1400" i="1" kern="0" dirty="0" err="1" smtClean="0"/>
          </a:p>
        </p:txBody>
      </p:sp>
      <p:pic>
        <p:nvPicPr>
          <p:cNvPr id="8" name="Picture 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2" t="3209" r="1460" b="13359"/>
          <a:stretch/>
        </p:blipFill>
        <p:spPr bwMode="auto">
          <a:xfrm flipH="1">
            <a:off x="467544" y="1052736"/>
            <a:ext cx="309634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284983"/>
            <a:ext cx="3096344" cy="276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897558" y="4293096"/>
            <a:ext cx="385192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i="1" kern="0" dirty="0" smtClean="0">
                <a:solidFill>
                  <a:srgbClr val="4C0000"/>
                </a:solidFill>
                <a:latin typeface="Arno Pro Smbd" pitchFamily="18" charset="0"/>
              </a:rPr>
              <a:t>Підготувала </a:t>
            </a:r>
          </a:p>
          <a:p>
            <a:pPr algn="ctr"/>
            <a:r>
              <a:rPr lang="uk-UA" i="1" kern="0" dirty="0" smtClean="0">
                <a:solidFill>
                  <a:srgbClr val="4C0000"/>
                </a:solidFill>
                <a:latin typeface="Arno Pro Smbd" pitchFamily="18" charset="0"/>
              </a:rPr>
              <a:t>учитель зарубіжної літератури</a:t>
            </a:r>
          </a:p>
          <a:p>
            <a:pPr algn="ctr"/>
            <a:r>
              <a:rPr lang="uk-UA" sz="1400" i="1" kern="0" dirty="0" smtClean="0">
                <a:solidFill>
                  <a:srgbClr val="4C0000"/>
                </a:solidFill>
                <a:latin typeface="Arno Pro Smbd" pitchFamily="18" charset="0"/>
              </a:rPr>
              <a:t>Тульчинської  ЗОШ </a:t>
            </a:r>
            <a:r>
              <a:rPr lang="uk-UA" sz="1100" i="1" kern="0" dirty="0" smtClean="0">
                <a:solidFill>
                  <a:srgbClr val="4C0000"/>
                </a:solidFill>
                <a:latin typeface="Arno Pro Smbd" pitchFamily="18" charset="0"/>
              </a:rPr>
              <a:t>І-ІІІ</a:t>
            </a:r>
            <a:r>
              <a:rPr lang="uk-UA" sz="1050" i="1" kern="0" dirty="0" smtClean="0">
                <a:solidFill>
                  <a:srgbClr val="4C0000"/>
                </a:solidFill>
                <a:latin typeface="Arno Pro Smbd" pitchFamily="18" charset="0"/>
              </a:rPr>
              <a:t> </a:t>
            </a:r>
            <a:r>
              <a:rPr lang="uk-UA" sz="1400" i="1" kern="0" dirty="0" smtClean="0">
                <a:solidFill>
                  <a:srgbClr val="4C0000"/>
                </a:solidFill>
                <a:latin typeface="Arno Pro Smbd" pitchFamily="18" charset="0"/>
              </a:rPr>
              <a:t>ступенів-ліцею </a:t>
            </a:r>
            <a:r>
              <a:rPr lang="uk-UA" sz="1400" i="1" kern="0" dirty="0" smtClean="0">
                <a:solidFill>
                  <a:srgbClr val="4C0000"/>
                </a:solidFill>
                <a:latin typeface="Arno Pro Smbd" pitchFamily="18" charset="0"/>
              </a:rPr>
              <a:t>з ПВФП Вінницької обласної Ради</a:t>
            </a:r>
          </a:p>
          <a:p>
            <a:pPr algn="ctr"/>
            <a:r>
              <a:rPr lang="uk-UA" i="1" kern="0" dirty="0" smtClean="0">
                <a:solidFill>
                  <a:srgbClr val="4C0000"/>
                </a:solidFill>
                <a:latin typeface="Arno Pro Smbd" pitchFamily="18" charset="0"/>
              </a:rPr>
              <a:t>Погребняк Наталія Володимирівна</a:t>
            </a:r>
            <a:endParaRPr lang="ru-RU" i="1" kern="0" dirty="0" smtClean="0">
              <a:solidFill>
                <a:srgbClr val="4C0000"/>
              </a:solidFill>
              <a:latin typeface="Arno Pro Smb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21437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212" y="476672"/>
            <a:ext cx="4993865" cy="463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84055" y="188640"/>
            <a:ext cx="547909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9pPr>
          </a:lstStyle>
          <a:p>
            <a:r>
              <a:rPr lang="uk-UA" altLang="ru-RU" kern="0" dirty="0" err="1" smtClean="0">
                <a:solidFill>
                  <a:srgbClr val="4C0000"/>
                </a:solidFill>
                <a:latin typeface="Arial Black" panose="020B0A04020102020204" pitchFamily="34" charset="0"/>
              </a:rPr>
              <a:t>Сакура</a:t>
            </a:r>
            <a:r>
              <a:rPr lang="uk-UA" altLang="ru-RU" kern="0" dirty="0" smtClean="0">
                <a:solidFill>
                  <a:srgbClr val="4C0000"/>
                </a:solidFill>
                <a:latin typeface="Arial Black" panose="020B0A04020102020204" pitchFamily="34" charset="0"/>
              </a:rPr>
              <a:t> </a:t>
            </a:r>
            <a:endParaRPr lang="en-US" altLang="ru-RU" kern="0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061" y="2383884"/>
            <a:ext cx="4466708" cy="447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69640"/>
            <a:ext cx="4079851" cy="545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71417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11356" y="148071"/>
            <a:ext cx="547909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9pPr>
          </a:lstStyle>
          <a:p>
            <a:r>
              <a:rPr lang="uk-UA" altLang="ru-RU" kern="0" dirty="0" err="1" smtClean="0">
                <a:solidFill>
                  <a:srgbClr val="4C0000"/>
                </a:solidFill>
                <a:latin typeface="Arial Black" panose="020B0A04020102020204" pitchFamily="34" charset="0"/>
              </a:rPr>
              <a:t>Сакура</a:t>
            </a:r>
            <a:r>
              <a:rPr lang="uk-UA" altLang="ru-RU" kern="0" dirty="0" smtClean="0">
                <a:solidFill>
                  <a:srgbClr val="4C0000"/>
                </a:solidFill>
                <a:latin typeface="Arial Black" panose="020B0A04020102020204" pitchFamily="34" charset="0"/>
              </a:rPr>
              <a:t> - </a:t>
            </a:r>
            <a:endParaRPr lang="en-US" altLang="ru-RU" kern="0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71174"/>
            <a:ext cx="4164395" cy="417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151" y="865953"/>
            <a:ext cx="2998706" cy="4679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916515"/>
            <a:ext cx="56407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err="1" smtClean="0"/>
              <a:t>відомий</a:t>
            </a:r>
            <a:r>
              <a:rPr lang="ru-RU" dirty="0" smtClean="0"/>
              <a:t> символ </a:t>
            </a:r>
            <a:r>
              <a:rPr lang="ru-RU" dirty="0" err="1" smtClean="0"/>
              <a:t>Японії</a:t>
            </a:r>
            <a:r>
              <a:rPr lang="ru-RU" dirty="0" smtClean="0"/>
              <a:t> та </a:t>
            </a:r>
            <a:r>
              <a:rPr lang="ru-RU" dirty="0" err="1" smtClean="0"/>
              <a:t>японської</a:t>
            </a:r>
            <a:r>
              <a:rPr lang="ru-RU" dirty="0" smtClean="0"/>
              <a:t> </a:t>
            </a:r>
            <a:r>
              <a:rPr lang="ru-RU" dirty="0" err="1" smtClean="0"/>
              <a:t>культури</a:t>
            </a:r>
            <a:r>
              <a:rPr lang="ru-RU" dirty="0" smtClean="0"/>
              <a:t>. Хаару, </a:t>
            </a:r>
            <a:r>
              <a:rPr lang="ru-RU" dirty="0" err="1" smtClean="0"/>
              <a:t>японською</a:t>
            </a:r>
            <a:r>
              <a:rPr lang="ru-RU" dirty="0" smtClean="0"/>
              <a:t> весна - час </a:t>
            </a:r>
            <a:r>
              <a:rPr lang="ru-RU" dirty="0" err="1" smtClean="0"/>
              <a:t>цвітіння</a:t>
            </a:r>
            <a:r>
              <a:rPr lang="ru-RU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ru-RU" dirty="0" err="1" smtClean="0"/>
              <a:t>японської</a:t>
            </a:r>
            <a:r>
              <a:rPr lang="ru-RU" dirty="0" smtClean="0"/>
              <a:t> </a:t>
            </a:r>
            <a:r>
              <a:rPr lang="ru-RU" dirty="0" err="1" smtClean="0"/>
              <a:t>сакури</a:t>
            </a:r>
            <a:r>
              <a:rPr lang="ru-RU" dirty="0" smtClean="0"/>
              <a:t>, з </a:t>
            </a:r>
            <a:r>
              <a:rPr lang="ru-RU" dirty="0" err="1" smtClean="0"/>
              <a:t>якою</a:t>
            </a:r>
            <a:r>
              <a:rPr lang="ru-RU" dirty="0" smtClean="0"/>
              <a:t> </a:t>
            </a:r>
            <a:r>
              <a:rPr lang="ru-RU" dirty="0" err="1" smtClean="0"/>
              <a:t>пов'язане</a:t>
            </a:r>
            <a:r>
              <a:rPr lang="ru-RU" dirty="0" smtClean="0"/>
              <a:t> </a:t>
            </a:r>
            <a:r>
              <a:rPr lang="ru-RU" dirty="0" err="1" smtClean="0"/>
              <a:t>одне</a:t>
            </a:r>
            <a:r>
              <a:rPr lang="ru-RU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з </a:t>
            </a:r>
            <a:r>
              <a:rPr lang="ru-RU" dirty="0" err="1" smtClean="0"/>
              <a:t>найкрасивіших</a:t>
            </a:r>
            <a:r>
              <a:rPr lang="ru-RU" dirty="0" smtClean="0"/>
              <a:t> свят </a:t>
            </a:r>
            <a:r>
              <a:rPr lang="ru-RU" dirty="0" err="1" smtClean="0"/>
              <a:t>Країни</a:t>
            </a:r>
            <a:r>
              <a:rPr lang="ru-RU" dirty="0" smtClean="0"/>
              <a:t> </a:t>
            </a:r>
            <a:r>
              <a:rPr lang="ru-RU" dirty="0" err="1" smtClean="0"/>
              <a:t>Висхідного</a:t>
            </a:r>
            <a:r>
              <a:rPr lang="ru-RU" dirty="0" smtClean="0"/>
              <a:t> </a:t>
            </a:r>
            <a:r>
              <a:rPr lang="ru-RU" dirty="0" err="1" smtClean="0"/>
              <a:t>Сонця</a:t>
            </a:r>
            <a:r>
              <a:rPr lang="ru-RU" dirty="0" smtClean="0"/>
              <a:t>. 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В </a:t>
            </a:r>
            <a:r>
              <a:rPr lang="ru-RU" dirty="0" err="1" smtClean="0"/>
              <a:t>японській</a:t>
            </a:r>
            <a:r>
              <a:rPr lang="ru-RU" dirty="0" smtClean="0"/>
              <a:t> </a:t>
            </a:r>
            <a:r>
              <a:rPr lang="ru-RU" dirty="0" err="1" smtClean="0"/>
              <a:t>мові</a:t>
            </a:r>
            <a:r>
              <a:rPr lang="ru-RU" dirty="0" smtClean="0"/>
              <a:t> словом «сакура» </a:t>
            </a:r>
            <a:r>
              <a:rPr lang="ru-RU" dirty="0" err="1" smtClean="0"/>
              <a:t>позначають</a:t>
            </a:r>
            <a:r>
              <a:rPr lang="ru-RU" dirty="0" smtClean="0"/>
              <a:t> будь-яку вишню </a:t>
            </a:r>
            <a:r>
              <a:rPr lang="ru-RU" dirty="0" err="1" smtClean="0"/>
              <a:t>взагалі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05271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Пов’язане зображення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021" y="3355576"/>
            <a:ext cx="2104865" cy="292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10541"/>
            <a:ext cx="2309378" cy="281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62468"/>
            <a:ext cx="2533829" cy="32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72" y="455714"/>
            <a:ext cx="2017567" cy="261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011" y="229859"/>
            <a:ext cx="3393098" cy="307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911356" y="148071"/>
            <a:ext cx="547909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9pPr>
          </a:lstStyle>
          <a:p>
            <a:r>
              <a:rPr lang="uk-UA" altLang="ru-RU" kern="0" dirty="0" smtClean="0">
                <a:solidFill>
                  <a:srgbClr val="4C0000"/>
                </a:solidFill>
                <a:latin typeface="Arial Black" panose="020B0A04020102020204" pitchFamily="34" charset="0"/>
              </a:rPr>
              <a:t>Самурай  </a:t>
            </a:r>
            <a:endParaRPr lang="en-US" altLang="ru-RU" kern="0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861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254" y="1096596"/>
            <a:ext cx="3245302" cy="21658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89281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97" y="4362304"/>
            <a:ext cx="1234339" cy="171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774" y="529071"/>
            <a:ext cx="1322606" cy="161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50280"/>
            <a:ext cx="1441559" cy="186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3284984"/>
            <a:ext cx="2160240" cy="26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47" y="251673"/>
            <a:ext cx="2639423" cy="238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054676" y="148071"/>
            <a:ext cx="547909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9pPr>
          </a:lstStyle>
          <a:p>
            <a:r>
              <a:rPr lang="uk-UA" altLang="ru-RU" kern="0" dirty="0" smtClean="0">
                <a:solidFill>
                  <a:srgbClr val="4C0000"/>
                </a:solidFill>
                <a:latin typeface="Arial Black" panose="020B0A04020102020204" pitchFamily="34" charset="0"/>
              </a:rPr>
              <a:t>Самурай -  </a:t>
            </a:r>
            <a:endParaRPr lang="en-US" altLang="ru-RU" kern="0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861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159" y="4081767"/>
            <a:ext cx="3575303" cy="19941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67744" y="921038"/>
            <a:ext cx="51227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rgbClr val="4C0000"/>
                </a:solidFill>
              </a:rPr>
              <a:t>японський</a:t>
            </a:r>
            <a:r>
              <a:rPr lang="ru-RU" dirty="0" smtClean="0">
                <a:solidFill>
                  <a:srgbClr val="4C0000"/>
                </a:solidFill>
              </a:rPr>
              <a:t> </a:t>
            </a:r>
            <a:r>
              <a:rPr lang="ru-RU" dirty="0" err="1" smtClean="0">
                <a:solidFill>
                  <a:srgbClr val="4C0000"/>
                </a:solidFill>
              </a:rPr>
              <a:t>воїн</a:t>
            </a:r>
            <a:r>
              <a:rPr lang="ru-RU" dirty="0" smtClean="0">
                <a:solidFill>
                  <a:srgbClr val="4C0000"/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rgbClr val="4C0000"/>
                </a:solidFill>
              </a:rPr>
              <a:t>До наших </a:t>
            </a:r>
            <a:r>
              <a:rPr lang="ru-RU" dirty="0" err="1" smtClean="0">
                <a:solidFill>
                  <a:srgbClr val="4C0000"/>
                </a:solidFill>
              </a:rPr>
              <a:t>днів</a:t>
            </a:r>
            <a:r>
              <a:rPr lang="ru-RU" dirty="0" smtClean="0">
                <a:solidFill>
                  <a:srgbClr val="4C0000"/>
                </a:solidFill>
              </a:rPr>
              <a:t> </a:t>
            </a:r>
            <a:r>
              <a:rPr lang="ru-RU" dirty="0" err="1" smtClean="0">
                <a:solidFill>
                  <a:srgbClr val="4C0000"/>
                </a:solidFill>
              </a:rPr>
              <a:t>дійшли</a:t>
            </a:r>
            <a:r>
              <a:rPr lang="ru-RU" dirty="0" smtClean="0">
                <a:solidFill>
                  <a:srgbClr val="4C0000"/>
                </a:solidFill>
              </a:rPr>
              <a:t> </a:t>
            </a:r>
            <a:r>
              <a:rPr lang="ru-RU" dirty="0" err="1" smtClean="0">
                <a:solidFill>
                  <a:srgbClr val="4C0000"/>
                </a:solidFill>
              </a:rPr>
              <a:t>історії</a:t>
            </a:r>
            <a:r>
              <a:rPr lang="ru-RU" dirty="0" smtClean="0">
                <a:solidFill>
                  <a:srgbClr val="4C0000"/>
                </a:solidFill>
              </a:rPr>
              <a:t> про </a:t>
            </a:r>
            <a:r>
              <a:rPr lang="ru-RU" dirty="0" err="1" smtClean="0">
                <a:solidFill>
                  <a:srgbClr val="4C0000"/>
                </a:solidFill>
              </a:rPr>
              <a:t>хоробрість</a:t>
            </a:r>
            <a:r>
              <a:rPr lang="ru-RU" dirty="0" smtClean="0">
                <a:solidFill>
                  <a:srgbClr val="4C0000"/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rgbClr val="4C0000"/>
                </a:solidFill>
              </a:rPr>
              <a:t>і силу духу </a:t>
            </a:r>
            <a:r>
              <a:rPr lang="ru-RU" dirty="0" err="1" smtClean="0">
                <a:solidFill>
                  <a:srgbClr val="4C0000"/>
                </a:solidFill>
              </a:rPr>
              <a:t>самураїв</a:t>
            </a:r>
            <a:r>
              <a:rPr lang="ru-RU" dirty="0" smtClean="0">
                <a:solidFill>
                  <a:srgbClr val="4C0000"/>
                </a:solidFill>
              </a:rPr>
              <a:t>. </a:t>
            </a:r>
          </a:p>
          <a:p>
            <a:pPr algn="ctr"/>
            <a:r>
              <a:rPr lang="ru-RU" dirty="0" smtClean="0">
                <a:solidFill>
                  <a:srgbClr val="4C0000"/>
                </a:solidFill>
              </a:rPr>
              <a:t>Самурай - </a:t>
            </a:r>
            <a:r>
              <a:rPr lang="ru-RU" dirty="0" err="1" smtClean="0">
                <a:solidFill>
                  <a:srgbClr val="4C0000"/>
                </a:solidFill>
              </a:rPr>
              <a:t>це</a:t>
            </a:r>
            <a:r>
              <a:rPr lang="ru-RU" dirty="0" smtClean="0">
                <a:solidFill>
                  <a:srgbClr val="4C0000"/>
                </a:solidFill>
              </a:rPr>
              <a:t> не просто </a:t>
            </a:r>
            <a:r>
              <a:rPr lang="ru-RU" dirty="0" err="1" smtClean="0">
                <a:solidFill>
                  <a:srgbClr val="4C0000"/>
                </a:solidFill>
              </a:rPr>
              <a:t>воїн</a:t>
            </a:r>
            <a:r>
              <a:rPr lang="ru-RU" dirty="0" smtClean="0">
                <a:solidFill>
                  <a:srgbClr val="4C0000"/>
                </a:solidFill>
              </a:rPr>
              <a:t>, </a:t>
            </a:r>
            <a:r>
              <a:rPr lang="ru-RU" dirty="0" err="1" smtClean="0">
                <a:solidFill>
                  <a:srgbClr val="4C0000"/>
                </a:solidFill>
              </a:rPr>
              <a:t>спочатку</a:t>
            </a:r>
            <a:r>
              <a:rPr lang="ru-RU" dirty="0" smtClean="0">
                <a:solidFill>
                  <a:srgbClr val="4C0000"/>
                </a:solidFill>
              </a:rPr>
              <a:t> ними ставали </a:t>
            </a:r>
            <a:r>
              <a:rPr lang="ru-RU" dirty="0" err="1" smtClean="0">
                <a:solidFill>
                  <a:srgbClr val="4C0000"/>
                </a:solidFill>
              </a:rPr>
              <a:t>тільки</a:t>
            </a:r>
            <a:r>
              <a:rPr lang="ru-RU" dirty="0" smtClean="0">
                <a:solidFill>
                  <a:srgbClr val="4C0000"/>
                </a:solidFill>
              </a:rPr>
              <a:t> </a:t>
            </a:r>
            <a:r>
              <a:rPr lang="ru-RU" dirty="0" err="1" smtClean="0">
                <a:solidFill>
                  <a:srgbClr val="4C0000"/>
                </a:solidFill>
              </a:rPr>
              <a:t>феодали</a:t>
            </a:r>
            <a:r>
              <a:rPr lang="ru-RU" dirty="0" smtClean="0">
                <a:solidFill>
                  <a:srgbClr val="4C0000"/>
                </a:solidFill>
              </a:rPr>
              <a:t>. </a:t>
            </a:r>
            <a:r>
              <a:rPr lang="ru-RU" dirty="0" err="1" smtClean="0">
                <a:solidFill>
                  <a:srgbClr val="4C0000"/>
                </a:solidFill>
              </a:rPr>
              <a:t>Спосіб</a:t>
            </a:r>
            <a:r>
              <a:rPr lang="ru-RU" dirty="0" smtClean="0">
                <a:solidFill>
                  <a:srgbClr val="4C0000"/>
                </a:solidFill>
              </a:rPr>
              <a:t> </a:t>
            </a:r>
            <a:r>
              <a:rPr lang="ru-RU" dirty="0" err="1" smtClean="0">
                <a:solidFill>
                  <a:srgbClr val="4C0000"/>
                </a:solidFill>
              </a:rPr>
              <a:t>життя</a:t>
            </a:r>
            <a:r>
              <a:rPr lang="ru-RU" dirty="0" smtClean="0">
                <a:solidFill>
                  <a:srgbClr val="4C0000"/>
                </a:solidFill>
              </a:rPr>
              <a:t> і </a:t>
            </a:r>
            <a:r>
              <a:rPr lang="ru-RU" dirty="0" err="1" smtClean="0">
                <a:solidFill>
                  <a:srgbClr val="4C0000"/>
                </a:solidFill>
              </a:rPr>
              <a:t>чесноти</a:t>
            </a:r>
            <a:r>
              <a:rPr lang="ru-RU" dirty="0" smtClean="0">
                <a:solidFill>
                  <a:srgbClr val="4C0000"/>
                </a:solidFill>
              </a:rPr>
              <a:t> </a:t>
            </a:r>
            <a:r>
              <a:rPr lang="ru-RU" dirty="0" err="1" smtClean="0">
                <a:solidFill>
                  <a:srgbClr val="4C0000"/>
                </a:solidFill>
              </a:rPr>
              <a:t>середньовічних</a:t>
            </a:r>
            <a:r>
              <a:rPr lang="ru-RU" dirty="0" smtClean="0">
                <a:solidFill>
                  <a:srgbClr val="4C0000"/>
                </a:solidFill>
              </a:rPr>
              <a:t> </a:t>
            </a:r>
            <a:r>
              <a:rPr lang="ru-RU" dirty="0" err="1" smtClean="0">
                <a:solidFill>
                  <a:srgbClr val="4C0000"/>
                </a:solidFill>
              </a:rPr>
              <a:t>самураїв</a:t>
            </a:r>
            <a:r>
              <a:rPr lang="ru-RU" dirty="0" smtClean="0">
                <a:solidFill>
                  <a:srgbClr val="4C0000"/>
                </a:solidFill>
              </a:rPr>
              <a:t> </a:t>
            </a:r>
            <a:r>
              <a:rPr lang="ru-RU" dirty="0" err="1" smtClean="0">
                <a:solidFill>
                  <a:srgbClr val="4C0000"/>
                </a:solidFill>
              </a:rPr>
              <a:t>знайшли</a:t>
            </a:r>
            <a:r>
              <a:rPr lang="ru-RU" dirty="0" smtClean="0">
                <a:solidFill>
                  <a:srgbClr val="4C0000"/>
                </a:solidFill>
              </a:rPr>
              <a:t> </a:t>
            </a:r>
            <a:r>
              <a:rPr lang="ru-RU" dirty="0" err="1" smtClean="0">
                <a:solidFill>
                  <a:srgbClr val="4C0000"/>
                </a:solidFill>
              </a:rPr>
              <a:t>широке</a:t>
            </a:r>
            <a:r>
              <a:rPr lang="ru-RU" dirty="0" smtClean="0">
                <a:solidFill>
                  <a:srgbClr val="4C0000"/>
                </a:solidFill>
              </a:rPr>
              <a:t> </a:t>
            </a:r>
            <a:r>
              <a:rPr lang="ru-RU" dirty="0" err="1" smtClean="0">
                <a:solidFill>
                  <a:srgbClr val="4C0000"/>
                </a:solidFill>
              </a:rPr>
              <a:t>відображення</a:t>
            </a:r>
            <a:r>
              <a:rPr lang="ru-RU" dirty="0" smtClean="0">
                <a:solidFill>
                  <a:srgbClr val="4C0000"/>
                </a:solidFill>
              </a:rPr>
              <a:t> в </a:t>
            </a:r>
            <a:r>
              <a:rPr lang="ru-RU" dirty="0" err="1" smtClean="0">
                <a:solidFill>
                  <a:srgbClr val="4C0000"/>
                </a:solidFill>
              </a:rPr>
              <a:t>мистецтві</a:t>
            </a:r>
            <a:r>
              <a:rPr lang="ru-RU" dirty="0" smtClean="0">
                <a:solidFill>
                  <a:srgbClr val="4C0000"/>
                </a:solidFill>
              </a:rPr>
              <a:t>.</a:t>
            </a:r>
            <a:endParaRPr lang="ru-RU" dirty="0">
              <a:solidFill>
                <a:srgbClr val="4C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68440" y="2965935"/>
            <a:ext cx="51220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Назва</a:t>
            </a:r>
            <a:r>
              <a:rPr lang="ru-RU" dirty="0" smtClean="0">
                <a:solidFill>
                  <a:srgbClr val="002060"/>
                </a:solidFill>
              </a:rPr>
              <a:t> Самурай – </a:t>
            </a:r>
            <a:r>
              <a:rPr lang="ru-RU" dirty="0" err="1" smtClean="0">
                <a:solidFill>
                  <a:srgbClr val="002060"/>
                </a:solidFill>
              </a:rPr>
              <a:t>воїн</a:t>
            </a:r>
            <a:r>
              <a:rPr lang="ru-RU" dirty="0" smtClean="0">
                <a:solidFill>
                  <a:srgbClr val="002060"/>
                </a:solidFill>
              </a:rPr>
              <a:t> - </a:t>
            </a:r>
            <a:r>
              <a:rPr lang="ru-RU" dirty="0" err="1" smtClean="0">
                <a:solidFill>
                  <a:srgbClr val="002060"/>
                </a:solidFill>
              </a:rPr>
              <a:t>найімовірніше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виникла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від</a:t>
            </a:r>
            <a:r>
              <a:rPr lang="ru-RU" dirty="0" smtClean="0">
                <a:solidFill>
                  <a:srgbClr val="002060"/>
                </a:solidFill>
              </a:rPr>
              <a:t> слова </a:t>
            </a:r>
            <a:r>
              <a:rPr lang="ru-RU" dirty="0" err="1" smtClean="0">
                <a:solidFill>
                  <a:srgbClr val="002060"/>
                </a:solidFill>
              </a:rPr>
              <a:t>сабураку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або</a:t>
            </a:r>
            <a:r>
              <a:rPr lang="ru-RU" dirty="0" smtClean="0">
                <a:solidFill>
                  <a:srgbClr val="002060"/>
                </a:solidFill>
              </a:rPr>
              <a:t> в </a:t>
            </a:r>
            <a:r>
              <a:rPr lang="ru-RU" dirty="0" err="1" smtClean="0">
                <a:solidFill>
                  <a:srgbClr val="002060"/>
                </a:solidFill>
              </a:rPr>
              <a:t>перекладі</a:t>
            </a:r>
            <a:r>
              <a:rPr lang="ru-RU" dirty="0" smtClean="0">
                <a:solidFill>
                  <a:srgbClr val="002060"/>
                </a:solidFill>
              </a:rPr>
              <a:t> «</a:t>
            </a:r>
            <a:r>
              <a:rPr lang="ru-RU" dirty="0" err="1" smtClean="0">
                <a:solidFill>
                  <a:srgbClr val="002060"/>
                </a:solidFill>
              </a:rPr>
              <a:t>служити</a:t>
            </a:r>
            <a:r>
              <a:rPr lang="ru-RU" dirty="0" smtClean="0">
                <a:solidFill>
                  <a:srgbClr val="002060"/>
                </a:solidFill>
              </a:rPr>
              <a:t>» та «</a:t>
            </a:r>
            <a:r>
              <a:rPr lang="ru-RU" dirty="0" err="1" smtClean="0">
                <a:solidFill>
                  <a:srgbClr val="002060"/>
                </a:solidFill>
              </a:rPr>
              <a:t>охороняти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13509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50" y="432155"/>
            <a:ext cx="2534617" cy="245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97" y="2719182"/>
            <a:ext cx="1999389" cy="345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72709"/>
            <a:ext cx="2552530" cy="355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1019"/>
            <a:ext cx="3343458" cy="282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953343" y="188640"/>
            <a:ext cx="547909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9pPr>
          </a:lstStyle>
          <a:p>
            <a:r>
              <a:rPr lang="uk-UA" altLang="ru-RU" kern="0" dirty="0" smtClean="0">
                <a:solidFill>
                  <a:srgbClr val="4C0000"/>
                </a:solidFill>
                <a:latin typeface="Arial Black" panose="020B0A04020102020204" pitchFamily="34" charset="0"/>
              </a:rPr>
              <a:t>Журавель  </a:t>
            </a:r>
            <a:endParaRPr lang="en-US" altLang="ru-RU" kern="0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1692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5" t="5222" r="7326"/>
          <a:stretch/>
        </p:blipFill>
        <p:spPr bwMode="auto">
          <a:xfrm>
            <a:off x="3334215" y="1284580"/>
            <a:ext cx="2417100" cy="497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19181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00" y="515723"/>
            <a:ext cx="1836712" cy="177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49635"/>
            <a:ext cx="1800200" cy="311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996548" y="143550"/>
            <a:ext cx="547909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9pPr>
          </a:lstStyle>
          <a:p>
            <a:r>
              <a:rPr lang="uk-UA" altLang="ru-RU" kern="0" dirty="0" smtClean="0">
                <a:solidFill>
                  <a:srgbClr val="4C0000"/>
                </a:solidFill>
                <a:latin typeface="Arial Black" panose="020B0A04020102020204" pitchFamily="34" charset="0"/>
              </a:rPr>
              <a:t>Журавель -  </a:t>
            </a:r>
            <a:endParaRPr lang="en-US" altLang="ru-RU" kern="0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1692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5" t="5222" r="7326"/>
          <a:stretch/>
        </p:blipFill>
        <p:spPr bwMode="auto">
          <a:xfrm>
            <a:off x="6983356" y="1532828"/>
            <a:ext cx="1795276" cy="444428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9" name="Прямоугольник 8"/>
          <p:cNvSpPr/>
          <p:nvPr/>
        </p:nvSpPr>
        <p:spPr>
          <a:xfrm>
            <a:off x="2376264" y="105273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err="1" smtClean="0"/>
              <a:t>священний</a:t>
            </a:r>
            <a:r>
              <a:rPr lang="ru-RU" sz="2000" dirty="0" smtClean="0"/>
              <a:t> птах у </a:t>
            </a:r>
            <a:r>
              <a:rPr lang="ru-RU" sz="2000" dirty="0" err="1" smtClean="0"/>
              <a:t>Японії</a:t>
            </a:r>
            <a:r>
              <a:rPr lang="ru-RU" sz="2000" dirty="0" smtClean="0"/>
              <a:t>, </a:t>
            </a:r>
          </a:p>
          <a:p>
            <a:pPr algn="ctr"/>
            <a:r>
              <a:rPr lang="ru-RU" sz="2000" dirty="0" smtClean="0"/>
              <a:t>символ </a:t>
            </a:r>
            <a:r>
              <a:rPr lang="ru-RU" sz="2000" dirty="0" err="1" smtClean="0"/>
              <a:t>здоров'я</a:t>
            </a:r>
            <a:r>
              <a:rPr lang="ru-RU" sz="2000" dirty="0" smtClean="0"/>
              <a:t>, </a:t>
            </a:r>
          </a:p>
          <a:p>
            <a:pPr algn="ctr"/>
            <a:r>
              <a:rPr lang="ru-RU" sz="2000" dirty="0" err="1" smtClean="0"/>
              <a:t>довголіття</a:t>
            </a:r>
            <a:r>
              <a:rPr lang="ru-RU" sz="2000" dirty="0" smtClean="0"/>
              <a:t> та </a:t>
            </a:r>
            <a:r>
              <a:rPr lang="ru-RU" sz="2000" dirty="0" err="1" smtClean="0"/>
              <a:t>щастя</a:t>
            </a:r>
            <a:r>
              <a:rPr lang="ru-RU" sz="2000" dirty="0" smtClean="0"/>
              <a:t>. </a:t>
            </a:r>
          </a:p>
          <a:p>
            <a:pPr algn="ctr"/>
            <a:r>
              <a:rPr lang="ru-RU" sz="2000" dirty="0" smtClean="0"/>
              <a:t>На весь </a:t>
            </a:r>
            <a:r>
              <a:rPr lang="ru-RU" sz="2000" dirty="0" err="1" smtClean="0"/>
              <a:t>світ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відома</a:t>
            </a:r>
            <a:r>
              <a:rPr lang="ru-RU" sz="2000" dirty="0" smtClean="0"/>
              <a:t> </a:t>
            </a:r>
            <a:r>
              <a:rPr lang="ru-RU" sz="2000" dirty="0" err="1" smtClean="0"/>
              <a:t>японська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прикмета</a:t>
            </a:r>
            <a:r>
              <a:rPr lang="ru-RU" sz="2000" dirty="0" smtClean="0"/>
              <a:t>, за </a:t>
            </a:r>
            <a:r>
              <a:rPr lang="ru-RU" sz="2000" dirty="0" err="1" smtClean="0"/>
              <a:t>якою</a:t>
            </a:r>
            <a:r>
              <a:rPr lang="ru-RU" sz="2000" dirty="0" smtClean="0"/>
              <a:t> </a:t>
            </a:r>
            <a:r>
              <a:rPr lang="ru-RU" sz="2000" dirty="0" err="1" smtClean="0"/>
              <a:t>потрібно</a:t>
            </a:r>
            <a:r>
              <a:rPr lang="ru-RU" sz="2000" dirty="0" smtClean="0"/>
              <a:t> </a:t>
            </a:r>
            <a:r>
              <a:rPr lang="ru-RU" sz="2000" dirty="0" err="1" smtClean="0"/>
              <a:t>зробити</a:t>
            </a:r>
            <a:r>
              <a:rPr lang="ru-RU" sz="2000" dirty="0" smtClean="0"/>
              <a:t> </a:t>
            </a:r>
            <a:r>
              <a:rPr lang="ru-RU" sz="2000" dirty="0" err="1" smtClean="0"/>
              <a:t>тисячу</a:t>
            </a:r>
            <a:r>
              <a:rPr lang="ru-RU" sz="2000" dirty="0" smtClean="0"/>
              <a:t> </a:t>
            </a:r>
            <a:r>
              <a:rPr lang="ru-RU" sz="2000" dirty="0" err="1" smtClean="0"/>
              <a:t>паперових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журавликів</a:t>
            </a:r>
            <a:r>
              <a:rPr lang="ru-RU" sz="2000" dirty="0" smtClean="0"/>
              <a:t> </a:t>
            </a:r>
          </a:p>
          <a:p>
            <a:pPr algn="ctr"/>
            <a:r>
              <a:rPr lang="ru-RU" sz="2000" dirty="0" smtClean="0"/>
              <a:t>для </a:t>
            </a:r>
            <a:r>
              <a:rPr lang="ru-RU" sz="2000" dirty="0" err="1" smtClean="0"/>
              <a:t>здійснення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мрії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59" y="1124744"/>
            <a:ext cx="18415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134" y="3525093"/>
            <a:ext cx="1920029" cy="266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64" y="3634798"/>
            <a:ext cx="1656184" cy="234231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6958872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1"/>
          </p:nvPr>
        </p:nvSpPr>
        <p:spPr>
          <a:xfrm>
            <a:off x="1619672" y="1556792"/>
            <a:ext cx="6048672" cy="2592288"/>
          </a:xfrm>
        </p:spPr>
        <p:txBody>
          <a:bodyPr/>
          <a:lstStyle/>
          <a:p>
            <a:pPr algn="ctr"/>
            <a:r>
              <a:rPr lang="uk-UA" sz="2800" dirty="0" smtClean="0">
                <a:solidFill>
                  <a:srgbClr val="173F07"/>
                </a:solidFill>
              </a:rPr>
              <a:t>Шановні розумники!</a:t>
            </a:r>
          </a:p>
          <a:p>
            <a:pPr algn="ctr"/>
            <a:r>
              <a:rPr lang="uk-UA" sz="2800" dirty="0" smtClean="0">
                <a:solidFill>
                  <a:srgbClr val="173F07"/>
                </a:solidFill>
              </a:rPr>
              <a:t>Доповніть презентацію </a:t>
            </a:r>
          </a:p>
          <a:p>
            <a:pPr algn="ctr"/>
            <a:endParaRPr lang="uk-UA" sz="2800" dirty="0" smtClean="0">
              <a:solidFill>
                <a:srgbClr val="173F07"/>
              </a:solidFill>
            </a:endParaRPr>
          </a:p>
          <a:p>
            <a:pPr algn="ctr"/>
            <a:r>
              <a:rPr lang="uk-UA" sz="2800" dirty="0" smtClean="0">
                <a:solidFill>
                  <a:srgbClr val="173F07"/>
                </a:solidFill>
              </a:rPr>
              <a:t>Розкажіть друзям, </a:t>
            </a:r>
          </a:p>
          <a:p>
            <a:pPr algn="ctr"/>
            <a:r>
              <a:rPr lang="uk-UA" sz="2800" dirty="0" smtClean="0">
                <a:solidFill>
                  <a:srgbClr val="173F07"/>
                </a:solidFill>
              </a:rPr>
              <a:t>які ще </a:t>
            </a:r>
            <a:r>
              <a:rPr lang="uk-UA" sz="2800" dirty="0" err="1" smtClean="0">
                <a:solidFill>
                  <a:srgbClr val="173F07"/>
                </a:solidFill>
              </a:rPr>
              <a:t>цікавинки</a:t>
            </a:r>
            <a:r>
              <a:rPr lang="uk-UA" sz="2800" dirty="0" smtClean="0">
                <a:solidFill>
                  <a:srgbClr val="173F07"/>
                </a:solidFill>
              </a:rPr>
              <a:t> ви знаєте </a:t>
            </a:r>
          </a:p>
          <a:p>
            <a:pPr algn="ctr"/>
            <a:r>
              <a:rPr lang="uk-UA" sz="2800" dirty="0" smtClean="0">
                <a:solidFill>
                  <a:srgbClr val="173F07"/>
                </a:solidFill>
              </a:rPr>
              <a:t>про Японію</a:t>
            </a:r>
            <a:endParaRPr lang="ru-RU" sz="2800" dirty="0">
              <a:solidFill>
                <a:srgbClr val="173F07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180" y="836712"/>
            <a:ext cx="5479098" cy="762000"/>
          </a:xfrm>
        </p:spPr>
        <p:txBody>
          <a:bodyPr/>
          <a:lstStyle/>
          <a:p>
            <a:pPr algn="ctr"/>
            <a:r>
              <a:rPr lang="uk-UA" altLang="ru-RU" dirty="0" smtClean="0">
                <a:solidFill>
                  <a:srgbClr val="4C0000"/>
                </a:solidFill>
                <a:latin typeface="Arial Black" panose="020B0A04020102020204" pitchFamily="34" charset="0"/>
              </a:rPr>
              <a:t>Прапор Японії</a:t>
            </a:r>
            <a:endParaRPr lang="en-US" altLang="ru-RU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AutoShape 23" descr="https://vignette.wikia.nocookie.net/shararam-smeshi/images/5/56/Bg_Japan.png/revision/latest?cb=20140503113947&amp;path-prefix=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5" descr="https://vignette.wikia.nocookie.net/shararam-smeshi/images/5/56/Bg_Japan.png/revision/latest?cb=20140503113947&amp;path-prefix=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7" descr="https://vignette.wikia.nocookie.net/shararam-smeshi/images/5/56/Bg_Japan.png/revision/latest?cb=20140503113947&amp;path-prefix=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9" descr="https://vignette.wikia.nocookie.net/shararam-smeshi/images/5/56/Bg_Japan.png/revision/latest?cb=20140503113947&amp;path-prefix=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93" name="Picture 33" descr="Результат пошуку зображень за запитом &quot;про прапор японії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729" y="1772816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836712"/>
            <a:ext cx="6336704" cy="762000"/>
          </a:xfrm>
        </p:spPr>
        <p:txBody>
          <a:bodyPr/>
          <a:lstStyle/>
          <a:p>
            <a:pPr algn="ctr"/>
            <a:r>
              <a:rPr lang="uk-UA" altLang="ru-RU" dirty="0">
                <a:solidFill>
                  <a:srgbClr val="4C0000"/>
                </a:solidFill>
                <a:latin typeface="Arial Black" panose="020B0A04020102020204" pitchFamily="34" charset="0"/>
              </a:rPr>
              <a:t>Прапор Японії</a:t>
            </a:r>
            <a:endParaRPr lang="en-US" altLang="ru-RU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16016" y="1988840"/>
            <a:ext cx="3888432" cy="3626768"/>
          </a:xfrm>
        </p:spPr>
        <p:txBody>
          <a:bodyPr/>
          <a:lstStyle/>
          <a:p>
            <a:pPr marL="0" indent="0" algn="ctr"/>
            <a:r>
              <a:rPr lang="ru-RU" sz="20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 tooltip="Японська мова"/>
              </a:rPr>
              <a:t>яп.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ja-JP" altLang="en-US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日本の国旗 </a:t>
            </a:r>
            <a:endParaRPr lang="uk-UA" altLang="ja-JP" sz="2000" b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/>
            <a:r>
              <a:rPr lang="en-US" altLang="ja-JP" sz="20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сонячний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прапор», </a:t>
            </a:r>
            <a:endParaRPr lang="ru-RU" sz="2000" b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/>
            <a:r>
              <a:rPr lang="ru-RU" sz="20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Батьківщині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також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називають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</a:t>
            </a:r>
            <a:r>
              <a:rPr lang="ru-RU" sz="20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хіномару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</a:t>
            </a:r>
            <a:endParaRPr lang="ru-RU" sz="2000" b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/>
            <a:r>
              <a:rPr lang="ru-RU" sz="20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ja-JP" altLang="en-US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日の丸</a:t>
            </a:r>
            <a:r>
              <a:rPr lang="en-US" altLang="ja-JP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ja-JP" altLang="en-US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にっぽんのこっき</a:t>
            </a:r>
            <a:r>
              <a:rPr lang="en-US" altLang="ja-JP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endParaRPr lang="uk-UA" altLang="ja-JP" sz="2000" b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/>
            <a:r>
              <a:rPr lang="ru-RU" sz="2000" b="0" i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ніппон</a:t>
            </a:r>
            <a:r>
              <a:rPr lang="ru-RU" sz="2000" b="0" i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 </a:t>
            </a:r>
            <a:r>
              <a:rPr lang="ru-RU" sz="2000" b="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коккі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 — </a:t>
            </a:r>
            <a:endParaRPr lang="ru-RU" sz="2000" b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/>
            <a:r>
              <a:rPr lang="ru-RU" sz="2000" b="0" dirty="0" err="1" smtClean="0">
                <a:solidFill>
                  <a:srgbClr val="4C0000"/>
                </a:solidFill>
                <a:latin typeface="+mn-lt"/>
                <a:ea typeface="+mn-ea"/>
                <a:cs typeface="+mn-cs"/>
              </a:rPr>
              <a:t>національний</a:t>
            </a:r>
            <a:r>
              <a:rPr lang="ru-RU" sz="2000" b="0" dirty="0">
                <a:solidFill>
                  <a:srgbClr val="4C0000"/>
                </a:solidFill>
                <a:latin typeface="+mn-lt"/>
                <a:ea typeface="+mn-ea"/>
                <a:cs typeface="+mn-cs"/>
              </a:rPr>
              <a:t> </a:t>
            </a:r>
            <a:r>
              <a:rPr lang="ru-RU" sz="2000" b="0" dirty="0" smtClean="0">
                <a:solidFill>
                  <a:srgbClr val="4C0000"/>
                </a:solidFill>
                <a:latin typeface="+mn-lt"/>
                <a:ea typeface="+mn-ea"/>
                <a:cs typeface="+mn-cs"/>
              </a:rPr>
              <a:t>прапор </a:t>
            </a:r>
          </a:p>
          <a:p>
            <a:pPr marL="0" indent="0" algn="ctr"/>
            <a:r>
              <a:rPr lang="ru-RU" sz="2000" b="0" dirty="0" err="1" smtClean="0">
                <a:solidFill>
                  <a:srgbClr val="4C0000"/>
                </a:solidFill>
                <a:latin typeface="+mn-lt"/>
                <a:ea typeface="+mn-ea"/>
                <a:cs typeface="+mn-cs"/>
              </a:rPr>
              <a:t>Японії</a:t>
            </a:r>
            <a:endParaRPr lang="ru-RU" sz="2000" b="0" dirty="0" smtClean="0">
              <a:solidFill>
                <a:srgbClr val="4C0000"/>
              </a:solidFill>
              <a:latin typeface="+mn-lt"/>
              <a:ea typeface="+mn-ea"/>
              <a:cs typeface="+mn-cs"/>
            </a:endParaRPr>
          </a:p>
          <a:p>
            <a:pPr marL="0" indent="0" algn="ctr"/>
            <a:r>
              <a:rPr lang="ru-RU" sz="2000" b="0" dirty="0" smtClean="0">
                <a:solidFill>
                  <a:srgbClr val="4C0000"/>
                </a:solidFill>
                <a:latin typeface="+mn-lt"/>
                <a:ea typeface="+mn-ea"/>
                <a:cs typeface="+mn-cs"/>
              </a:rPr>
              <a:t>у </a:t>
            </a:r>
            <a:r>
              <a:rPr lang="ru-RU" sz="2000" b="0" dirty="0" err="1" smtClean="0">
                <a:solidFill>
                  <a:srgbClr val="4C0000"/>
                </a:solidFill>
                <a:latin typeface="+mn-lt"/>
                <a:ea typeface="+mn-ea"/>
                <a:cs typeface="+mn-cs"/>
              </a:rPr>
              <a:t>вигляді</a:t>
            </a:r>
            <a:r>
              <a:rPr lang="ru-RU" sz="2000" b="0" dirty="0">
                <a:solidFill>
                  <a:srgbClr val="4C0000"/>
                </a:solidFill>
                <a:latin typeface="+mn-lt"/>
                <a:ea typeface="+mn-ea"/>
                <a:cs typeface="+mn-cs"/>
              </a:rPr>
              <a:t> </a:t>
            </a:r>
            <a:r>
              <a:rPr lang="ru-RU" sz="2000" b="0" dirty="0" err="1" smtClean="0">
                <a:solidFill>
                  <a:srgbClr val="4C0000"/>
                </a:solidFill>
                <a:latin typeface="+mn-lt"/>
                <a:ea typeface="+mn-ea"/>
                <a:cs typeface="+mn-cs"/>
              </a:rPr>
              <a:t>червоного</a:t>
            </a:r>
            <a:r>
              <a:rPr lang="ru-RU" sz="2000" b="0" dirty="0" smtClean="0">
                <a:solidFill>
                  <a:srgbClr val="4C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 smtClean="0">
                <a:solidFill>
                  <a:srgbClr val="4C0000"/>
                </a:solidFill>
                <a:latin typeface="+mn-lt"/>
                <a:ea typeface="+mn-ea"/>
                <a:cs typeface="+mn-cs"/>
              </a:rPr>
              <a:t>сонячного</a:t>
            </a:r>
            <a:r>
              <a:rPr lang="ru-RU" sz="2000" b="0" dirty="0" smtClean="0">
                <a:solidFill>
                  <a:srgbClr val="4C0000"/>
                </a:solidFill>
                <a:latin typeface="+mn-lt"/>
                <a:ea typeface="+mn-ea"/>
                <a:cs typeface="+mn-cs"/>
              </a:rPr>
              <a:t> диску на </a:t>
            </a:r>
            <a:r>
              <a:rPr lang="ru-RU" sz="2000" b="0" dirty="0" err="1" smtClean="0">
                <a:solidFill>
                  <a:srgbClr val="4C0000"/>
                </a:solidFill>
                <a:latin typeface="+mn-lt"/>
                <a:ea typeface="+mn-ea"/>
                <a:cs typeface="+mn-cs"/>
              </a:rPr>
              <a:t>білому</a:t>
            </a:r>
            <a:r>
              <a:rPr lang="ru-RU" sz="2000" b="0" dirty="0" smtClean="0">
                <a:solidFill>
                  <a:srgbClr val="4C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0" dirty="0" err="1" smtClean="0">
                <a:solidFill>
                  <a:srgbClr val="4C0000"/>
                </a:solidFill>
                <a:latin typeface="+mn-lt"/>
                <a:ea typeface="+mn-ea"/>
                <a:cs typeface="+mn-cs"/>
              </a:rPr>
              <a:t>тлі</a:t>
            </a:r>
            <a:endParaRPr lang="ru-RU" sz="2000" b="0" dirty="0" smtClean="0">
              <a:solidFill>
                <a:srgbClr val="4C0000"/>
              </a:solidFill>
              <a:latin typeface="+mn-lt"/>
              <a:ea typeface="+mn-ea"/>
              <a:cs typeface="+mn-cs"/>
            </a:endParaRPr>
          </a:p>
          <a:p>
            <a:pPr marL="0" indent="0"/>
            <a:r>
              <a:rPr lang="ru-RU" sz="2000" b="0" dirty="0" smtClean="0">
                <a:solidFill>
                  <a:srgbClr val="4C0000"/>
                </a:solidFill>
                <a:latin typeface="+mn-lt"/>
                <a:ea typeface="+mn-ea"/>
                <a:cs typeface="+mn-cs"/>
              </a:rPr>
              <a:t> </a:t>
            </a:r>
            <a:endParaRPr lang="en-US" altLang="ru-RU" sz="2000" dirty="0">
              <a:solidFill>
                <a:srgbClr val="4C0000"/>
              </a:solidFill>
            </a:endParaRPr>
          </a:p>
        </p:txBody>
      </p:sp>
      <p:sp>
        <p:nvSpPr>
          <p:cNvPr id="2" name="AutoShape 23" descr="https://vignette.wikia.nocookie.net/shararam-smeshi/images/5/56/Bg_Japan.png/revision/latest?cb=20140503113947&amp;path-prefix=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5" descr="https://vignette.wikia.nocookie.net/shararam-smeshi/images/5/56/Bg_Japan.png/revision/latest?cb=20140503113947&amp;path-prefix=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7" descr="https://vignette.wikia.nocookie.net/shararam-smeshi/images/5/56/Bg_Japan.png/revision/latest?cb=20140503113947&amp;path-prefix=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9" descr="https://vignette.wikia.nocookie.net/shararam-smeshi/images/5/56/Bg_Japan.png/revision/latest?cb=20140503113947&amp;path-prefix=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33" descr="Результат пошуку зображень за запитом &quot;про прапор японії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204864"/>
            <a:ext cx="3829519" cy="255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6157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555776" y="146720"/>
            <a:ext cx="4067944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9pPr>
          </a:lstStyle>
          <a:p>
            <a:r>
              <a:rPr lang="uk-UA" altLang="ru-RU" kern="0" dirty="0" smtClean="0">
                <a:solidFill>
                  <a:srgbClr val="4C0000"/>
                </a:solidFill>
                <a:latin typeface="Arial Black" panose="020B0A04020102020204" pitchFamily="34" charset="0"/>
              </a:rPr>
              <a:t>Фудзіяма  </a:t>
            </a:r>
            <a:endParaRPr lang="en-US" altLang="ru-RU" kern="0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03" y="908720"/>
            <a:ext cx="2953511" cy="221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3056"/>
            <a:ext cx="2942354" cy="221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933055"/>
            <a:ext cx="2942354" cy="221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30253"/>
            <a:ext cx="2944383" cy="221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Пов’язане зображенн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88" y="2119968"/>
            <a:ext cx="4172203" cy="257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91950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411760" y="188640"/>
            <a:ext cx="4067944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9pPr>
          </a:lstStyle>
          <a:p>
            <a:r>
              <a:rPr lang="uk-UA" altLang="ru-RU" kern="0" dirty="0" smtClean="0">
                <a:solidFill>
                  <a:srgbClr val="4C0000"/>
                </a:solidFill>
                <a:latin typeface="Arial Black" panose="020B0A04020102020204" pitchFamily="34" charset="0"/>
              </a:rPr>
              <a:t>Фудзіяма -  </a:t>
            </a:r>
            <a:endParaRPr lang="en-US" altLang="ru-RU" kern="0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95" y="3044793"/>
            <a:ext cx="2448272" cy="183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13766"/>
            <a:ext cx="2431639" cy="183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031534"/>
            <a:ext cx="2448272" cy="183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1263495" y="692696"/>
            <a:ext cx="6295712" cy="1154832"/>
          </a:xfrm>
        </p:spPr>
        <p:txBody>
          <a:bodyPr/>
          <a:lstStyle/>
          <a:p>
            <a:pPr algn="ctr"/>
            <a:endParaRPr lang="uk-UA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(яп. </a:t>
            </a:r>
            <a:r>
              <a:rPr lang="ja-JP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富士山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ja-JP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ふじさん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[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ɸɯdʑisaɴ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], «</a:t>
            </a:r>
            <a:r>
              <a:rPr lang="vi-V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гора Фудзі») — </a:t>
            </a:r>
            <a:endParaRPr lang="uk-UA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діючий стратовулкан в Японії. </a:t>
            </a:r>
            <a:endParaRPr lang="uk-UA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Гора Фудзіяма - це  яскравий символ Японії. Для японців </a:t>
            </a:r>
            <a:r>
              <a:rPr lang="uk-UA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Фудзі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- священна гора, </a:t>
            </a:r>
          </a:p>
          <a:p>
            <a:pPr algn="ctr"/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 неї здійснюють паломництво </a:t>
            </a:r>
          </a:p>
          <a:p>
            <a:pPr algn="ctr"/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численні буддисти і синтоїсти </a:t>
            </a:r>
          </a:p>
          <a:p>
            <a:pPr algn="ctr"/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зі всієї країни</a:t>
            </a:r>
            <a:endParaRPr lang="vi-VN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81862"/>
            <a:ext cx="2448272" cy="185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07752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65" name="Picture 2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772" y="1098293"/>
            <a:ext cx="1783507" cy="267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6" name="Picture 2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34274"/>
            <a:ext cx="388843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4" name="Picture 3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8" y="996277"/>
            <a:ext cx="2224488" cy="22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5" name="Picture 3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95" y="996277"/>
            <a:ext cx="1567713" cy="156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 descr="Пов’язане зображенн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3" y="3356992"/>
            <a:ext cx="2771800" cy="28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52249"/>
            <a:ext cx="2557349" cy="2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7" name="Picture 33" descr="Пов’язане зображення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98293"/>
            <a:ext cx="2527187" cy="25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1984175" y="389891"/>
            <a:ext cx="547909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9pPr>
          </a:lstStyle>
          <a:p>
            <a:r>
              <a:rPr lang="uk-UA" altLang="ru-RU" kern="0" dirty="0" err="1" smtClean="0">
                <a:solidFill>
                  <a:srgbClr val="4C0000"/>
                </a:solidFill>
                <a:latin typeface="Arial Black" panose="020B0A04020102020204" pitchFamily="34" charset="0"/>
              </a:rPr>
              <a:t>Нецке</a:t>
            </a:r>
            <a:r>
              <a:rPr lang="uk-UA" altLang="ru-RU" kern="0" dirty="0" smtClean="0">
                <a:solidFill>
                  <a:srgbClr val="4C0000"/>
                </a:solidFill>
                <a:latin typeface="Arial Black" panose="020B0A04020102020204" pitchFamily="34" charset="0"/>
              </a:rPr>
              <a:t> </a:t>
            </a:r>
            <a:endParaRPr lang="en-US" altLang="ru-RU" kern="0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66" name="Picture 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468" y="3789040"/>
            <a:ext cx="3212650" cy="321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4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40" y="908720"/>
            <a:ext cx="2562908" cy="256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5" name="Picture 3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63" y="1052736"/>
            <a:ext cx="1895604" cy="189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1984175" y="389891"/>
            <a:ext cx="547909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9pPr>
          </a:lstStyle>
          <a:p>
            <a:r>
              <a:rPr lang="uk-UA" altLang="ru-RU" kern="0" dirty="0" err="1" smtClean="0">
                <a:solidFill>
                  <a:srgbClr val="4C0000"/>
                </a:solidFill>
                <a:latin typeface="Arial Black" panose="020B0A04020102020204" pitchFamily="34" charset="0"/>
              </a:rPr>
              <a:t>Нецке</a:t>
            </a:r>
            <a:r>
              <a:rPr lang="uk-UA" altLang="ru-RU" kern="0" dirty="0" smtClean="0">
                <a:solidFill>
                  <a:srgbClr val="4C0000"/>
                </a:solidFill>
                <a:latin typeface="Arial Black" panose="020B0A04020102020204" pitchFamily="34" charset="0"/>
              </a:rPr>
              <a:t> -</a:t>
            </a:r>
            <a:endParaRPr lang="en-US" altLang="ru-RU" kern="0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79518" y="1268760"/>
            <a:ext cx="40884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маленька</a:t>
            </a:r>
            <a:r>
              <a:rPr lang="ru-RU" dirty="0" smtClean="0"/>
              <a:t> </a:t>
            </a:r>
            <a:r>
              <a:rPr lang="ru-RU" dirty="0" err="1"/>
              <a:t>символічна</a:t>
            </a:r>
            <a:r>
              <a:rPr lang="ru-RU" dirty="0"/>
              <a:t> </a:t>
            </a:r>
            <a:endParaRPr lang="ru-RU" dirty="0" smtClean="0"/>
          </a:p>
          <a:p>
            <a:pPr algn="ctr"/>
            <a:r>
              <a:rPr lang="ru-RU" dirty="0" err="1" smtClean="0"/>
              <a:t>різьблена</a:t>
            </a:r>
            <a:r>
              <a:rPr lang="ru-RU" dirty="0" smtClean="0"/>
              <a:t> </a:t>
            </a:r>
            <a:r>
              <a:rPr lang="ru-RU" dirty="0" err="1"/>
              <a:t>постать</a:t>
            </a:r>
            <a:r>
              <a:rPr lang="ru-RU" dirty="0"/>
              <a:t>. </a:t>
            </a:r>
            <a:endParaRPr lang="ru-RU" dirty="0" smtClean="0"/>
          </a:p>
          <a:p>
            <a:pPr algn="ctr"/>
            <a:r>
              <a:rPr lang="ru-RU" dirty="0" err="1" smtClean="0"/>
              <a:t>Зроблена</a:t>
            </a:r>
            <a:r>
              <a:rPr lang="ru-RU" dirty="0" smtClean="0"/>
              <a:t> </a:t>
            </a:r>
            <a:r>
              <a:rPr lang="ru-RU" dirty="0"/>
              <a:t>вона в основному </a:t>
            </a:r>
            <a:endParaRPr lang="ru-RU" dirty="0" smtClean="0"/>
          </a:p>
          <a:p>
            <a:pPr algn="ctr"/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/>
              <a:t>слонової</a:t>
            </a:r>
            <a:r>
              <a:rPr lang="ru-RU" dirty="0"/>
              <a:t> </a:t>
            </a:r>
            <a:r>
              <a:rPr lang="ru-RU" dirty="0" err="1"/>
              <a:t>кістки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дерева. </a:t>
            </a:r>
            <a:endParaRPr lang="ru-RU" dirty="0" smtClean="0"/>
          </a:p>
          <a:p>
            <a:pPr algn="ctr"/>
            <a:r>
              <a:rPr lang="ru-RU" dirty="0" smtClean="0"/>
              <a:t>У </a:t>
            </a:r>
            <a:r>
              <a:rPr lang="ru-RU" dirty="0" err="1"/>
              <a:t>давнину</a:t>
            </a:r>
            <a:r>
              <a:rPr lang="ru-RU" dirty="0"/>
              <a:t> </a:t>
            </a:r>
            <a:r>
              <a:rPr lang="ru-RU" dirty="0" err="1"/>
              <a:t>японці</a:t>
            </a:r>
            <a:r>
              <a:rPr lang="ru-RU" dirty="0"/>
              <a:t> </a:t>
            </a:r>
            <a:r>
              <a:rPr lang="ru-RU" dirty="0" err="1" smtClean="0"/>
              <a:t>використовували</a:t>
            </a:r>
            <a:r>
              <a:rPr lang="ru-RU" dirty="0"/>
              <a:t> </a:t>
            </a:r>
            <a:endParaRPr lang="ru-RU" dirty="0" smtClean="0"/>
          </a:p>
          <a:p>
            <a:pPr algn="ctr"/>
            <a:r>
              <a:rPr lang="ru-RU" b="1" dirty="0" err="1" smtClean="0"/>
              <a:t>нецке</a:t>
            </a:r>
            <a:r>
              <a:rPr lang="ru-RU" dirty="0"/>
              <a:t> для </a:t>
            </a:r>
            <a:r>
              <a:rPr lang="ru-RU" dirty="0" err="1"/>
              <a:t>прикріплення</a:t>
            </a:r>
            <a:r>
              <a:rPr lang="ru-RU" dirty="0"/>
              <a:t> </a:t>
            </a:r>
            <a:r>
              <a:rPr lang="ru-RU" dirty="0" err="1"/>
              <a:t>ключів</a:t>
            </a:r>
            <a:r>
              <a:rPr lang="ru-RU" dirty="0"/>
              <a:t>, </a:t>
            </a:r>
            <a:r>
              <a:rPr lang="ru-RU" dirty="0" err="1"/>
              <a:t>гаманця</a:t>
            </a:r>
            <a:r>
              <a:rPr lang="ru-RU" dirty="0"/>
              <a:t> до пояса </a:t>
            </a:r>
            <a:r>
              <a:rPr lang="ru-RU" dirty="0" err="1"/>
              <a:t>кімоно</a:t>
            </a:r>
            <a:r>
              <a:rPr lang="ru-RU" dirty="0"/>
              <a:t>, </a:t>
            </a:r>
            <a:endParaRPr lang="ru-RU" dirty="0" smtClean="0"/>
          </a:p>
          <a:p>
            <a:pPr algn="ctr"/>
            <a:r>
              <a:rPr lang="ru-RU" dirty="0" smtClean="0"/>
              <a:t>а </a:t>
            </a:r>
            <a:r>
              <a:rPr lang="ru-RU" dirty="0" err="1"/>
              <a:t>також</a:t>
            </a:r>
            <a:r>
              <a:rPr lang="ru-RU" dirty="0"/>
              <a:t> </a:t>
            </a:r>
            <a:r>
              <a:rPr lang="ru-RU" b="1" dirty="0" err="1"/>
              <a:t>нецке</a:t>
            </a:r>
            <a:r>
              <a:rPr lang="ru-RU" dirty="0"/>
              <a:t> служили </a:t>
            </a:r>
            <a:r>
              <a:rPr lang="ru-RU" dirty="0" err="1"/>
              <a:t>ще</a:t>
            </a:r>
            <a:r>
              <a:rPr lang="ru-RU" dirty="0"/>
              <a:t> і в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прикраси</a:t>
            </a:r>
            <a:r>
              <a:rPr lang="ru-RU" dirty="0"/>
              <a:t> </a:t>
            </a:r>
            <a:r>
              <a:rPr lang="ru-RU" dirty="0" err="1"/>
              <a:t>одягу</a:t>
            </a:r>
            <a:r>
              <a:rPr lang="ru-RU" dirty="0"/>
              <a:t>.</a:t>
            </a:r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473" y="3594346"/>
            <a:ext cx="2627385" cy="272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7" descr="Пов’язане зображенн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42" y="3284984"/>
            <a:ext cx="2945196" cy="294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39576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4" name="Picture 10" descr="Результат пошуку зображень за запитом &quot;картинки бонсай на белом фоне&quot;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090" y="949490"/>
            <a:ext cx="2160240" cy="246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8" name="Picture 14" descr="Пов’язане зображення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06" y="2564904"/>
            <a:ext cx="2664529" cy="26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527" y="2665956"/>
            <a:ext cx="2491564" cy="262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3728" y="4315639"/>
            <a:ext cx="1988912" cy="235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6" r="9680"/>
          <a:stretch/>
        </p:blipFill>
        <p:spPr bwMode="auto">
          <a:xfrm>
            <a:off x="2240776" y="4509120"/>
            <a:ext cx="2143609" cy="198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6" descr="Пов’язане зображення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67" y="1047452"/>
            <a:ext cx="2369716" cy="236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Результат пошуку зображень за запитом &quot;бонсай - це&quot;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123825" y="0"/>
            <a:ext cx="11334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4521" name="Picture 9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509" y="382043"/>
            <a:ext cx="1927623" cy="228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84" y="116632"/>
            <a:ext cx="2616851" cy="261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3" name="Picture 11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84068"/>
            <a:ext cx="2052049" cy="238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1957618" y="381000"/>
            <a:ext cx="547909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9pPr>
          </a:lstStyle>
          <a:p>
            <a:r>
              <a:rPr lang="uk-UA" altLang="ru-RU" kern="0" dirty="0" err="1" smtClean="0">
                <a:solidFill>
                  <a:srgbClr val="4C0000"/>
                </a:solidFill>
                <a:latin typeface="Arial Black" panose="020B0A04020102020204" pitchFamily="34" charset="0"/>
              </a:rPr>
              <a:t>Бонсай</a:t>
            </a:r>
            <a:r>
              <a:rPr lang="uk-UA" altLang="ru-RU" kern="0" dirty="0" smtClean="0">
                <a:solidFill>
                  <a:srgbClr val="4C0000"/>
                </a:solidFill>
                <a:latin typeface="Arial Black" panose="020B0A04020102020204" pitchFamily="34" charset="0"/>
              </a:rPr>
              <a:t>   </a:t>
            </a:r>
            <a:endParaRPr lang="en-US" altLang="ru-RU" kern="0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33855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4" name="Picture 10" descr="Результат пошуку зображень за запитом &quot;картинки бонсай на белом фоне&quot;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15" y="4347465"/>
            <a:ext cx="1907005" cy="217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8" name="Picture 14" descr="Пов’язане зображення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06" y="2564904"/>
            <a:ext cx="2664529" cy="26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175" y="2672650"/>
            <a:ext cx="2491564" cy="262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6" descr="Пов’язане зображення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84" y="3573016"/>
            <a:ext cx="2369716" cy="236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Результат пошуку зображень за запитом &quot;бонсай - це&quot;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23825" y="0"/>
            <a:ext cx="11334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4521" name="Picture 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09" y="382043"/>
            <a:ext cx="1927623" cy="228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84" y="116632"/>
            <a:ext cx="2616851" cy="261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3" name="Picture 1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48690"/>
            <a:ext cx="1836025" cy="213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634412" y="1298769"/>
            <a:ext cx="4150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 smtClean="0"/>
              <a:t> (яп. </a:t>
            </a:r>
            <a:r>
              <a:rPr lang="ja-JP" altLang="en-US" dirty="0" smtClean="0"/>
              <a:t>盆栽</a:t>
            </a:r>
            <a:r>
              <a:rPr lang="en-US" altLang="ja-JP" dirty="0" smtClean="0"/>
              <a:t>, "</a:t>
            </a:r>
            <a:r>
              <a:rPr lang="vi-VN" dirty="0" smtClean="0"/>
              <a:t>рослина на таці") — мистецтво вирощування карликових дерев у невеликих ємностях. </a:t>
            </a:r>
            <a:endParaRPr lang="uk-UA" dirty="0" smtClean="0"/>
          </a:p>
          <a:p>
            <a:pPr algn="ctr"/>
            <a:r>
              <a:rPr lang="vi-VN" dirty="0" smtClean="0"/>
              <a:t>Не кожне деревце в низькому контейнері — бонсай, японські традиціоналісти обмежують список видами: сосна, ялина, ялівець, клен, азалія, рододендрон.</a:t>
            </a:r>
            <a:endParaRPr lang="ru-RU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947101" y="536769"/>
            <a:ext cx="547909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9pPr>
          </a:lstStyle>
          <a:p>
            <a:r>
              <a:rPr lang="uk-UA" altLang="ru-RU" kern="0" dirty="0" err="1" smtClean="0">
                <a:solidFill>
                  <a:srgbClr val="4C0000"/>
                </a:solidFill>
                <a:latin typeface="Arial Black" panose="020B0A04020102020204" pitchFamily="34" charset="0"/>
              </a:rPr>
              <a:t>Бонсай</a:t>
            </a:r>
            <a:r>
              <a:rPr lang="uk-UA" altLang="ru-RU" kern="0" dirty="0" smtClean="0">
                <a:solidFill>
                  <a:srgbClr val="4C0000"/>
                </a:solidFill>
                <a:latin typeface="Arial Black" panose="020B0A04020102020204" pitchFamily="34" charset="0"/>
              </a:rPr>
              <a:t> -  </a:t>
            </a:r>
            <a:endParaRPr lang="en-US" altLang="ru-RU" kern="0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5343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diant_spectacle">
  <a:themeElements>
    <a:clrScheme name="silly_mi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lly_mime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illy_mi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radiant_spectacle</Template>
  <TotalTime>350</TotalTime>
  <Words>320</Words>
  <Application>Microsoft Office PowerPoint</Application>
  <PresentationFormat>Экран (4:3)</PresentationFormat>
  <Paragraphs>73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radiant_spectacle</vt:lpstr>
      <vt:lpstr>Презентация PowerPoint</vt:lpstr>
      <vt:lpstr>Прапор Японії</vt:lpstr>
      <vt:lpstr>Прапор Японії</vt:lpstr>
      <vt:lpstr>Фудзіяма  </vt:lpstr>
      <vt:lpstr>Фудзіяма -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Наташа</cp:lastModifiedBy>
  <cp:revision>24</cp:revision>
  <dcterms:created xsi:type="dcterms:W3CDTF">2018-03-18T14:57:40Z</dcterms:created>
  <dcterms:modified xsi:type="dcterms:W3CDTF">2018-03-21T08:40:03Z</dcterms:modified>
</cp:coreProperties>
</file>