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61" r:id="rId4"/>
    <p:sldId id="260" r:id="rId5"/>
    <p:sldId id="259" r:id="rId6"/>
    <p:sldId id="262" r:id="rId7"/>
    <p:sldId id="275" r:id="rId8"/>
    <p:sldId id="273" r:id="rId9"/>
    <p:sldId id="274" r:id="rId10"/>
    <p:sldId id="265" r:id="rId11"/>
    <p:sldId id="267" r:id="rId12"/>
    <p:sldId id="270" r:id="rId13"/>
    <p:sldId id="271" r:id="rId14"/>
    <p:sldId id="269" r:id="rId15"/>
    <p:sldId id="278" r:id="rId16"/>
    <p:sldId id="277" r:id="rId17"/>
    <p:sldId id="276" r:id="rId18"/>
    <p:sldId id="266" r:id="rId19"/>
    <p:sldId id="279" r:id="rId20"/>
    <p:sldId id="280" r:id="rId21"/>
    <p:sldId id="281" r:id="rId2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-798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413" y="4653136"/>
            <a:ext cx="2482851" cy="1862138"/>
          </a:xfrm>
          <a:prstGeom prst="rect">
            <a:avLst/>
          </a:prstGeom>
        </p:spPr>
      </p:pic>
      <p:sp>
        <p:nvSpPr>
          <p:cNvPr id="7" name="Рамка 6"/>
          <p:cNvSpPr/>
          <p:nvPr userDrawn="1"/>
        </p:nvSpPr>
        <p:spPr>
          <a:xfrm>
            <a:off x="0" y="0"/>
            <a:ext cx="12192000" cy="6858000"/>
          </a:xfrm>
          <a:prstGeom prst="frame">
            <a:avLst>
              <a:gd name="adj1" fmla="val 2500"/>
            </a:avLst>
          </a:prstGeom>
          <a:blipFill>
            <a:blip r:embed="rId4"/>
            <a:tile tx="0" ty="0" sx="100000" sy="100000" flip="none" algn="tl"/>
          </a:blipFill>
          <a:ln>
            <a:solidFill>
              <a:srgbClr val="665E5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z="1800">
              <a:solidFill>
                <a:prstClr val="black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4EDD8B-2458-4F29-8D1D-4DC42632527C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06.09.2020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B2208E-0737-4FD8-BECC-56249BDD7D19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962483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914256-B940-4758-9F0B-85D5743522D1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06.09.2020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544FD4-F3CC-429F-BC39-C8850D629A34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98751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218575-AF8E-4CA0-8B76-056E30051769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06.09.2020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28155E-1B23-47EA-A1FF-63BD4D6B61EE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666880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 userDrawn="1"/>
        </p:nvSpPr>
        <p:spPr>
          <a:xfrm>
            <a:off x="239350" y="293936"/>
            <a:ext cx="11713301" cy="633670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z="1800">
              <a:solidFill>
                <a:prstClr val="black"/>
              </a:solidFill>
            </a:endParaRPr>
          </a:p>
        </p:txBody>
      </p:sp>
      <p:pic>
        <p:nvPicPr>
          <p:cNvPr id="8" name="Рисунок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349" y="5488582"/>
            <a:ext cx="1522744" cy="1142058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C181D8-483D-4085-85C0-839AA043E9CD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06.09.2020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36EBEA-169A-4F6D-B165-F4997FE93015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684210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E82263-F1E3-4B65-9960-914ACB27C766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06.09.2020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1AFB80-7337-453A-9174-916A0ED4B24A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010858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450E68-FEA7-4031-A681-6E365CF95219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06.09.2020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5C3F66-5525-4007-8082-48E64E5ECC60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279360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50DC19-FF96-448E-8C7F-FEAD315D865A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06.09.2020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D3AA9F-5A91-47CB-BC07-86CA06B92B35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7976832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CC91F9-8E35-4DC0-85EC-FA0245B99477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06.09.2020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255A51-7062-4EAE-889B-E5FC154369EE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029663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8BBDB2-2B75-4951-9C49-7D58CF949410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06.09.2020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0AEF16-A7DD-4130-A071-307F3C49EF7A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919970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78DD70-69D3-44E1-9CAA-908450F6A3FD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06.09.2020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1359EA-99A4-403F-B204-0A2B460C02F6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359281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C4F003-21EB-4536-B684-33B176662513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06.09.2020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6206F9-4CCA-49DD-A766-7759F4080387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566404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19144A3-AE7A-4582-9BDC-113D51BDB894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06.09.2020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922A029-D2B1-42E9-9F2C-B894AA2BDCF6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34473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ctrTitle"/>
          </p:nvPr>
        </p:nvSpPr>
        <p:spPr>
          <a:xfrm>
            <a:off x="-1491175" y="168811"/>
            <a:ext cx="11859065" cy="5261317"/>
          </a:xfrm>
        </p:spPr>
        <p:txBody>
          <a:bodyPr/>
          <a:lstStyle/>
          <a:p>
            <a:r>
              <a:rPr lang="en-US" sz="13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Shapes</a:t>
            </a:r>
            <a:r>
              <a:rPr lang="ru-RU" sz="13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3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13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13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фигуралар</a:t>
            </a:r>
            <a:r>
              <a:rPr lang="ru-RU" sz="13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</p:txBody>
      </p:sp>
    </p:spTree>
    <p:extLst>
      <p:ext uri="{BB962C8B-B14F-4D97-AF65-F5344CB8AC3E}">
        <p14:creationId xmlns="" xmlns:p14="http://schemas.microsoft.com/office/powerpoint/2010/main" val="1978743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57809" y="659197"/>
            <a:ext cx="11728174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Расставь буквы в нужном порядке и запиши получившиеся слова.</a:t>
            </a:r>
          </a:p>
        </p:txBody>
      </p:sp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8163338" y="2617467"/>
            <a:ext cx="3485323" cy="1941281"/>
          </a:xfrm>
          <a:custGeom>
            <a:avLst/>
            <a:gdLst>
              <a:gd name="T0" fmla="*/ 0 w 21600"/>
              <a:gd name="T1" fmla="*/ 2147483647 h 21893"/>
              <a:gd name="T2" fmla="*/ 2147483647 w 21600"/>
              <a:gd name="T3" fmla="*/ 2147483647 h 21893"/>
              <a:gd name="T4" fmla="*/ 2147483647 w 21600"/>
              <a:gd name="T5" fmla="*/ 2147483647 h 21893"/>
              <a:gd name="T6" fmla="*/ 2147483647 w 21600"/>
              <a:gd name="T7" fmla="*/ 2147483647 h 21893"/>
              <a:gd name="T8" fmla="*/ 2147483647 w 21600"/>
              <a:gd name="T9" fmla="*/ 2147483647 h 21893"/>
              <a:gd name="T10" fmla="*/ 2147483647 w 21600"/>
              <a:gd name="T11" fmla="*/ 2147483647 h 21893"/>
              <a:gd name="T12" fmla="*/ 2147483647 w 21600"/>
              <a:gd name="T13" fmla="*/ 0 h 21893"/>
              <a:gd name="T14" fmla="*/ 2147483647 w 21600"/>
              <a:gd name="T15" fmla="*/ 2147483647 h 2189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21600"/>
              <a:gd name="T25" fmla="*/ 0 h 21893"/>
              <a:gd name="T26" fmla="*/ 21600 w 21600"/>
              <a:gd name="T27" fmla="*/ 21893 h 2189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893">
                <a:moveTo>
                  <a:pt x="0" y="0"/>
                </a:moveTo>
                <a:lnTo>
                  <a:pt x="0" y="21893"/>
                </a:lnTo>
                <a:lnTo>
                  <a:pt x="21600" y="21893"/>
                </a:lnTo>
                <a:lnTo>
                  <a:pt x="21600" y="0"/>
                </a:lnTo>
                <a:close/>
                <a:moveTo>
                  <a:pt x="10800" y="10800"/>
                </a:moveTo>
                <a:lnTo>
                  <a:pt x="10800" y="11093"/>
                </a:lnTo>
                <a:lnTo>
                  <a:pt x="10800" y="10800"/>
                </a:lnTo>
                <a:close/>
              </a:path>
            </a:pathLst>
          </a:custGeom>
          <a:solidFill>
            <a:srgbClr val="00B0F0"/>
          </a:solidFill>
          <a:ln w="9525">
            <a:round/>
            <a:headEnd/>
            <a:tailEnd/>
          </a:ln>
          <a:scene3d>
            <a:camera prst="legacyPerspectiveFront"/>
            <a:lightRig rig="legacyFlat2" dir="t"/>
          </a:scene3d>
          <a:sp3d extrusionH="887400" prstMaterial="legacyMatte">
            <a:bevelT w="13500" h="13500" prst="angle"/>
            <a:bevelB w="13500" h="13500" prst="angle"/>
            <a:extrusionClr>
              <a:schemeClr val="bg1"/>
            </a:extrusionClr>
            <a:contourClr>
              <a:srgbClr val="FF0000"/>
            </a:contourClr>
          </a:sp3d>
        </p:spPr>
        <p:txBody>
          <a:bodyPr>
            <a:flatTx/>
          </a:bodyPr>
          <a:lstStyle/>
          <a:p>
            <a:endParaRPr lang="ru-RU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656239470"/>
              </p:ext>
            </p:extLst>
          </p:nvPr>
        </p:nvGraphicFramePr>
        <p:xfrm>
          <a:off x="1802294" y="1550503"/>
          <a:ext cx="5764695" cy="438912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152939"/>
                <a:gridCol w="1152939"/>
                <a:gridCol w="1152939"/>
                <a:gridCol w="1152939"/>
                <a:gridCol w="1152939"/>
              </a:tblGrid>
              <a:tr h="1016266">
                <a:tc>
                  <a:txBody>
                    <a:bodyPr/>
                    <a:lstStyle/>
                    <a:p>
                      <a:pPr algn="ctr"/>
                      <a:r>
                        <a:rPr lang="en-US" sz="6600" b="1" dirty="0" smtClean="0">
                          <a:solidFill>
                            <a:srgbClr val="00B05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</a:t>
                      </a:r>
                      <a:endParaRPr lang="ru-RU" sz="6600" b="1" dirty="0">
                        <a:solidFill>
                          <a:srgbClr val="00B05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600" b="1" dirty="0" smtClean="0">
                          <a:solidFill>
                            <a:srgbClr val="00B05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</a:t>
                      </a:r>
                      <a:endParaRPr lang="ru-RU" sz="6600" b="1" dirty="0">
                        <a:solidFill>
                          <a:srgbClr val="00B05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600" b="1" dirty="0" smtClean="0">
                          <a:solidFill>
                            <a:srgbClr val="00B05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ru-RU" sz="6600" b="1" dirty="0">
                        <a:solidFill>
                          <a:srgbClr val="00B05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600" b="1" dirty="0" smtClean="0">
                          <a:solidFill>
                            <a:srgbClr val="00B05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endParaRPr lang="ru-RU" sz="6600" b="1" dirty="0">
                        <a:solidFill>
                          <a:srgbClr val="00B05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600" b="1" dirty="0" smtClean="0">
                          <a:solidFill>
                            <a:srgbClr val="00B05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</a:t>
                      </a:r>
                      <a:endParaRPr lang="ru-RU" sz="6600" b="1" dirty="0">
                        <a:solidFill>
                          <a:srgbClr val="00B05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016266">
                <a:tc>
                  <a:txBody>
                    <a:bodyPr/>
                    <a:lstStyle/>
                    <a:p>
                      <a:pPr algn="ctr"/>
                      <a:r>
                        <a:rPr lang="en-US" sz="6600" b="1" dirty="0" smtClean="0">
                          <a:solidFill>
                            <a:srgbClr val="00B05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</a:t>
                      </a:r>
                      <a:endParaRPr lang="ru-RU" sz="6600" b="1" dirty="0">
                        <a:solidFill>
                          <a:srgbClr val="00B05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600" b="1" dirty="0" smtClean="0">
                          <a:solidFill>
                            <a:srgbClr val="00B05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</a:t>
                      </a:r>
                      <a:endParaRPr lang="ru-RU" sz="6600" b="1" dirty="0">
                        <a:solidFill>
                          <a:srgbClr val="00B05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600" b="1" dirty="0" smtClean="0">
                          <a:solidFill>
                            <a:srgbClr val="00B05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endParaRPr lang="ru-RU" sz="6600" b="1" dirty="0">
                        <a:solidFill>
                          <a:srgbClr val="00B05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600" b="1" dirty="0" smtClean="0">
                          <a:solidFill>
                            <a:srgbClr val="00B05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</a:t>
                      </a:r>
                      <a:endParaRPr lang="ru-RU" sz="6600" b="1" dirty="0">
                        <a:solidFill>
                          <a:srgbClr val="00B05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6600" b="1" dirty="0">
                        <a:solidFill>
                          <a:srgbClr val="00B05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016266">
                <a:tc>
                  <a:txBody>
                    <a:bodyPr/>
                    <a:lstStyle/>
                    <a:p>
                      <a:pPr algn="ctr"/>
                      <a:r>
                        <a:rPr lang="en-US" sz="6600" b="1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ru-RU" sz="66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6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66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6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66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6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66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6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66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016266">
                <a:tc>
                  <a:txBody>
                    <a:bodyPr/>
                    <a:lstStyle/>
                    <a:p>
                      <a:pPr algn="ctr"/>
                      <a:r>
                        <a:rPr lang="en-US" sz="66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66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6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66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6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66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6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66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66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87919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672214104"/>
              </p:ext>
            </p:extLst>
          </p:nvPr>
        </p:nvGraphicFramePr>
        <p:xfrm>
          <a:off x="1974574" y="1020417"/>
          <a:ext cx="4611756" cy="5242512"/>
        </p:xfrm>
        <a:graphic>
          <a:graphicData uri="http://schemas.openxmlformats.org/drawingml/2006/table">
            <a:tbl>
              <a:tblPr/>
              <a:tblGrid>
                <a:gridCol w="1538717"/>
                <a:gridCol w="1538717"/>
                <a:gridCol w="1534322"/>
              </a:tblGrid>
              <a:tr h="120594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endParaRPr kumimoji="0" lang="ru-RU" sz="8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1" marR="91441"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endParaRPr kumimoji="0" lang="ru-RU" sz="8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1" marR="91441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</a:t>
                      </a:r>
                      <a:endParaRPr kumimoji="0" lang="ru-RU" sz="8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1" marR="91441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0594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</a:t>
                      </a:r>
                      <a:endParaRPr kumimoji="0" lang="ru-RU" sz="8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1" marR="91441"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</a:t>
                      </a:r>
                      <a:endParaRPr kumimoji="0" lang="ru-RU" sz="8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1" marR="91441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endParaRPr kumimoji="0" lang="ru-RU" sz="8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1" marR="91441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0594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8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1" marR="91441"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kumimoji="0" lang="ru-RU" sz="8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1" marR="91441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8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1" marR="91441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0594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8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1" marR="91441"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kumimoji="0" lang="ru-RU" sz="8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1" marR="91441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8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1" marR="91441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Oval 7"/>
          <p:cNvSpPr>
            <a:spLocks noChangeArrowheads="1"/>
          </p:cNvSpPr>
          <p:nvPr/>
        </p:nvSpPr>
        <p:spPr bwMode="auto">
          <a:xfrm>
            <a:off x="7593494" y="1698562"/>
            <a:ext cx="3432315" cy="3138482"/>
          </a:xfrm>
          <a:prstGeom prst="ellipse">
            <a:avLst/>
          </a:prstGeom>
          <a:solidFill>
            <a:srgbClr val="FF0000"/>
          </a:solidFill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590085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591275022"/>
              </p:ext>
            </p:extLst>
          </p:nvPr>
        </p:nvGraphicFramePr>
        <p:xfrm>
          <a:off x="1842052" y="1364974"/>
          <a:ext cx="5151873" cy="4665124"/>
        </p:xfrm>
        <a:graphic>
          <a:graphicData uri="http://schemas.openxmlformats.org/drawingml/2006/table">
            <a:tbl>
              <a:tblPr/>
              <a:tblGrid>
                <a:gridCol w="1287968"/>
                <a:gridCol w="1287968"/>
                <a:gridCol w="1284290"/>
                <a:gridCol w="1291647"/>
              </a:tblGrid>
              <a:tr h="116628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6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endParaRPr kumimoji="0" lang="ru-RU" sz="6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1" marR="91431"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6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endParaRPr kumimoji="0" lang="ru-RU" sz="6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1" marR="91431"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6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</a:t>
                      </a:r>
                      <a:endParaRPr kumimoji="0" lang="ru-RU" sz="6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1" marR="91431"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6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</a:t>
                      </a:r>
                      <a:endParaRPr kumimoji="0" lang="ru-RU" sz="6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1" marR="91431"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6628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6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</a:t>
                      </a:r>
                      <a:endParaRPr kumimoji="0" lang="ru-RU" sz="6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1" marR="91431"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6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</a:t>
                      </a:r>
                      <a:endParaRPr kumimoji="0" lang="ru-RU" sz="6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1" marR="91431"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6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kumimoji="0" lang="ru-RU" sz="6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1" marR="91431"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6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</a:t>
                      </a:r>
                      <a:endParaRPr kumimoji="0" lang="ru-RU" sz="6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1" marR="91431"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6628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6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6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1" marR="91431"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6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6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1" marR="91431"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6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kumimoji="0" lang="ru-RU" sz="6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1" marR="91431"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6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6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1" marR="91431"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6628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6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kumimoji="0" lang="ru-RU" sz="6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1" marR="91431"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6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kumimoji="0" lang="ru-RU" sz="6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1" marR="91431"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6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6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1" marR="91431"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6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kumimoji="0" lang="ru-RU" sz="6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1" marR="91431"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AutoShape 6"/>
          <p:cNvSpPr>
            <a:spLocks noChangeArrowheads="1"/>
          </p:cNvSpPr>
          <p:nvPr/>
        </p:nvSpPr>
        <p:spPr bwMode="auto">
          <a:xfrm>
            <a:off x="7955172" y="1371431"/>
            <a:ext cx="2871855" cy="3743908"/>
          </a:xfrm>
          <a:prstGeom prst="triangle">
            <a:avLst>
              <a:gd name="adj" fmla="val 50000"/>
            </a:avLst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17628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446949797"/>
              </p:ext>
            </p:extLst>
          </p:nvPr>
        </p:nvGraphicFramePr>
        <p:xfrm>
          <a:off x="2107096" y="874644"/>
          <a:ext cx="5117846" cy="5295521"/>
        </p:xfrm>
        <a:graphic>
          <a:graphicData uri="http://schemas.openxmlformats.org/drawingml/2006/table">
            <a:tbl>
              <a:tblPr/>
              <a:tblGrid>
                <a:gridCol w="1707574"/>
                <a:gridCol w="1707574"/>
                <a:gridCol w="1702698"/>
              </a:tblGrid>
              <a:tr h="136363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</a:t>
                      </a:r>
                      <a:endParaRPr kumimoji="0" lang="ru-RU" sz="8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1" marR="91441"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</a:t>
                      </a:r>
                      <a:endParaRPr kumimoji="0" lang="ru-RU" sz="8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1" marR="91441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</a:t>
                      </a:r>
                      <a:endParaRPr kumimoji="0" lang="ru-RU" sz="8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1" marR="91441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3019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</a:t>
                      </a:r>
                      <a:endParaRPr kumimoji="0" lang="ru-RU" sz="8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1" marR="91441"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kumimoji="0" lang="ru-RU" sz="8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1" marR="91441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</a:t>
                      </a:r>
                      <a:endParaRPr kumimoji="0" lang="ru-RU" sz="8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1" marR="91441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3019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8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1" marR="91441"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8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1" marR="91441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8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1" marR="91441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3019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kumimoji="0" lang="ru-RU" sz="8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1" marR="91441"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8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1" marR="91441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kumimoji="0" lang="ru-RU" sz="8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1" marR="91441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AutoShape 7"/>
          <p:cNvSpPr>
            <a:spLocks noChangeArrowheads="1"/>
          </p:cNvSpPr>
          <p:nvPr/>
        </p:nvSpPr>
        <p:spPr bwMode="auto">
          <a:xfrm>
            <a:off x="8314719" y="2226916"/>
            <a:ext cx="2419542" cy="2265572"/>
          </a:xfrm>
          <a:custGeom>
            <a:avLst/>
            <a:gdLst>
              <a:gd name="T0" fmla="*/ 0 w 21600"/>
              <a:gd name="T1" fmla="*/ 2147483647 h 21893"/>
              <a:gd name="T2" fmla="*/ 2147483647 w 21600"/>
              <a:gd name="T3" fmla="*/ 2147483647 h 21893"/>
              <a:gd name="T4" fmla="*/ 2147483647 w 21600"/>
              <a:gd name="T5" fmla="*/ 2147483647 h 21893"/>
              <a:gd name="T6" fmla="*/ 2147483647 w 21600"/>
              <a:gd name="T7" fmla="*/ 2147483647 h 21893"/>
              <a:gd name="T8" fmla="*/ 2147483647 w 21600"/>
              <a:gd name="T9" fmla="*/ 2147483647 h 21893"/>
              <a:gd name="T10" fmla="*/ 2147483647 w 21600"/>
              <a:gd name="T11" fmla="*/ 2147483647 h 21893"/>
              <a:gd name="T12" fmla="*/ 2147483647 w 21600"/>
              <a:gd name="T13" fmla="*/ 0 h 21893"/>
              <a:gd name="T14" fmla="*/ 2147483647 w 21600"/>
              <a:gd name="T15" fmla="*/ 2147483647 h 2189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21600"/>
              <a:gd name="T25" fmla="*/ 0 h 21893"/>
              <a:gd name="T26" fmla="*/ 21600 w 21600"/>
              <a:gd name="T27" fmla="*/ 21893 h 2189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893">
                <a:moveTo>
                  <a:pt x="0" y="0"/>
                </a:moveTo>
                <a:lnTo>
                  <a:pt x="0" y="21893"/>
                </a:lnTo>
                <a:lnTo>
                  <a:pt x="21600" y="21893"/>
                </a:lnTo>
                <a:lnTo>
                  <a:pt x="21600" y="0"/>
                </a:lnTo>
                <a:close/>
                <a:moveTo>
                  <a:pt x="10800" y="10800"/>
                </a:moveTo>
                <a:lnTo>
                  <a:pt x="10800" y="11093"/>
                </a:lnTo>
                <a:lnTo>
                  <a:pt x="10800" y="10800"/>
                </a:lnTo>
                <a:close/>
              </a:path>
            </a:pathLst>
          </a:custGeom>
          <a:solidFill>
            <a:srgbClr val="FF0000"/>
          </a:solidFill>
          <a:ln w="9525">
            <a:round/>
            <a:headEnd/>
            <a:tailEnd/>
          </a:ln>
          <a:scene3d>
            <a:camera prst="legacyPerspectiveFront"/>
            <a:lightRig rig="legacyFlat2" dir="t"/>
          </a:scene3d>
          <a:sp3d extrusionH="887400" prstMaterial="legacyMatte">
            <a:bevelT w="13500" h="13500" prst="angle"/>
            <a:bevelB w="13500" h="13500" prst="angle"/>
            <a:extrusionClr>
              <a:schemeClr val="bg1"/>
            </a:extrusionClr>
            <a:contourClr>
              <a:schemeClr val="bg1"/>
            </a:contourClr>
          </a:sp3d>
        </p:spPr>
        <p:txBody>
          <a:bodyPr>
            <a:flatTx/>
          </a:bodyPr>
          <a:lstStyle/>
          <a:p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694441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00918" y="1073263"/>
            <a:ext cx="523829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ts val="250"/>
              </a:spcBef>
              <a:buClr>
                <a:srgbClr val="F0AD00"/>
              </a:buClr>
              <a:buSzPct val="80000"/>
            </a:pPr>
            <a:r>
              <a:rPr lang="ru-RU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Вставь нужную букву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863077" y="2212393"/>
            <a:ext cx="4509568" cy="1446550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 lvl="0"/>
            <a:r>
              <a:rPr lang="en-US" sz="8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8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ri…</a:t>
            </a:r>
            <a:r>
              <a:rPr lang="en-US" sz="8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ngle</a:t>
            </a:r>
            <a:endParaRPr lang="en-US" sz="8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AutoShape 6"/>
          <p:cNvSpPr>
            <a:spLocks noChangeArrowheads="1"/>
          </p:cNvSpPr>
          <p:nvPr/>
        </p:nvSpPr>
        <p:spPr bwMode="auto">
          <a:xfrm>
            <a:off x="7279310" y="1676231"/>
            <a:ext cx="3017630" cy="3391105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>
              <a:latin typeface="Corbel" panose="020B0503020204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065952" y="3719962"/>
            <a:ext cx="3711081" cy="161582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sz="66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    O    U</a:t>
            </a:r>
            <a:endParaRPr lang="ru-RU" sz="4800" b="1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06289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00918" y="1073263"/>
            <a:ext cx="523829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ts val="250"/>
              </a:spcBef>
              <a:buClr>
                <a:srgbClr val="F0AD00"/>
              </a:buClr>
              <a:buSzPct val="80000"/>
            </a:pPr>
            <a:r>
              <a:rPr lang="ru-RU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Вставь нужную букву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065952" y="2273412"/>
            <a:ext cx="3607526" cy="1446550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en-US" sz="8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c…</a:t>
            </a:r>
            <a:r>
              <a:rPr lang="en-US" sz="88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rcle</a:t>
            </a:r>
            <a:endParaRPr lang="en-US" sz="8800" b="1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065952" y="3719962"/>
            <a:ext cx="3428952" cy="161582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66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    O    I</a:t>
            </a:r>
            <a:endParaRPr lang="ru-RU" sz="4800" b="1" dirty="0">
              <a:solidFill>
                <a:srgbClr val="FF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Oval 7"/>
          <p:cNvSpPr>
            <a:spLocks noChangeArrowheads="1"/>
          </p:cNvSpPr>
          <p:nvPr/>
        </p:nvSpPr>
        <p:spPr bwMode="auto">
          <a:xfrm>
            <a:off x="7288694" y="1976857"/>
            <a:ext cx="3432315" cy="3138482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0028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00918" y="1073263"/>
            <a:ext cx="523829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ts val="250"/>
              </a:spcBef>
              <a:buClr>
                <a:srgbClr val="F0AD00"/>
              </a:buClr>
              <a:buSzPct val="80000"/>
            </a:pPr>
            <a:r>
              <a:rPr lang="ru-RU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Вставь нужную букву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521636" y="2321645"/>
            <a:ext cx="4799712" cy="1323439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en-US" sz="8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r…</a:t>
            </a:r>
            <a:r>
              <a:rPr lang="en-US" sz="80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ctangle</a:t>
            </a:r>
            <a:endParaRPr lang="en-US" sz="8000" b="1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065952" y="3719962"/>
            <a:ext cx="3616503" cy="161582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66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    E    U</a:t>
            </a:r>
            <a:endParaRPr lang="ru-RU" sz="4800" b="1" dirty="0">
              <a:solidFill>
                <a:srgbClr val="FF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AutoShape 7"/>
          <p:cNvSpPr>
            <a:spLocks noChangeArrowheads="1"/>
          </p:cNvSpPr>
          <p:nvPr/>
        </p:nvSpPr>
        <p:spPr bwMode="auto">
          <a:xfrm>
            <a:off x="7235687" y="2326652"/>
            <a:ext cx="4200940" cy="2418359"/>
          </a:xfrm>
          <a:custGeom>
            <a:avLst/>
            <a:gdLst>
              <a:gd name="T0" fmla="*/ 0 w 21600"/>
              <a:gd name="T1" fmla="*/ 2147483647 h 21893"/>
              <a:gd name="T2" fmla="*/ 2147483647 w 21600"/>
              <a:gd name="T3" fmla="*/ 2147483647 h 21893"/>
              <a:gd name="T4" fmla="*/ 2147483647 w 21600"/>
              <a:gd name="T5" fmla="*/ 2147483647 h 21893"/>
              <a:gd name="T6" fmla="*/ 2147483647 w 21600"/>
              <a:gd name="T7" fmla="*/ 2147483647 h 21893"/>
              <a:gd name="T8" fmla="*/ 2147483647 w 21600"/>
              <a:gd name="T9" fmla="*/ 2147483647 h 21893"/>
              <a:gd name="T10" fmla="*/ 2147483647 w 21600"/>
              <a:gd name="T11" fmla="*/ 2147483647 h 21893"/>
              <a:gd name="T12" fmla="*/ 2147483647 w 21600"/>
              <a:gd name="T13" fmla="*/ 0 h 21893"/>
              <a:gd name="T14" fmla="*/ 2147483647 w 21600"/>
              <a:gd name="T15" fmla="*/ 2147483647 h 2189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21600"/>
              <a:gd name="T25" fmla="*/ 0 h 21893"/>
              <a:gd name="T26" fmla="*/ 21600 w 21600"/>
              <a:gd name="T27" fmla="*/ 21893 h 2189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893">
                <a:moveTo>
                  <a:pt x="0" y="0"/>
                </a:moveTo>
                <a:lnTo>
                  <a:pt x="0" y="21893"/>
                </a:lnTo>
                <a:lnTo>
                  <a:pt x="21600" y="21893"/>
                </a:lnTo>
                <a:lnTo>
                  <a:pt x="21600" y="0"/>
                </a:lnTo>
                <a:close/>
                <a:moveTo>
                  <a:pt x="10800" y="10800"/>
                </a:moveTo>
                <a:lnTo>
                  <a:pt x="10800" y="11093"/>
                </a:lnTo>
                <a:lnTo>
                  <a:pt x="10800" y="10800"/>
                </a:lnTo>
                <a:close/>
              </a:path>
            </a:pathLst>
          </a:custGeom>
          <a:solidFill>
            <a:schemeClr val="accent3">
              <a:lumMod val="50000"/>
            </a:schemeClr>
          </a:solidFill>
          <a:ln w="9525">
            <a:round/>
            <a:headEnd/>
            <a:tailEnd/>
          </a:ln>
          <a:scene3d>
            <a:camera prst="legacyPerspectiveFront"/>
            <a:lightRig rig="legacyFlat2" dir="t"/>
          </a:scene3d>
          <a:sp3d extrusionH="887400" prstMaterial="legacyMatte">
            <a:bevelT w="13500" h="13500" prst="angle"/>
            <a:bevelB w="13500" h="13500" prst="angle"/>
            <a:extrusionClr>
              <a:schemeClr val="bg1"/>
            </a:extrusionClr>
            <a:contourClr>
              <a:srgbClr val="FF0000"/>
            </a:contourClr>
          </a:sp3d>
        </p:spPr>
        <p:txBody>
          <a:bodyPr>
            <a:flatTx/>
          </a:bodyPr>
          <a:lstStyle/>
          <a:p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174193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00918" y="1073263"/>
            <a:ext cx="523829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ts val="250"/>
              </a:spcBef>
              <a:buClr>
                <a:srgbClr val="F0AD00"/>
              </a:buClr>
              <a:buSzPct val="80000"/>
            </a:pPr>
            <a:r>
              <a:rPr lang="ru-RU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Вставь нужную букву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065952" y="2225646"/>
            <a:ext cx="3643049" cy="1323439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en-US" sz="80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80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</a:t>
            </a:r>
            <a:r>
              <a:rPr lang="en-US" sz="8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…re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065952" y="3719962"/>
            <a:ext cx="3711081" cy="161582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66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    O    U</a:t>
            </a:r>
            <a:endParaRPr lang="ru-RU" sz="4800" b="1" dirty="0">
              <a:solidFill>
                <a:srgbClr val="FF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AutoShape 7"/>
          <p:cNvSpPr>
            <a:spLocks noChangeArrowheads="1"/>
          </p:cNvSpPr>
          <p:nvPr/>
        </p:nvSpPr>
        <p:spPr bwMode="auto">
          <a:xfrm>
            <a:off x="7970162" y="2262303"/>
            <a:ext cx="2419542" cy="2265572"/>
          </a:xfrm>
          <a:custGeom>
            <a:avLst/>
            <a:gdLst>
              <a:gd name="T0" fmla="*/ 0 w 21600"/>
              <a:gd name="T1" fmla="*/ 2147483647 h 21893"/>
              <a:gd name="T2" fmla="*/ 2147483647 w 21600"/>
              <a:gd name="T3" fmla="*/ 2147483647 h 21893"/>
              <a:gd name="T4" fmla="*/ 2147483647 w 21600"/>
              <a:gd name="T5" fmla="*/ 2147483647 h 21893"/>
              <a:gd name="T6" fmla="*/ 2147483647 w 21600"/>
              <a:gd name="T7" fmla="*/ 2147483647 h 21893"/>
              <a:gd name="T8" fmla="*/ 2147483647 w 21600"/>
              <a:gd name="T9" fmla="*/ 2147483647 h 21893"/>
              <a:gd name="T10" fmla="*/ 2147483647 w 21600"/>
              <a:gd name="T11" fmla="*/ 2147483647 h 21893"/>
              <a:gd name="T12" fmla="*/ 2147483647 w 21600"/>
              <a:gd name="T13" fmla="*/ 0 h 21893"/>
              <a:gd name="T14" fmla="*/ 2147483647 w 21600"/>
              <a:gd name="T15" fmla="*/ 2147483647 h 2189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21600"/>
              <a:gd name="T25" fmla="*/ 0 h 21893"/>
              <a:gd name="T26" fmla="*/ 21600 w 21600"/>
              <a:gd name="T27" fmla="*/ 21893 h 2189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893">
                <a:moveTo>
                  <a:pt x="0" y="0"/>
                </a:moveTo>
                <a:lnTo>
                  <a:pt x="0" y="21893"/>
                </a:lnTo>
                <a:lnTo>
                  <a:pt x="21600" y="21893"/>
                </a:lnTo>
                <a:lnTo>
                  <a:pt x="21600" y="0"/>
                </a:lnTo>
                <a:close/>
                <a:moveTo>
                  <a:pt x="10800" y="10800"/>
                </a:moveTo>
                <a:lnTo>
                  <a:pt x="10800" y="11093"/>
                </a:lnTo>
                <a:lnTo>
                  <a:pt x="10800" y="10800"/>
                </a:lnTo>
                <a:close/>
              </a:path>
            </a:pathLst>
          </a:custGeom>
          <a:solidFill>
            <a:srgbClr val="FFC000"/>
          </a:solidFill>
          <a:ln w="9525">
            <a:round/>
            <a:headEnd/>
            <a:tailEnd/>
          </a:ln>
          <a:scene3d>
            <a:camera prst="legacyPerspectiveFront"/>
            <a:lightRig rig="legacyFlat2" dir="t"/>
          </a:scene3d>
          <a:sp3d extrusionH="887400" prstMaterial="legacyMatte">
            <a:bevelT w="13500" h="13500" prst="angle"/>
            <a:bevelB w="13500" h="13500" prst="angle"/>
            <a:extrusionClr>
              <a:schemeClr val="bg1"/>
            </a:extrusionClr>
            <a:contourClr>
              <a:schemeClr val="bg1"/>
            </a:contourClr>
          </a:sp3d>
        </p:spPr>
        <p:txBody>
          <a:bodyPr>
            <a:flatTx/>
          </a:bodyPr>
          <a:lstStyle/>
          <a:p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022136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3764" y="1814828"/>
            <a:ext cx="3524097" cy="4568274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2347004" y="938455"/>
            <a:ext cx="694277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 many figures in the 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picture</a:t>
            </a:r>
            <a:r>
              <a:rPr lang="ru-RU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ru-RU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818389" y="1793088"/>
            <a:ext cx="563217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4800" b="1" dirty="0" smtClean="0">
                <a:solidFill>
                  <a:srgbClr val="1F497D">
                    <a:satMod val="13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 a ____ triangle</a:t>
            </a:r>
            <a:endParaRPr lang="en-US" sz="4800" b="1" dirty="0">
              <a:solidFill>
                <a:srgbClr val="1F497D">
                  <a:satMod val="130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818389" y="2785161"/>
            <a:ext cx="576324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4800" b="1" dirty="0" smtClean="0">
                <a:solidFill>
                  <a:srgbClr val="1F497D">
                    <a:satMod val="13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 a ____ rectangle</a:t>
            </a:r>
            <a:endParaRPr lang="en-US" sz="4800" b="1" dirty="0">
              <a:solidFill>
                <a:srgbClr val="1F497D">
                  <a:satMod val="130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818389" y="3777234"/>
            <a:ext cx="5383333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4800" b="1" dirty="0" smtClean="0">
                <a:solidFill>
                  <a:srgbClr val="1F497D">
                    <a:satMod val="13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These a ____ circles</a:t>
            </a:r>
            <a:endParaRPr lang="en-US" sz="4800" b="1" dirty="0">
              <a:solidFill>
                <a:srgbClr val="1F497D">
                  <a:satMod val="130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818390" y="4717013"/>
            <a:ext cx="538333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4800" b="1" dirty="0" smtClean="0">
                <a:solidFill>
                  <a:srgbClr val="1F497D">
                    <a:satMod val="13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 a ____ square</a:t>
            </a:r>
            <a:endParaRPr lang="en-US" sz="4800" b="1" dirty="0">
              <a:solidFill>
                <a:srgbClr val="1F497D">
                  <a:satMod val="130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25416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347004" y="938455"/>
            <a:ext cx="694277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 many figures in the 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picture</a:t>
            </a:r>
            <a:r>
              <a:rPr lang="ru-RU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ru-RU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135758" y="4885480"/>
            <a:ext cx="588911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b="1" dirty="0" smtClean="0">
                <a:solidFill>
                  <a:srgbClr val="1F497D">
                    <a:satMod val="13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These a ___ triangles</a:t>
            </a:r>
            <a:endParaRPr lang="en-US" sz="4800" b="1" dirty="0">
              <a:solidFill>
                <a:srgbClr val="1F497D">
                  <a:satMod val="130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397850" y="3613334"/>
            <a:ext cx="5383333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 dirty="0" smtClean="0">
                <a:solidFill>
                  <a:srgbClr val="1F497D">
                    <a:satMod val="13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These a ____ circles</a:t>
            </a:r>
            <a:endParaRPr lang="en-US" sz="4800" b="1" dirty="0">
              <a:solidFill>
                <a:srgbClr val="1F497D">
                  <a:satMod val="130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397851" y="2303986"/>
            <a:ext cx="538333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b="1" dirty="0" smtClean="0">
                <a:solidFill>
                  <a:srgbClr val="1F497D">
                    <a:satMod val="13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 a ____ square</a:t>
            </a:r>
            <a:endParaRPr lang="en-US" sz="4800" b="1" dirty="0">
              <a:solidFill>
                <a:srgbClr val="1F497D">
                  <a:satMod val="130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564" y="2046657"/>
            <a:ext cx="5353194" cy="334574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839128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472424" y="756506"/>
            <a:ext cx="5502876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800" b="1" dirty="0" smtClean="0">
                <a:solidFill>
                  <a:schemeClr val="tx2">
                    <a:satMod val="13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triangle [</a:t>
            </a:r>
            <a:r>
              <a:rPr lang="en-US" sz="8800" b="1" dirty="0" err="1" smtClean="0">
                <a:solidFill>
                  <a:schemeClr val="tx2">
                    <a:satMod val="13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traiæŋɡl</a:t>
            </a:r>
            <a:r>
              <a:rPr lang="en-US" sz="8800" b="1" dirty="0">
                <a:solidFill>
                  <a:schemeClr val="tx2">
                    <a:satMod val="13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AutoShape 6"/>
          <p:cNvSpPr>
            <a:spLocks noChangeArrowheads="1"/>
          </p:cNvSpPr>
          <p:nvPr/>
        </p:nvSpPr>
        <p:spPr bwMode="auto">
          <a:xfrm>
            <a:off x="7319065" y="1736661"/>
            <a:ext cx="3614695" cy="3866849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6582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232452" y="766176"/>
            <a:ext cx="987286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 many figures in the </a:t>
            </a:r>
            <a:r>
              <a:rPr lang="en-US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pictures</a:t>
            </a:r>
            <a:r>
              <a:rPr lang="ru-RU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ru-RU" sz="4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043" y="1852085"/>
            <a:ext cx="5473148" cy="4666914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5981640" y="2193613"/>
            <a:ext cx="621036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There </a:t>
            </a:r>
            <a:r>
              <a:rPr lang="en-US" sz="54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are___figures</a:t>
            </a:r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in the picture.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31971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Draw your </a:t>
            </a:r>
            <a:r>
              <a:rPr lang="en-US" dirty="0" err="1" smtClean="0"/>
              <a:t>favourite</a:t>
            </a:r>
            <a:r>
              <a:rPr lang="en-US" dirty="0" smtClean="0"/>
              <a:t> animal (with shapes and </a:t>
            </a:r>
            <a:r>
              <a:rPr lang="en-US" dirty="0" err="1" smtClean="0"/>
              <a:t>colours</a:t>
            </a:r>
            <a:r>
              <a:rPr lang="en-US" dirty="0" smtClean="0"/>
              <a:t>)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cap="none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Home task</a:t>
            </a:r>
            <a:endParaRPr lang="ru-RU" sz="6000" b="1" cap="none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5" name="Рисунок 4" descr="243731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97671" y="2793790"/>
            <a:ext cx="2952805" cy="2304256"/>
          </a:xfrm>
          <a:prstGeom prst="rect">
            <a:avLst/>
          </a:prstGeom>
        </p:spPr>
      </p:pic>
      <p:pic>
        <p:nvPicPr>
          <p:cNvPr id="6" name="Рисунок 5" descr="12239128251pxyx1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288494" y="2318663"/>
            <a:ext cx="4889520" cy="366714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02581" y="712452"/>
            <a:ext cx="4909751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800" b="1" dirty="0" smtClean="0">
                <a:solidFill>
                  <a:schemeClr val="tx2">
                    <a:satMod val="13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square [</a:t>
            </a:r>
            <a:r>
              <a:rPr lang="en-US" sz="8800" b="1" dirty="0" err="1" smtClean="0">
                <a:solidFill>
                  <a:schemeClr val="tx2">
                    <a:satMod val="13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skweə</a:t>
            </a:r>
            <a:r>
              <a:rPr lang="en-US" sz="8800" b="1" dirty="0">
                <a:solidFill>
                  <a:schemeClr val="tx2">
                    <a:satMod val="13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AutoShape 7"/>
          <p:cNvSpPr>
            <a:spLocks noChangeArrowheads="1"/>
          </p:cNvSpPr>
          <p:nvPr/>
        </p:nvSpPr>
        <p:spPr bwMode="auto">
          <a:xfrm>
            <a:off x="6552942" y="2232454"/>
            <a:ext cx="4321175" cy="3743325"/>
          </a:xfrm>
          <a:custGeom>
            <a:avLst/>
            <a:gdLst>
              <a:gd name="T0" fmla="*/ 0 w 21600"/>
              <a:gd name="T1" fmla="*/ 2147483647 h 21893"/>
              <a:gd name="T2" fmla="*/ 2147483647 w 21600"/>
              <a:gd name="T3" fmla="*/ 2147483647 h 21893"/>
              <a:gd name="T4" fmla="*/ 2147483647 w 21600"/>
              <a:gd name="T5" fmla="*/ 2147483647 h 21893"/>
              <a:gd name="T6" fmla="*/ 2147483647 w 21600"/>
              <a:gd name="T7" fmla="*/ 2147483647 h 21893"/>
              <a:gd name="T8" fmla="*/ 2147483647 w 21600"/>
              <a:gd name="T9" fmla="*/ 2147483647 h 21893"/>
              <a:gd name="T10" fmla="*/ 2147483647 w 21600"/>
              <a:gd name="T11" fmla="*/ 2147483647 h 21893"/>
              <a:gd name="T12" fmla="*/ 2147483647 w 21600"/>
              <a:gd name="T13" fmla="*/ 0 h 21893"/>
              <a:gd name="T14" fmla="*/ 2147483647 w 21600"/>
              <a:gd name="T15" fmla="*/ 2147483647 h 2189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21600"/>
              <a:gd name="T25" fmla="*/ 0 h 21893"/>
              <a:gd name="T26" fmla="*/ 21600 w 21600"/>
              <a:gd name="T27" fmla="*/ 21893 h 2189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893">
                <a:moveTo>
                  <a:pt x="0" y="0"/>
                </a:moveTo>
                <a:lnTo>
                  <a:pt x="0" y="21893"/>
                </a:lnTo>
                <a:lnTo>
                  <a:pt x="21600" y="21893"/>
                </a:lnTo>
                <a:lnTo>
                  <a:pt x="21600" y="0"/>
                </a:lnTo>
                <a:close/>
                <a:moveTo>
                  <a:pt x="10800" y="10800"/>
                </a:moveTo>
                <a:lnTo>
                  <a:pt x="10800" y="11093"/>
                </a:lnTo>
                <a:lnTo>
                  <a:pt x="10800" y="10800"/>
                </a:lnTo>
                <a:close/>
              </a:path>
            </a:pathLst>
          </a:custGeom>
          <a:solidFill>
            <a:srgbClr val="FF0000"/>
          </a:solidFill>
          <a:ln w="9525">
            <a:round/>
            <a:headEnd/>
            <a:tailEnd/>
          </a:ln>
          <a:scene3d>
            <a:camera prst="legacyPerspectiveFront"/>
            <a:lightRig rig="legacyFlat2" dir="t"/>
          </a:scene3d>
          <a:sp3d extrusionH="887400" prstMaterial="legacyMatte">
            <a:bevelT w="13500" h="13500" prst="angle"/>
            <a:bevelB w="13500" h="13500" prst="angle"/>
            <a:extrusionClr>
              <a:schemeClr val="bg1"/>
            </a:extrusionClr>
            <a:contourClr>
              <a:schemeClr val="bg1"/>
            </a:contourClr>
          </a:sp3d>
        </p:spPr>
        <p:txBody>
          <a:bodyPr>
            <a:flatTx/>
          </a:bodyPr>
          <a:lstStyle/>
          <a:p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166194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31451" y="685948"/>
            <a:ext cx="4118919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800" b="1" dirty="0" smtClean="0">
                <a:solidFill>
                  <a:schemeClr val="tx2">
                    <a:satMod val="13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circle [</a:t>
            </a:r>
            <a:r>
              <a:rPr lang="en-US" sz="8800" b="1" dirty="0" err="1" smtClean="0">
                <a:solidFill>
                  <a:schemeClr val="tx2">
                    <a:satMod val="13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sɜ:kl</a:t>
            </a:r>
            <a:r>
              <a:rPr lang="en-US" sz="8800" b="1" dirty="0">
                <a:solidFill>
                  <a:schemeClr val="tx2">
                    <a:satMod val="13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Oval 7"/>
          <p:cNvSpPr>
            <a:spLocks noChangeArrowheads="1"/>
          </p:cNvSpPr>
          <p:nvPr/>
        </p:nvSpPr>
        <p:spPr bwMode="auto">
          <a:xfrm>
            <a:off x="6361042" y="1652145"/>
            <a:ext cx="4757925" cy="4324585"/>
          </a:xfrm>
          <a:prstGeom prst="ellipse">
            <a:avLst/>
          </a:prstGeom>
          <a:solidFill>
            <a:schemeClr val="tx2">
              <a:lumMod val="75000"/>
            </a:schemeClr>
          </a:solidFill>
          <a:ln w="3810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88055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65735" y="849755"/>
            <a:ext cx="5356647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800" b="1" dirty="0">
                <a:solidFill>
                  <a:schemeClr val="tx2">
                    <a:satMod val="13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8800" b="1" dirty="0" smtClean="0">
                <a:solidFill>
                  <a:schemeClr val="tx2">
                    <a:satMod val="13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ectangle</a:t>
            </a:r>
            <a:r>
              <a:rPr lang="ru-RU" sz="8800" b="1" dirty="0" smtClean="0">
                <a:solidFill>
                  <a:schemeClr val="tx2">
                    <a:satMod val="13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800" b="1" dirty="0" smtClean="0">
                <a:solidFill>
                  <a:schemeClr val="tx2">
                    <a:satMod val="13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[</a:t>
            </a:r>
            <a:r>
              <a:rPr lang="en-US" sz="8800" b="1" dirty="0" err="1" smtClean="0">
                <a:solidFill>
                  <a:schemeClr val="tx2">
                    <a:satMod val="13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rektæŋɡl</a:t>
            </a:r>
            <a:r>
              <a:rPr lang="en-US" sz="8800" b="1" dirty="0">
                <a:solidFill>
                  <a:schemeClr val="tx2">
                    <a:satMod val="13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AutoShape 7"/>
          <p:cNvSpPr>
            <a:spLocks noChangeArrowheads="1"/>
          </p:cNvSpPr>
          <p:nvPr/>
        </p:nvSpPr>
        <p:spPr bwMode="auto">
          <a:xfrm>
            <a:off x="6480313" y="2746246"/>
            <a:ext cx="4798188" cy="3167062"/>
          </a:xfrm>
          <a:custGeom>
            <a:avLst/>
            <a:gdLst>
              <a:gd name="T0" fmla="*/ 0 w 21600"/>
              <a:gd name="T1" fmla="*/ 2147483647 h 21893"/>
              <a:gd name="T2" fmla="*/ 2147483647 w 21600"/>
              <a:gd name="T3" fmla="*/ 2147483647 h 21893"/>
              <a:gd name="T4" fmla="*/ 2147483647 w 21600"/>
              <a:gd name="T5" fmla="*/ 2147483647 h 21893"/>
              <a:gd name="T6" fmla="*/ 2147483647 w 21600"/>
              <a:gd name="T7" fmla="*/ 2147483647 h 21893"/>
              <a:gd name="T8" fmla="*/ 2147483647 w 21600"/>
              <a:gd name="T9" fmla="*/ 2147483647 h 21893"/>
              <a:gd name="T10" fmla="*/ 2147483647 w 21600"/>
              <a:gd name="T11" fmla="*/ 2147483647 h 21893"/>
              <a:gd name="T12" fmla="*/ 2147483647 w 21600"/>
              <a:gd name="T13" fmla="*/ 0 h 21893"/>
              <a:gd name="T14" fmla="*/ 2147483647 w 21600"/>
              <a:gd name="T15" fmla="*/ 2147483647 h 2189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21600"/>
              <a:gd name="T25" fmla="*/ 0 h 21893"/>
              <a:gd name="T26" fmla="*/ 21600 w 21600"/>
              <a:gd name="T27" fmla="*/ 21893 h 2189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893">
                <a:moveTo>
                  <a:pt x="0" y="0"/>
                </a:moveTo>
                <a:lnTo>
                  <a:pt x="0" y="21893"/>
                </a:lnTo>
                <a:lnTo>
                  <a:pt x="21600" y="21893"/>
                </a:lnTo>
                <a:lnTo>
                  <a:pt x="21600" y="0"/>
                </a:lnTo>
                <a:close/>
                <a:moveTo>
                  <a:pt x="10800" y="10800"/>
                </a:moveTo>
                <a:lnTo>
                  <a:pt x="10800" y="11093"/>
                </a:lnTo>
                <a:lnTo>
                  <a:pt x="10800" y="10800"/>
                </a:lnTo>
                <a:close/>
              </a:path>
            </a:pathLst>
          </a:custGeom>
          <a:solidFill>
            <a:schemeClr val="accent6">
              <a:lumMod val="50000"/>
            </a:schemeClr>
          </a:solidFill>
          <a:ln w="9525">
            <a:round/>
            <a:headEnd/>
            <a:tailEnd/>
          </a:ln>
          <a:scene3d>
            <a:camera prst="legacyPerspectiveFront"/>
            <a:lightRig rig="legacyFlat2" dir="t"/>
          </a:scene3d>
          <a:sp3d extrusionH="887400" prstMaterial="legacyMatte">
            <a:bevelT w="13500" h="13500" prst="angle"/>
            <a:bevelB w="13500" h="13500" prst="angle"/>
            <a:extrusionClr>
              <a:schemeClr val="bg1"/>
            </a:extrusionClr>
            <a:contourClr>
              <a:srgbClr val="FF0000"/>
            </a:contourClr>
          </a:sp3d>
        </p:spPr>
        <p:txBody>
          <a:bodyPr>
            <a:flatTx/>
          </a:bodyPr>
          <a:lstStyle/>
          <a:p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14512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29925" y="1029900"/>
            <a:ext cx="583428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ts val="250"/>
              </a:spcBef>
              <a:buClr>
                <a:srgbClr val="F0AD00"/>
              </a:buClr>
              <a:buSzPct val="80000"/>
            </a:pPr>
            <a:r>
              <a:rPr lang="ru-RU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Выбери правильный ответ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929925" y="1857586"/>
            <a:ext cx="3852337" cy="330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6000" b="1" dirty="0" smtClean="0">
                <a:solidFill>
                  <a:srgbClr val="1F497D">
                    <a:satMod val="13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lang="en-US" sz="6000" b="1" dirty="0">
                <a:solidFill>
                  <a:schemeClr val="tx2">
                    <a:satMod val="13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circle</a:t>
            </a:r>
            <a:endParaRPr lang="en-US" sz="6000" b="1" dirty="0">
              <a:solidFill>
                <a:srgbClr val="1F497D">
                  <a:satMod val="130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6000" b="1" dirty="0" smtClean="0">
                <a:solidFill>
                  <a:srgbClr val="1F497D">
                    <a:satMod val="13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6600" b="1" dirty="0" smtClean="0">
                <a:solidFill>
                  <a:srgbClr val="1F497D">
                    <a:satMod val="13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square</a:t>
            </a:r>
          </a:p>
          <a:p>
            <a:r>
              <a:rPr lang="en-US" sz="6600" b="1" dirty="0" smtClean="0">
                <a:solidFill>
                  <a:srgbClr val="1F497D">
                    <a:satMod val="13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sz="6600" b="1" dirty="0">
                <a:solidFill>
                  <a:srgbClr val="1F497D">
                    <a:satMod val="13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triangle</a:t>
            </a:r>
          </a:p>
          <a:p>
            <a:endParaRPr lang="ru-RU" sz="1100" b="1" dirty="0"/>
          </a:p>
        </p:txBody>
      </p:sp>
      <p:sp>
        <p:nvSpPr>
          <p:cNvPr id="4" name="AutoShape 6"/>
          <p:cNvSpPr>
            <a:spLocks noChangeArrowheads="1"/>
          </p:cNvSpPr>
          <p:nvPr/>
        </p:nvSpPr>
        <p:spPr bwMode="auto">
          <a:xfrm>
            <a:off x="7279310" y="1676231"/>
            <a:ext cx="3017630" cy="3391105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22743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29925" y="1029900"/>
            <a:ext cx="583428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ts val="250"/>
              </a:spcBef>
              <a:buClr>
                <a:srgbClr val="F0AD00"/>
              </a:buClr>
              <a:buSzPct val="80000"/>
            </a:pPr>
            <a:r>
              <a:rPr lang="ru-RU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Выбери правильный ответ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929925" y="1857586"/>
            <a:ext cx="3775393" cy="32162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6000" b="1" dirty="0" smtClean="0">
                <a:solidFill>
                  <a:srgbClr val="1F497D">
                    <a:satMod val="13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lang="en-US" sz="6000" b="1" dirty="0">
                <a:solidFill>
                  <a:srgbClr val="1F497D">
                    <a:satMod val="13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square</a:t>
            </a:r>
          </a:p>
          <a:p>
            <a:r>
              <a:rPr lang="en-US" sz="6000" b="1" dirty="0" smtClean="0">
                <a:solidFill>
                  <a:srgbClr val="1F497D">
                    <a:satMod val="13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6600" b="1" dirty="0">
                <a:solidFill>
                  <a:srgbClr val="1F497D">
                    <a:satMod val="13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triangle</a:t>
            </a:r>
          </a:p>
          <a:p>
            <a:r>
              <a:rPr lang="en-US" sz="6600" b="1" dirty="0" smtClean="0">
                <a:solidFill>
                  <a:srgbClr val="1F497D">
                    <a:satMod val="13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sz="6600" b="1" dirty="0">
                <a:solidFill>
                  <a:srgbClr val="1F497D">
                    <a:satMod val="13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circle</a:t>
            </a:r>
            <a:endParaRPr lang="en-US" sz="6600" b="1" dirty="0" smtClean="0">
              <a:solidFill>
                <a:srgbClr val="1F497D">
                  <a:satMod val="130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100" b="1" dirty="0">
              <a:solidFill>
                <a:prstClr val="black"/>
              </a:solidFill>
            </a:endParaRPr>
          </a:p>
        </p:txBody>
      </p:sp>
      <p:sp>
        <p:nvSpPr>
          <p:cNvPr id="5" name="AutoShape 7"/>
          <p:cNvSpPr>
            <a:spLocks noChangeArrowheads="1"/>
          </p:cNvSpPr>
          <p:nvPr/>
        </p:nvSpPr>
        <p:spPr bwMode="auto">
          <a:xfrm>
            <a:off x="6976249" y="2001628"/>
            <a:ext cx="3360447" cy="3072223"/>
          </a:xfrm>
          <a:custGeom>
            <a:avLst/>
            <a:gdLst>
              <a:gd name="T0" fmla="*/ 0 w 21600"/>
              <a:gd name="T1" fmla="*/ 2147483647 h 21893"/>
              <a:gd name="T2" fmla="*/ 2147483647 w 21600"/>
              <a:gd name="T3" fmla="*/ 2147483647 h 21893"/>
              <a:gd name="T4" fmla="*/ 2147483647 w 21600"/>
              <a:gd name="T5" fmla="*/ 2147483647 h 21893"/>
              <a:gd name="T6" fmla="*/ 2147483647 w 21600"/>
              <a:gd name="T7" fmla="*/ 2147483647 h 21893"/>
              <a:gd name="T8" fmla="*/ 2147483647 w 21600"/>
              <a:gd name="T9" fmla="*/ 2147483647 h 21893"/>
              <a:gd name="T10" fmla="*/ 2147483647 w 21600"/>
              <a:gd name="T11" fmla="*/ 2147483647 h 21893"/>
              <a:gd name="T12" fmla="*/ 2147483647 w 21600"/>
              <a:gd name="T13" fmla="*/ 0 h 21893"/>
              <a:gd name="T14" fmla="*/ 2147483647 w 21600"/>
              <a:gd name="T15" fmla="*/ 2147483647 h 2189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21600"/>
              <a:gd name="T25" fmla="*/ 0 h 21893"/>
              <a:gd name="T26" fmla="*/ 21600 w 21600"/>
              <a:gd name="T27" fmla="*/ 21893 h 2189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893">
                <a:moveTo>
                  <a:pt x="0" y="0"/>
                </a:moveTo>
                <a:lnTo>
                  <a:pt x="0" y="21893"/>
                </a:lnTo>
                <a:lnTo>
                  <a:pt x="21600" y="21893"/>
                </a:lnTo>
                <a:lnTo>
                  <a:pt x="21600" y="0"/>
                </a:lnTo>
                <a:close/>
                <a:moveTo>
                  <a:pt x="10800" y="10800"/>
                </a:moveTo>
                <a:lnTo>
                  <a:pt x="10800" y="11093"/>
                </a:lnTo>
                <a:lnTo>
                  <a:pt x="10800" y="10800"/>
                </a:lnTo>
                <a:close/>
              </a:path>
            </a:pathLst>
          </a:custGeom>
          <a:solidFill>
            <a:srgbClr val="FF0000"/>
          </a:solidFill>
          <a:ln w="9525">
            <a:round/>
            <a:headEnd/>
            <a:tailEnd/>
          </a:ln>
          <a:scene3d>
            <a:camera prst="legacyPerspectiveFront"/>
            <a:lightRig rig="legacyFlat2" dir="t"/>
          </a:scene3d>
          <a:sp3d extrusionH="887400" prstMaterial="legacyMatte">
            <a:bevelT w="13500" h="13500" prst="angle"/>
            <a:bevelB w="13500" h="13500" prst="angle"/>
            <a:extrusionClr>
              <a:schemeClr val="bg1"/>
            </a:extrusionClr>
            <a:contourClr>
              <a:schemeClr val="bg1"/>
            </a:contourClr>
          </a:sp3d>
        </p:spPr>
        <p:txBody>
          <a:bodyPr>
            <a:flatTx/>
          </a:bodyPr>
          <a:lstStyle/>
          <a:p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348942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29925" y="1029900"/>
            <a:ext cx="583428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ts val="250"/>
              </a:spcBef>
              <a:buClr>
                <a:srgbClr val="F0AD00"/>
              </a:buClr>
              <a:buSzPct val="80000"/>
            </a:pPr>
            <a:r>
              <a:rPr lang="ru-RU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Выбери правильный ответ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929925" y="1857586"/>
            <a:ext cx="4351640" cy="330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6600" b="1" dirty="0" smtClean="0">
                <a:solidFill>
                  <a:srgbClr val="1F497D">
                    <a:satMod val="13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lang="en-US" sz="6600" b="1" dirty="0">
                <a:solidFill>
                  <a:srgbClr val="1F497D">
                    <a:satMod val="13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circle</a:t>
            </a:r>
          </a:p>
          <a:p>
            <a:r>
              <a:rPr lang="en-US" sz="6600" b="1" dirty="0" smtClean="0">
                <a:solidFill>
                  <a:srgbClr val="1F497D">
                    <a:satMod val="13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6600" b="1" dirty="0">
                <a:solidFill>
                  <a:srgbClr val="1F497D">
                    <a:satMod val="13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triangle</a:t>
            </a:r>
          </a:p>
          <a:p>
            <a:r>
              <a:rPr lang="en-US" sz="6600" b="1" dirty="0" smtClean="0">
                <a:solidFill>
                  <a:srgbClr val="1F497D">
                    <a:satMod val="13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sz="6600" b="1" dirty="0">
                <a:solidFill>
                  <a:schemeClr val="tx2">
                    <a:satMod val="13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rectangle</a:t>
            </a:r>
            <a:endParaRPr lang="en-US" sz="6600" b="1" dirty="0">
              <a:solidFill>
                <a:srgbClr val="1F497D">
                  <a:satMod val="130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100" b="1" dirty="0">
              <a:solidFill>
                <a:prstClr val="black"/>
              </a:solidFill>
            </a:endParaRPr>
          </a:p>
        </p:txBody>
      </p:sp>
      <p:sp>
        <p:nvSpPr>
          <p:cNvPr id="5" name="AutoShape 7"/>
          <p:cNvSpPr>
            <a:spLocks noChangeArrowheads="1"/>
          </p:cNvSpPr>
          <p:nvPr/>
        </p:nvSpPr>
        <p:spPr bwMode="auto">
          <a:xfrm>
            <a:off x="6917635" y="1928354"/>
            <a:ext cx="4200940" cy="2418359"/>
          </a:xfrm>
          <a:custGeom>
            <a:avLst/>
            <a:gdLst>
              <a:gd name="T0" fmla="*/ 0 w 21600"/>
              <a:gd name="T1" fmla="*/ 2147483647 h 21893"/>
              <a:gd name="T2" fmla="*/ 2147483647 w 21600"/>
              <a:gd name="T3" fmla="*/ 2147483647 h 21893"/>
              <a:gd name="T4" fmla="*/ 2147483647 w 21600"/>
              <a:gd name="T5" fmla="*/ 2147483647 h 21893"/>
              <a:gd name="T6" fmla="*/ 2147483647 w 21600"/>
              <a:gd name="T7" fmla="*/ 2147483647 h 21893"/>
              <a:gd name="T8" fmla="*/ 2147483647 w 21600"/>
              <a:gd name="T9" fmla="*/ 2147483647 h 21893"/>
              <a:gd name="T10" fmla="*/ 2147483647 w 21600"/>
              <a:gd name="T11" fmla="*/ 2147483647 h 21893"/>
              <a:gd name="T12" fmla="*/ 2147483647 w 21600"/>
              <a:gd name="T13" fmla="*/ 0 h 21893"/>
              <a:gd name="T14" fmla="*/ 2147483647 w 21600"/>
              <a:gd name="T15" fmla="*/ 2147483647 h 2189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21600"/>
              <a:gd name="T25" fmla="*/ 0 h 21893"/>
              <a:gd name="T26" fmla="*/ 21600 w 21600"/>
              <a:gd name="T27" fmla="*/ 21893 h 2189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893">
                <a:moveTo>
                  <a:pt x="0" y="0"/>
                </a:moveTo>
                <a:lnTo>
                  <a:pt x="0" y="21893"/>
                </a:lnTo>
                <a:lnTo>
                  <a:pt x="21600" y="21893"/>
                </a:lnTo>
                <a:lnTo>
                  <a:pt x="21600" y="0"/>
                </a:lnTo>
                <a:close/>
                <a:moveTo>
                  <a:pt x="10800" y="10800"/>
                </a:moveTo>
                <a:lnTo>
                  <a:pt x="10800" y="11093"/>
                </a:lnTo>
                <a:lnTo>
                  <a:pt x="10800" y="10800"/>
                </a:lnTo>
                <a:close/>
              </a:path>
            </a:pathLst>
          </a:custGeom>
          <a:solidFill>
            <a:schemeClr val="accent6">
              <a:lumMod val="50000"/>
            </a:schemeClr>
          </a:solidFill>
          <a:ln w="9525">
            <a:round/>
            <a:headEnd/>
            <a:tailEnd/>
          </a:ln>
          <a:scene3d>
            <a:camera prst="legacyPerspectiveFront"/>
            <a:lightRig rig="legacyFlat2" dir="t"/>
          </a:scene3d>
          <a:sp3d extrusionH="887400" prstMaterial="legacyMatte">
            <a:bevelT w="13500" h="13500" prst="angle"/>
            <a:bevelB w="13500" h="13500" prst="angle"/>
            <a:extrusionClr>
              <a:schemeClr val="bg1"/>
            </a:extrusionClr>
            <a:contourClr>
              <a:srgbClr val="FF0000"/>
            </a:contourClr>
          </a:sp3d>
        </p:spPr>
        <p:txBody>
          <a:bodyPr>
            <a:flatTx/>
          </a:bodyPr>
          <a:lstStyle/>
          <a:p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729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29925" y="1029900"/>
            <a:ext cx="583428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ts val="250"/>
              </a:spcBef>
              <a:buClr>
                <a:srgbClr val="F0AD00"/>
              </a:buClr>
              <a:buSzPct val="80000"/>
            </a:pPr>
            <a:r>
              <a:rPr lang="ru-RU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Выбери правильный ответ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929925" y="1857586"/>
            <a:ext cx="3973075" cy="31239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6000" b="1" dirty="0" smtClean="0">
                <a:solidFill>
                  <a:srgbClr val="1F497D">
                    <a:satMod val="13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1.triangle</a:t>
            </a:r>
          </a:p>
          <a:p>
            <a:r>
              <a:rPr lang="en-US" sz="6000" b="1" dirty="0" smtClean="0">
                <a:solidFill>
                  <a:srgbClr val="1F497D">
                    <a:satMod val="13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6000" b="1" dirty="0">
                <a:solidFill>
                  <a:schemeClr val="tx2">
                    <a:satMod val="13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rectangle</a:t>
            </a:r>
            <a:endParaRPr lang="en-US" sz="6000" b="1" dirty="0" smtClean="0">
              <a:solidFill>
                <a:srgbClr val="1F497D">
                  <a:satMod val="130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6600" b="1" dirty="0" smtClean="0">
                <a:solidFill>
                  <a:srgbClr val="1F497D">
                    <a:satMod val="13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sz="6600" b="1" dirty="0">
                <a:solidFill>
                  <a:srgbClr val="1F497D">
                    <a:satMod val="13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circle</a:t>
            </a:r>
            <a:endParaRPr lang="en-US" sz="6600" b="1" dirty="0" smtClean="0">
              <a:solidFill>
                <a:srgbClr val="1F497D">
                  <a:satMod val="130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100" b="1" dirty="0">
              <a:solidFill>
                <a:prstClr val="black"/>
              </a:solidFill>
            </a:endParaRPr>
          </a:p>
        </p:txBody>
      </p:sp>
      <p:sp>
        <p:nvSpPr>
          <p:cNvPr id="5" name="Oval 7"/>
          <p:cNvSpPr>
            <a:spLocks noChangeArrowheads="1"/>
          </p:cNvSpPr>
          <p:nvPr/>
        </p:nvSpPr>
        <p:spPr bwMode="auto">
          <a:xfrm>
            <a:off x="6917633" y="1857586"/>
            <a:ext cx="3617845" cy="3257752"/>
          </a:xfrm>
          <a:prstGeom prst="ellipse">
            <a:avLst/>
          </a:prstGeom>
          <a:solidFill>
            <a:schemeClr val="tx2">
              <a:lumMod val="75000"/>
            </a:schemeClr>
          </a:solidFill>
          <a:ln w="3810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92729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Математика 4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92</TotalTime>
  <Words>228</Words>
  <Application>Microsoft Office PowerPoint</Application>
  <PresentationFormat>Произвольный</PresentationFormat>
  <Paragraphs>105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1_Математика 4</vt:lpstr>
      <vt:lpstr>Shapes     фигуралар 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Home task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Shapes</dc:title>
  <dc:creator>Natali</dc:creator>
  <cp:lastModifiedBy>Админ</cp:lastModifiedBy>
  <cp:revision>14</cp:revision>
  <dcterms:created xsi:type="dcterms:W3CDTF">2014-12-25T00:44:41Z</dcterms:created>
  <dcterms:modified xsi:type="dcterms:W3CDTF">2020-09-06T16:36:31Z</dcterms:modified>
</cp:coreProperties>
</file>