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5" r:id="rId8"/>
    <p:sldId id="267" r:id="rId9"/>
    <p:sldId id="269" r:id="rId10"/>
    <p:sldId id="272" r:id="rId11"/>
    <p:sldId id="282" r:id="rId12"/>
    <p:sldId id="283" r:id="rId13"/>
    <p:sldId id="289" r:id="rId14"/>
    <p:sldId id="288" r:id="rId15"/>
    <p:sldId id="28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7"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50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7936351706037E-2"/>
          <c:y val="6.2398375984251971E-2"/>
          <c:w val="0.93423605643044616"/>
          <c:h val="0.8348102854330709"/>
        </c:manualLayout>
      </c:layout>
      <c:barChart>
        <c:barDir val="col"/>
        <c:grouping val="clustered"/>
        <c:varyColors val="0"/>
        <c:ser>
          <c:idx val="0"/>
          <c:order val="0"/>
          <c:tx>
            <c:strRef>
              <c:f>Лист1!$B$1</c:f>
              <c:strCache>
                <c:ptCount val="1"/>
                <c:pt idx="0">
                  <c:v>Ряд 1</c:v>
                </c:pt>
              </c:strCache>
            </c:strRef>
          </c:tx>
          <c:invertIfNegative val="0"/>
          <c:cat>
            <c:strRef>
              <c:f>Лист1!$A$2:$A$4</c:f>
              <c:strCache>
                <c:ptCount val="3"/>
                <c:pt idx="0">
                  <c:v>1 вопрос</c:v>
                </c:pt>
                <c:pt idx="1">
                  <c:v>2 вопрос</c:v>
                </c:pt>
                <c:pt idx="2">
                  <c:v>3 вопрос</c:v>
                </c:pt>
              </c:strCache>
            </c:strRef>
          </c:cat>
          <c:val>
            <c:numRef>
              <c:f>Лист1!$B$2:$B$4</c:f>
              <c:numCache>
                <c:formatCode>0%</c:formatCode>
                <c:ptCount val="3"/>
                <c:pt idx="0">
                  <c:v>0.5</c:v>
                </c:pt>
                <c:pt idx="1">
                  <c:v>0.6</c:v>
                </c:pt>
                <c:pt idx="2">
                  <c:v>1</c:v>
                </c:pt>
              </c:numCache>
            </c:numRef>
          </c:val>
        </c:ser>
        <c:ser>
          <c:idx val="1"/>
          <c:order val="1"/>
          <c:tx>
            <c:strRef>
              <c:f>Лист1!$C$1</c:f>
              <c:strCache>
                <c:ptCount val="1"/>
                <c:pt idx="0">
                  <c:v>Ряд 2</c:v>
                </c:pt>
              </c:strCache>
            </c:strRef>
          </c:tx>
          <c:invertIfNegative val="0"/>
          <c:cat>
            <c:strRef>
              <c:f>Лист1!$A$2:$A$4</c:f>
              <c:strCache>
                <c:ptCount val="3"/>
                <c:pt idx="0">
                  <c:v>1 вопрос</c:v>
                </c:pt>
                <c:pt idx="1">
                  <c:v>2 вопрос</c:v>
                </c:pt>
                <c:pt idx="2">
                  <c:v>3 вопрос</c:v>
                </c:pt>
              </c:strCache>
            </c:strRef>
          </c:cat>
          <c:val>
            <c:numRef>
              <c:f>Лист1!$C$2:$C$4</c:f>
              <c:numCache>
                <c:formatCode>0%</c:formatCode>
                <c:ptCount val="3"/>
                <c:pt idx="0">
                  <c:v>0.4</c:v>
                </c:pt>
                <c:pt idx="1">
                  <c:v>0.4</c:v>
                </c:pt>
              </c:numCache>
            </c:numRef>
          </c:val>
        </c:ser>
        <c:ser>
          <c:idx val="2"/>
          <c:order val="2"/>
          <c:tx>
            <c:strRef>
              <c:f>Лист1!$D$1</c:f>
              <c:strCache>
                <c:ptCount val="1"/>
                <c:pt idx="0">
                  <c:v>Ряд 3</c:v>
                </c:pt>
              </c:strCache>
            </c:strRef>
          </c:tx>
          <c:invertIfNegative val="0"/>
          <c:cat>
            <c:strRef>
              <c:f>Лист1!$A$2:$A$4</c:f>
              <c:strCache>
                <c:ptCount val="3"/>
                <c:pt idx="0">
                  <c:v>1 вопрос</c:v>
                </c:pt>
                <c:pt idx="1">
                  <c:v>2 вопрос</c:v>
                </c:pt>
                <c:pt idx="2">
                  <c:v>3 вопрос</c:v>
                </c:pt>
              </c:strCache>
            </c:strRef>
          </c:cat>
          <c:val>
            <c:numRef>
              <c:f>Лист1!$D$2:$D$4</c:f>
              <c:numCache>
                <c:formatCode>General</c:formatCode>
                <c:ptCount val="3"/>
                <c:pt idx="0" formatCode="0%">
                  <c:v>0.1</c:v>
                </c:pt>
              </c:numCache>
            </c:numRef>
          </c:val>
        </c:ser>
        <c:dLbls>
          <c:showLegendKey val="0"/>
          <c:showVal val="0"/>
          <c:showCatName val="0"/>
          <c:showSerName val="0"/>
          <c:showPercent val="0"/>
          <c:showBubbleSize val="0"/>
        </c:dLbls>
        <c:gapWidth val="150"/>
        <c:axId val="99559360"/>
        <c:axId val="139921880"/>
      </c:barChart>
      <c:catAx>
        <c:axId val="99559360"/>
        <c:scaling>
          <c:orientation val="minMax"/>
        </c:scaling>
        <c:delete val="0"/>
        <c:axPos val="b"/>
        <c:numFmt formatCode="General" sourceLinked="0"/>
        <c:majorTickMark val="out"/>
        <c:minorTickMark val="none"/>
        <c:tickLblPos val="nextTo"/>
        <c:crossAx val="139921880"/>
        <c:crosses val="autoZero"/>
        <c:auto val="1"/>
        <c:lblAlgn val="ctr"/>
        <c:lblOffset val="100"/>
        <c:noMultiLvlLbl val="0"/>
      </c:catAx>
      <c:valAx>
        <c:axId val="139921880"/>
        <c:scaling>
          <c:orientation val="minMax"/>
        </c:scaling>
        <c:delete val="0"/>
        <c:axPos val="l"/>
        <c:majorGridlines/>
        <c:numFmt formatCode="0%" sourceLinked="1"/>
        <c:majorTickMark val="out"/>
        <c:minorTickMark val="none"/>
        <c:tickLblPos val="nextTo"/>
        <c:crossAx val="99559360"/>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A7D0D-9993-45CB-B4E2-AA86A6B9D8FB}"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AA7D0D-9993-45CB-B4E2-AA86A6B9D8FB}"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AA7D0D-9993-45CB-B4E2-AA86A6B9D8FB}"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AA7D0D-9993-45CB-B4E2-AA86A6B9D8FB}"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F3682A-FF7A-4528-A73E-C3A73DB8E458}" type="datetimeFigureOut">
              <a:rPr lang="ru-RU" smtClean="0"/>
              <a:pPr/>
              <a:t>20.02.2020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AA7D0D-9993-45CB-B4E2-AA86A6B9D8F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FF3682A-FF7A-4528-A73E-C3A73DB8E458}" type="datetimeFigureOut">
              <a:rPr lang="ru-RU" smtClean="0"/>
              <a:pPr/>
              <a:t>20.02.2020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2AA7D0D-9993-45CB-B4E2-AA86A6B9D8FB}"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1026" name="Picture 2" descr="F:\саше о войне\n-1160.jpg"/>
          <p:cNvPicPr>
            <a:picLocks noChangeAspect="1" noChangeArrowheads="1"/>
          </p:cNvPicPr>
          <p:nvPr/>
        </p:nvPicPr>
        <p:blipFill>
          <a:blip r:embed="rId2" cstate="print"/>
          <a:srcRect/>
          <a:stretch>
            <a:fillRect/>
          </a:stretch>
        </p:blipFill>
        <p:spPr bwMode="auto">
          <a:xfrm>
            <a:off x="251520" y="188641"/>
            <a:ext cx="2808312" cy="3240360"/>
          </a:xfrm>
          <a:prstGeom prst="rect">
            <a:avLst/>
          </a:prstGeom>
          <a:noFill/>
        </p:spPr>
      </p:pic>
      <p:pic>
        <p:nvPicPr>
          <p:cNvPr id="1027" name="Picture 3" descr="C:\Documents and Settings\Smirnova\Рабочий стол\саше о войне\images (7).jpg"/>
          <p:cNvPicPr>
            <a:picLocks noChangeAspect="1" noChangeArrowheads="1"/>
          </p:cNvPicPr>
          <p:nvPr/>
        </p:nvPicPr>
        <p:blipFill>
          <a:blip r:embed="rId3" cstate="print"/>
          <a:srcRect/>
          <a:stretch>
            <a:fillRect/>
          </a:stretch>
        </p:blipFill>
        <p:spPr bwMode="auto">
          <a:xfrm>
            <a:off x="251520" y="3429000"/>
            <a:ext cx="2808312" cy="3312368"/>
          </a:xfrm>
          <a:prstGeom prst="rect">
            <a:avLst/>
          </a:prstGeom>
          <a:noFill/>
        </p:spPr>
      </p:pic>
      <p:sp>
        <p:nvSpPr>
          <p:cNvPr id="11" name="TextBox 10"/>
          <p:cNvSpPr txBox="1"/>
          <p:nvPr/>
        </p:nvSpPr>
        <p:spPr>
          <a:xfrm>
            <a:off x="3491880" y="2564904"/>
            <a:ext cx="5472608"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«Роль песни в годы Великой Отечественной войны»</a:t>
            </a:r>
            <a:endParaRPr lang="ru-RU" dirty="0">
              <a:latin typeface="Times New Roman" pitchFamily="18" charset="0"/>
              <a:cs typeface="Times New Roman" pitchFamily="18" charset="0"/>
            </a:endParaRPr>
          </a:p>
        </p:txBody>
      </p:sp>
      <p:sp>
        <p:nvSpPr>
          <p:cNvPr id="12" name="TextBox 11"/>
          <p:cNvSpPr txBox="1"/>
          <p:nvPr/>
        </p:nvSpPr>
        <p:spPr>
          <a:xfrm>
            <a:off x="4572000" y="4869160"/>
            <a:ext cx="4032448" cy="1200329"/>
          </a:xfrm>
          <a:prstGeom prst="rect">
            <a:avLst/>
          </a:prstGeom>
          <a:noFill/>
        </p:spPr>
        <p:txBody>
          <a:bodyPr wrap="square" rtlCol="0">
            <a:spAutoFit/>
          </a:bodyPr>
          <a:lstStyle/>
          <a:p>
            <a:r>
              <a:rPr lang="ru-RU" dirty="0" smtClean="0">
                <a:latin typeface="Times New Roman" pitchFamily="18" charset="0"/>
                <a:cs typeface="Times New Roman" pitchFamily="18" charset="0"/>
              </a:rPr>
              <a:t>Выполнила </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ученица 4б класса </a:t>
            </a:r>
          </a:p>
          <a:p>
            <a:r>
              <a:rPr lang="ru-RU" dirty="0" smtClean="0">
                <a:latin typeface="Times New Roman" pitchFamily="18" charset="0"/>
                <a:cs typeface="Times New Roman" pitchFamily="18" charset="0"/>
              </a:rPr>
              <a:t>ГБОУ </a:t>
            </a:r>
            <a:r>
              <a:rPr lang="ru-RU" dirty="0">
                <a:latin typeface="Times New Roman" pitchFamily="18" charset="0"/>
                <a:cs typeface="Times New Roman" pitchFamily="18" charset="0"/>
              </a:rPr>
              <a:t>СШ № </a:t>
            </a:r>
            <a:r>
              <a:rPr lang="ru-RU" dirty="0" smtClean="0">
                <a:latin typeface="Times New Roman" pitchFamily="18" charset="0"/>
                <a:cs typeface="Times New Roman" pitchFamily="18" charset="0"/>
              </a:rPr>
              <a:t>1 им. Г.М. Шубникова</a:t>
            </a:r>
            <a:endParaRPr lang="ru-RU" dirty="0">
              <a:latin typeface="Times New Roman" pitchFamily="18" charset="0"/>
              <a:cs typeface="Times New Roman" pitchFamily="18" charset="0"/>
            </a:endParaRPr>
          </a:p>
          <a:p>
            <a:r>
              <a:rPr lang="ru-RU" dirty="0" err="1" smtClean="0">
                <a:latin typeface="Times New Roman" pitchFamily="18" charset="0"/>
                <a:cs typeface="Times New Roman" pitchFamily="18" charset="0"/>
              </a:rPr>
              <a:t>Бикмухаметова</a:t>
            </a:r>
            <a:r>
              <a:rPr lang="ru-RU" dirty="0" smtClean="0">
                <a:latin typeface="Times New Roman" pitchFamily="18" charset="0"/>
                <a:cs typeface="Times New Roman" pitchFamily="18" charset="0"/>
              </a:rPr>
              <a:t> Александра</a:t>
            </a:r>
          </a:p>
          <a:p>
            <a:r>
              <a:rPr lang="ru-RU" dirty="0" smtClean="0">
                <a:latin typeface="Times New Roman" pitchFamily="18" charset="0"/>
                <a:cs typeface="Times New Roman" pitchFamily="18" charset="0"/>
              </a:rPr>
              <a:t>Руководитель: Мещерякова Т. В.</a:t>
            </a:r>
            <a:endParaRPr lang="ru-RU" dirty="0">
              <a:latin typeface="Times New Roman" pitchFamily="18" charset="0"/>
              <a:cs typeface="Times New Roman" pitchFamily="18" charset="0"/>
            </a:endParaRPr>
          </a:p>
        </p:txBody>
      </p:sp>
      <p:sp>
        <p:nvSpPr>
          <p:cNvPr id="13" name="TextBox 12"/>
          <p:cNvSpPr txBox="1"/>
          <p:nvPr/>
        </p:nvSpPr>
        <p:spPr>
          <a:xfrm>
            <a:off x="3563888" y="1124744"/>
            <a:ext cx="5328592" cy="369332"/>
          </a:xfrm>
          <a:prstGeom prst="rect">
            <a:avLst/>
          </a:prstGeom>
          <a:noFill/>
        </p:spPr>
        <p:txBody>
          <a:bodyPr wrap="square" rtlCol="0">
            <a:sp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саше о войне\катюш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352928" cy="5170646"/>
          </a:xfrm>
          <a:prstGeom prst="rect">
            <a:avLst/>
          </a:prstGeom>
          <a:noFill/>
        </p:spPr>
        <p:txBody>
          <a:bodyPr wrap="square" rtlCol="0">
            <a:spAutoFit/>
          </a:bodyPr>
          <a:lstStyle/>
          <a:p>
            <a:r>
              <a:rPr lang="ru-RU" sz="16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Главная </a:t>
            </a:r>
            <a:r>
              <a:rPr lang="ru-RU" sz="2400" dirty="0">
                <a:latin typeface="Times New Roman" pitchFamily="18" charset="0"/>
                <a:cs typeface="Times New Roman" pitchFamily="18" charset="0"/>
              </a:rPr>
              <a:t>«победная» песня родилась только через 30 лет после завершения войны, но без нее сегодняшний рассказ о военных песнях был бы неполным. Песня </a:t>
            </a:r>
            <a:r>
              <a:rPr lang="ru-RU" sz="2400" b="1" dirty="0">
                <a:latin typeface="Times New Roman" pitchFamily="18" charset="0"/>
                <a:cs typeface="Times New Roman" pitchFamily="18" charset="0"/>
              </a:rPr>
              <a:t>«День Победы»</a:t>
            </a:r>
            <a:r>
              <a:rPr lang="ru-RU" sz="2400" dirty="0">
                <a:latin typeface="Times New Roman" pitchFamily="18" charset="0"/>
                <a:cs typeface="Times New Roman" pitchFamily="18" charset="0"/>
              </a:rPr>
              <a:t> была создана поэтом Владимиром Харитоновым и композитором Давидом </a:t>
            </a:r>
            <a:r>
              <a:rPr lang="ru-RU" sz="2400" dirty="0" err="1">
                <a:latin typeface="Times New Roman" pitchFamily="18" charset="0"/>
                <a:cs typeface="Times New Roman" pitchFamily="18" charset="0"/>
              </a:rPr>
              <a:t>Тухмановым</a:t>
            </a:r>
            <a:r>
              <a:rPr lang="ru-RU" sz="2400" dirty="0">
                <a:latin typeface="Times New Roman" pitchFamily="18" charset="0"/>
                <a:cs typeface="Times New Roman" pitchFamily="18" charset="0"/>
              </a:rPr>
              <a:t> к 30-летию великой даты. Впервые эта песня прозвучала на праздничном концерте в московском Кремле в исполнении Льва </a:t>
            </a:r>
            <a:r>
              <a:rPr lang="ru-RU" sz="2400" dirty="0" err="1">
                <a:latin typeface="Times New Roman" pitchFamily="18" charset="0"/>
                <a:cs typeface="Times New Roman" pitchFamily="18" charset="0"/>
              </a:rPr>
              <a:t>Лещенко</a:t>
            </a:r>
            <a:r>
              <a:rPr lang="ru-RU" sz="2400" dirty="0">
                <a:latin typeface="Times New Roman" pitchFamily="18" charset="0"/>
                <a:cs typeface="Times New Roman" pitchFamily="18" charset="0"/>
              </a:rPr>
              <a:t>. На предварительном прослушивании песни некоторые члены партии остались недовольны композицией, ее даже назвали «цыганской». Но на концерте песня «День Победы» настолько понравилась </a:t>
            </a:r>
            <a:r>
              <a:rPr lang="ru-RU" sz="2400" dirty="0" smtClean="0">
                <a:latin typeface="Times New Roman" pitchFamily="18" charset="0"/>
                <a:cs typeface="Times New Roman" pitchFamily="18" charset="0"/>
              </a:rPr>
              <a:t>Леониду </a:t>
            </a:r>
            <a:r>
              <a:rPr lang="ru-RU" sz="2400" dirty="0">
                <a:latin typeface="Times New Roman" pitchFamily="18" charset="0"/>
                <a:cs typeface="Times New Roman" pitchFamily="18" charset="0"/>
              </a:rPr>
              <a:t>Брежневу, что он встал и не сдерживал слез. После этого «День Победы» навсегда остался в репертуаре военных песен.</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саше о войне\песня День Победы.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424936" cy="5632311"/>
          </a:xfrm>
          <a:prstGeom prst="rect">
            <a:avLst/>
          </a:prstGeom>
        </p:spPr>
        <p:txBody>
          <a:bodyPr wrap="square">
            <a:spAutoFit/>
          </a:bodyPr>
          <a:lstStyle/>
          <a:p>
            <a:endParaRPr lang="ru-RU" dirty="0" smtClean="0"/>
          </a:p>
          <a:p>
            <a:r>
              <a:rPr lang="ru-RU" dirty="0" smtClean="0"/>
              <a:t>В </a:t>
            </a:r>
            <a:r>
              <a:rPr lang="ru-RU" dirty="0"/>
              <a:t>нашем классе был проведён опрос на тему</a:t>
            </a:r>
            <a:r>
              <a:rPr lang="ru-RU" dirty="0" smtClean="0"/>
              <a:t>:</a:t>
            </a:r>
          </a:p>
          <a:p>
            <a:r>
              <a:rPr lang="ru-RU" dirty="0" smtClean="0"/>
              <a:t>« </a:t>
            </a:r>
            <a:r>
              <a:rPr lang="ru-RU" dirty="0"/>
              <a:t>Песни Великой Отечественной </a:t>
            </a:r>
            <a:r>
              <a:rPr lang="ru-RU" dirty="0" smtClean="0"/>
              <a:t>войны »</a:t>
            </a:r>
          </a:p>
          <a:p>
            <a:r>
              <a:rPr lang="ru-RU" dirty="0" smtClean="0"/>
              <a:t>Вопросы:</a:t>
            </a:r>
          </a:p>
          <a:p>
            <a:pPr marL="342900" indent="-342900">
              <a:buAutoNum type="arabicPeriod"/>
            </a:pPr>
            <a:r>
              <a:rPr lang="ru-RU" dirty="0" smtClean="0"/>
              <a:t>Какие </a:t>
            </a:r>
            <a:r>
              <a:rPr lang="ru-RU" dirty="0"/>
              <a:t>песни вы знаете о Великой Отечественной </a:t>
            </a:r>
            <a:r>
              <a:rPr lang="ru-RU" dirty="0" smtClean="0"/>
              <a:t>войне ?</a:t>
            </a:r>
          </a:p>
          <a:p>
            <a:r>
              <a:rPr lang="ru-RU" dirty="0" smtClean="0"/>
              <a:t>2. Кто </a:t>
            </a:r>
            <a:r>
              <a:rPr lang="ru-RU" dirty="0"/>
              <a:t>их автор</a:t>
            </a:r>
            <a:r>
              <a:rPr lang="ru-RU" dirty="0" smtClean="0"/>
              <a:t>?</a:t>
            </a:r>
          </a:p>
          <a:p>
            <a:r>
              <a:rPr lang="ru-RU" dirty="0" smtClean="0"/>
              <a:t>3. Где </a:t>
            </a:r>
            <a:r>
              <a:rPr lang="ru-RU" dirty="0"/>
              <a:t>звучат эти песни сегодня</a:t>
            </a:r>
            <a:r>
              <a:rPr lang="ru-RU" dirty="0" smtClean="0"/>
              <a:t>?</a:t>
            </a:r>
          </a:p>
          <a:p>
            <a:r>
              <a:rPr lang="ru-RU" dirty="0" smtClean="0"/>
              <a:t> </a:t>
            </a:r>
            <a:r>
              <a:rPr lang="ru-RU" dirty="0"/>
              <a:t>В опросе приняли участие 20 учеников 4 б класса.</a:t>
            </a:r>
          </a:p>
          <a:p>
            <a:r>
              <a:rPr lang="ru-RU" b="1" dirty="0"/>
              <a:t>Результаты опроса.</a:t>
            </a:r>
          </a:p>
          <a:p>
            <a:r>
              <a:rPr lang="ru-RU" dirty="0"/>
              <a:t>1.Какие песни вы знаете о Великой Отечественной </a:t>
            </a:r>
            <a:r>
              <a:rPr lang="ru-RU" dirty="0" smtClean="0"/>
              <a:t>войне </a:t>
            </a:r>
            <a:r>
              <a:rPr lang="ru-RU" dirty="0"/>
              <a:t>?</a:t>
            </a:r>
          </a:p>
          <a:p>
            <a:r>
              <a:rPr lang="ru-RU" dirty="0"/>
              <a:t>10 учеников 50% «А закаты  алые, алые, алые»</a:t>
            </a:r>
          </a:p>
          <a:p>
            <a:r>
              <a:rPr lang="ru-RU" dirty="0"/>
              <a:t> 8  учеников 40 % «День Победы»</a:t>
            </a:r>
          </a:p>
          <a:p>
            <a:r>
              <a:rPr lang="ru-RU" dirty="0"/>
              <a:t>2 ученика 10% «Священная война»</a:t>
            </a:r>
          </a:p>
          <a:p>
            <a:r>
              <a:rPr lang="ru-RU" dirty="0"/>
              <a:t>2.Где звучат эти песни сегодня?</a:t>
            </a:r>
          </a:p>
          <a:p>
            <a:r>
              <a:rPr lang="ru-RU" dirty="0"/>
              <a:t>12 учеников 60%  Звучат на ТВ, по радио</a:t>
            </a:r>
          </a:p>
          <a:p>
            <a:r>
              <a:rPr lang="ru-RU" dirty="0"/>
              <a:t>8 учеников 40%  На праздничных концертах ,посвященных Дню Победы </a:t>
            </a:r>
          </a:p>
          <a:p>
            <a:r>
              <a:rPr lang="ru-RU" dirty="0"/>
              <a:t>3.Кто автор этих песен?</a:t>
            </a:r>
          </a:p>
          <a:p>
            <a:r>
              <a:rPr lang="ru-RU" dirty="0"/>
              <a:t>20 учеников 100%  Не знаю</a:t>
            </a:r>
          </a:p>
          <a:p>
            <a:r>
              <a:rPr lang="ru-RU" dirty="0"/>
              <a:t>Никто из обучающихся ничего не знал об авторах и истории создания этих</a:t>
            </a:r>
          </a:p>
          <a:p>
            <a:r>
              <a:rPr lang="ru-RU" dirty="0"/>
              <a:t>песен.</a:t>
            </a:r>
          </a:p>
        </p:txBody>
      </p:sp>
    </p:spTree>
    <p:extLst>
      <p:ext uri="{BB962C8B-B14F-4D97-AF65-F5344CB8AC3E}">
        <p14:creationId xmlns:p14="http://schemas.microsoft.com/office/powerpoint/2010/main" val="21547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4214425167"/>
              </p:ext>
            </p:extLst>
          </p:nvPr>
        </p:nvGraphicFramePr>
        <p:xfrm>
          <a:off x="467544" y="1124744"/>
          <a:ext cx="7992888" cy="485608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275" y="288560"/>
            <a:ext cx="4259917" cy="90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54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064896" cy="4955203"/>
          </a:xfrm>
          <a:prstGeom prst="rect">
            <a:avLst/>
          </a:prstGeom>
          <a:noFill/>
        </p:spPr>
        <p:txBody>
          <a:bodyPr wrap="square" rtlCol="0">
            <a:spAutoFit/>
          </a:bodyPr>
          <a:lstStyle/>
          <a:p>
            <a:pPr algn="ctr"/>
            <a:endParaRPr lang="ru-RU" sz="16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Заключение</a:t>
            </a: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Роль музыки в войне огромна, ведь если бы ее не было, то скорее всего не было бы и того невероятного настроя русских бойцов на победу, того огромного чувства патриотизма. Получается, что во многом сегодняшнему человеческому счастью жизни без войны мы обязаны музыке. Музыкальное искусство можно смело назвать главной поддержкой и опорой в трудные минуты жизни.</a:t>
            </a:r>
          </a:p>
          <a:p>
            <a:r>
              <a:rPr lang="ru-RU" sz="2000" dirty="0" smtClean="0">
                <a:latin typeface="Times New Roman" pitchFamily="18" charset="0"/>
                <a:cs typeface="Times New Roman" pitchFamily="18" charset="0"/>
              </a:rPr>
              <a:t>Вместе с Отчизной песни встали в солдатский строй с первых дней войны и прошагали по пыльным и задымленным дорогам войны до победного ее окончания. Они помогали народу выстоять и победить. И помогли! И победили!</a:t>
            </a:r>
          </a:p>
          <a:p>
            <a:pPr fontAlgn="base"/>
            <a:r>
              <a:rPr lang="ru-RU" sz="2000" dirty="0" smtClean="0">
                <a:latin typeface="Times New Roman" pitchFamily="18" charset="0"/>
                <a:cs typeface="Times New Roman" pitchFamily="18" charset="0"/>
              </a:rPr>
              <a:t>Каждая </a:t>
            </a:r>
            <a:r>
              <a:rPr lang="ru-RU" sz="2000" dirty="0" smtClean="0">
                <a:latin typeface="Times New Roman" pitchFamily="18" charset="0"/>
                <a:cs typeface="Times New Roman" pitchFamily="18" charset="0"/>
              </a:rPr>
              <a:t>из военных песен – истинный шедевр, с собственной жизнью и историей. </a:t>
            </a:r>
          </a:p>
          <a:p>
            <a:pPr fontAlgn="base"/>
            <a:r>
              <a:rPr lang="ru-RU" sz="2000" dirty="0" smtClean="0">
                <a:latin typeface="Times New Roman" pitchFamily="18" charset="0"/>
                <a:cs typeface="Times New Roman" pitchFamily="18" charset="0"/>
              </a:rPr>
              <a:t>   </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311" y="117693"/>
            <a:ext cx="8280920" cy="6740307"/>
          </a:xfrm>
          <a:prstGeom prst="rect">
            <a:avLst/>
          </a:prstGeom>
          <a:noFill/>
        </p:spPr>
        <p:txBody>
          <a:bodyPr wrap="square" rtlCol="0">
            <a:spAutoFit/>
          </a:bodyPr>
          <a:lstStyle/>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Актуальность проекта. </a:t>
            </a:r>
            <a:r>
              <a:rPr lang="ru-RU" dirty="0">
                <a:latin typeface="Times New Roman" pitchFamily="18" charset="0"/>
                <a:cs typeface="Times New Roman" pitchFamily="18" charset="0"/>
              </a:rPr>
              <a:t>Песня всегда была явлением объединяющим нацию, и в этом ее огромная сила. Именно в песнях военных лет наблюдается наиболее высокая концентрация таких содержательных смыслов, как патриотизм, любовь к Родине, идея самопожертвования во имя Отчизны. В человеке с детства нужно воспитывать эти духовные ценности, именно они никогда не потеряют своей актуальности. А в связи с  </a:t>
            </a:r>
            <a:r>
              <a:rPr lang="ru-RU" dirty="0" smtClean="0">
                <a:latin typeface="Times New Roman" pitchFamily="18" charset="0"/>
                <a:cs typeface="Times New Roman" pitchFamily="18" charset="0"/>
              </a:rPr>
              <a:t>75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летием</a:t>
            </a:r>
            <a:r>
              <a:rPr lang="ru-RU" dirty="0">
                <a:latin typeface="Times New Roman" pitchFamily="18" charset="0"/>
                <a:cs typeface="Times New Roman" pitchFamily="18" charset="0"/>
              </a:rPr>
              <a:t>  Победы они наиболее востребованы.</a:t>
            </a:r>
          </a:p>
          <a:p>
            <a:r>
              <a:rPr lang="ru-RU" b="1" dirty="0">
                <a:latin typeface="Times New Roman" pitchFamily="18" charset="0"/>
                <a:cs typeface="Times New Roman" pitchFamily="18" charset="0"/>
              </a:rPr>
              <a:t>Объект </a:t>
            </a:r>
            <a:r>
              <a:rPr lang="ru-RU" b="1" dirty="0" smtClean="0">
                <a:latin typeface="Times New Roman" pitchFamily="18" charset="0"/>
                <a:cs typeface="Times New Roman" pitchFamily="18" charset="0"/>
              </a:rPr>
              <a:t>исследования.  </a:t>
            </a:r>
            <a:r>
              <a:rPr lang="ru-RU" dirty="0">
                <a:latin typeface="Times New Roman" pitchFamily="18" charset="0"/>
                <a:cs typeface="Times New Roman" pitchFamily="18" charset="0"/>
              </a:rPr>
              <a:t>Песни Великой Отечественной войны</a:t>
            </a:r>
          </a:p>
          <a:p>
            <a:r>
              <a:rPr lang="ru-RU" b="1" dirty="0">
                <a:latin typeface="Times New Roman" pitchFamily="18" charset="0"/>
                <a:cs typeface="Times New Roman" pitchFamily="18" charset="0"/>
              </a:rPr>
              <a:t>Цель </a:t>
            </a:r>
            <a:r>
              <a:rPr lang="ru-RU" b="1" dirty="0" smtClean="0">
                <a:latin typeface="Times New Roman" pitchFamily="18" charset="0"/>
                <a:cs typeface="Times New Roman" pitchFamily="18" charset="0"/>
              </a:rPr>
              <a:t>проекта: о</a:t>
            </a:r>
            <a:r>
              <a:rPr lang="ru-RU" dirty="0" smtClean="0">
                <a:latin typeface="Times New Roman" pitchFamily="18" charset="0"/>
                <a:cs typeface="Times New Roman" pitchFamily="18" charset="0"/>
              </a:rPr>
              <a:t>пределить роль и значение военной песни в духовной жизни общества в годы Великой Отечественной войны.</a:t>
            </a:r>
          </a:p>
          <a:p>
            <a:pPr lvl="0"/>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Задачи </a:t>
            </a:r>
            <a:r>
              <a:rPr lang="ru-RU" b="1" dirty="0">
                <a:latin typeface="Times New Roman" pitchFamily="18" charset="0"/>
                <a:cs typeface="Times New Roman" pitchFamily="18" charset="0"/>
              </a:rPr>
              <a:t>проекта:</a:t>
            </a:r>
            <a:endParaRPr lang="ru-RU" dirty="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 собрать </a:t>
            </a:r>
            <a:r>
              <a:rPr lang="ru-RU" dirty="0">
                <a:latin typeface="Times New Roman" pitchFamily="18" charset="0"/>
                <a:cs typeface="Times New Roman" pitchFamily="18" charset="0"/>
              </a:rPr>
              <a:t>материал о песнях Великой Отечественной </a:t>
            </a:r>
            <a:r>
              <a:rPr lang="ru-RU" dirty="0" smtClean="0">
                <a:latin typeface="Times New Roman" pitchFamily="18" charset="0"/>
                <a:cs typeface="Times New Roman" pitchFamily="18" charset="0"/>
              </a:rPr>
              <a:t>войны;</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изучить историю создания известных песен о </a:t>
            </a:r>
            <a:r>
              <a:rPr lang="ru-RU" dirty="0" smtClean="0">
                <a:latin typeface="Times New Roman" pitchFamily="18" charset="0"/>
                <a:cs typeface="Times New Roman" pitchFamily="18" charset="0"/>
              </a:rPr>
              <a:t>войне;</a:t>
            </a:r>
            <a:endParaRPr lang="ru-RU" dirty="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 узнать</a:t>
            </a:r>
            <a:r>
              <a:rPr lang="ru-RU" dirty="0">
                <a:latin typeface="Times New Roman" pitchFamily="18" charset="0"/>
                <a:cs typeface="Times New Roman" pitchFamily="18" charset="0"/>
              </a:rPr>
              <a:t>, какие песни были особенно популярны в годы Великой Отечественной </a:t>
            </a:r>
            <a:r>
              <a:rPr lang="ru-RU" dirty="0" smtClean="0">
                <a:latin typeface="Times New Roman" pitchFamily="18" charset="0"/>
                <a:cs typeface="Times New Roman" pitchFamily="18" charset="0"/>
              </a:rPr>
              <a:t>войны;</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побудить интерес к песням Великой Отечественной войны.</a:t>
            </a:r>
          </a:p>
          <a:p>
            <a:pPr marL="285750" lvl="0" indent="-285750">
              <a:buFontTx/>
              <a:buChar char="-"/>
            </a:pPr>
            <a:r>
              <a:rPr lang="ru-RU" dirty="0" smtClean="0">
                <a:latin typeface="Times New Roman" pitchFamily="18" charset="0"/>
                <a:cs typeface="Times New Roman" pitchFamily="18" charset="0"/>
              </a:rPr>
              <a:t>провести опрос. </a:t>
            </a:r>
          </a:p>
          <a:p>
            <a:pPr lvl="0"/>
            <a:endParaRPr lang="ru-RU" dirty="0">
              <a:latin typeface="Times New Roman" pitchFamily="18" charset="0"/>
              <a:cs typeface="Times New Roman" pitchFamily="18" charset="0"/>
            </a:endParaRPr>
          </a:p>
          <a:p>
            <a:pPr fontAlgn="base"/>
            <a:r>
              <a:rPr lang="ru-RU" b="1" dirty="0">
                <a:latin typeface="Times New Roman" pitchFamily="18" charset="0"/>
                <a:cs typeface="Times New Roman" pitchFamily="18" charset="0"/>
              </a:rPr>
              <a:t>Гипотеза: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если </a:t>
            </a:r>
            <a:r>
              <a:rPr lang="ru-RU" dirty="0">
                <a:latin typeface="Times New Roman" pitchFamily="18" charset="0"/>
                <a:cs typeface="Times New Roman" pitchFamily="18" charset="0"/>
              </a:rPr>
              <a:t>музыка обладает энергетикой, то можно предположить, что патриотическая военная  песня может   оказывать сильное влияние на волю человека к победе.</a:t>
            </a:r>
          </a:p>
          <a:p>
            <a:endParaRPr lang="ru-RU" dirty="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3"/>
          <p:cNvSpPr>
            <a:spLocks noGrp="1"/>
          </p:cNvSpPr>
          <p:nvPr>
            <p:ph type="body" sz="half" idx="2"/>
          </p:nvPr>
        </p:nvSpPr>
        <p:spPr>
          <a:xfrm>
            <a:off x="323528" y="404664"/>
            <a:ext cx="8064896" cy="5832648"/>
          </a:xfrm>
        </p:spPr>
        <p:txBody>
          <a:bodyPr>
            <a:normAutofit fontScale="25000" lnSpcReduction="20000"/>
          </a:bodyPr>
          <a:lstStyle/>
          <a:p>
            <a:pPr algn="ctr"/>
            <a:endParaRPr lang="ru-RU" dirty="0" smtClean="0">
              <a:latin typeface="Times New Roman" pitchFamily="18" charset="0"/>
              <a:cs typeface="Times New Roman" pitchFamily="18" charset="0"/>
            </a:endParaRPr>
          </a:p>
          <a:p>
            <a:pPr algn="ctr"/>
            <a:endParaRPr lang="ru-RU" sz="33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     Победа </a:t>
            </a:r>
            <a:r>
              <a:rPr lang="ru-RU" sz="7200" dirty="0">
                <a:latin typeface="Times New Roman" pitchFamily="18" charset="0"/>
                <a:cs typeface="Times New Roman" pitchFamily="18" charset="0"/>
              </a:rPr>
              <a:t>Советского Союза в Великой Отечественной войне - выдающееся событие в жизни </a:t>
            </a:r>
            <a:r>
              <a:rPr lang="ru-RU" sz="7200" dirty="0" smtClean="0">
                <a:latin typeface="Times New Roman" pitchFamily="18" charset="0"/>
                <a:cs typeface="Times New Roman" pitchFamily="18" charset="0"/>
              </a:rPr>
              <a:t>страны   </a:t>
            </a:r>
            <a:r>
              <a:rPr lang="ru-RU" sz="7200" dirty="0">
                <a:latin typeface="Times New Roman" pitchFamily="18" charset="0"/>
                <a:cs typeface="Times New Roman" pitchFamily="18" charset="0"/>
              </a:rPr>
              <a:t>и летописи всего человечества. В 2020 году мы празднуем семидесятипятилетние этой Великой Победы. Мы часто обращаемся к истории Великой Отечественной войны, стремимся полнее представить себе, как ковалась победа, какие внутренние силы и источники привели к победоносному исходу вооруженной борьбы с фашизмом.</a:t>
            </a:r>
          </a:p>
          <a:p>
            <a:pPr algn="just"/>
            <a:r>
              <a:rPr lang="ru-RU" sz="7200" dirty="0">
                <a:latin typeface="Times New Roman" pitchFamily="18" charset="0"/>
                <a:cs typeface="Times New Roman" pitchFamily="18" charset="0"/>
              </a:rPr>
              <a:t>   </a:t>
            </a:r>
            <a:endParaRPr lang="ru-RU" sz="7200" dirty="0" smtClean="0">
              <a:latin typeface="Times New Roman" pitchFamily="18" charset="0"/>
              <a:cs typeface="Times New Roman" pitchFamily="18" charset="0"/>
            </a:endParaRPr>
          </a:p>
          <a:p>
            <a:pPr algn="just"/>
            <a:r>
              <a:rPr lang="ru-RU" sz="7200" dirty="0" smtClean="0">
                <a:latin typeface="Times New Roman" pitchFamily="18" charset="0"/>
                <a:cs typeface="Times New Roman" pitchFamily="18" charset="0"/>
              </a:rPr>
              <a:t>Великая </a:t>
            </a:r>
            <a:r>
              <a:rPr lang="ru-RU" sz="7200" dirty="0">
                <a:latin typeface="Times New Roman" pitchFamily="18" charset="0"/>
                <a:cs typeface="Times New Roman" pitchFamily="18" charset="0"/>
              </a:rPr>
              <a:t>Отечественная война - это, пожалуй, самое крупнейшее событие XX столетия, повлиявшее на многие области отечественной культуры, в том числе и на музыкальное искусство. Именно музыка стала помощником людей в этот не легкий для них период - </a:t>
            </a:r>
            <a:r>
              <a:rPr lang="ru-RU" sz="7200" dirty="0" err="1">
                <a:latin typeface="Times New Roman" pitchFamily="18" charset="0"/>
                <a:cs typeface="Times New Roman" pitchFamily="18" charset="0"/>
              </a:rPr>
              <a:t>период</a:t>
            </a:r>
            <a:r>
              <a:rPr lang="ru-RU" sz="7200" dirty="0">
                <a:latin typeface="Times New Roman" pitchFamily="18" charset="0"/>
                <a:cs typeface="Times New Roman" pitchFamily="18" charset="0"/>
              </a:rPr>
              <a:t> войны.</a:t>
            </a:r>
          </a:p>
          <a:p>
            <a:pPr algn="just"/>
            <a:r>
              <a:rPr lang="ru-RU" sz="7200" dirty="0">
                <a:latin typeface="Times New Roman" pitchFamily="18" charset="0"/>
                <a:cs typeface="Times New Roman" pitchFamily="18" charset="0"/>
              </a:rPr>
              <a:t>   </a:t>
            </a:r>
            <a:r>
              <a:rPr lang="ru-RU" sz="7200" dirty="0" smtClean="0">
                <a:latin typeface="Times New Roman" pitchFamily="18" charset="0"/>
                <a:cs typeface="Times New Roman" pitchFamily="18" charset="0"/>
              </a:rPr>
              <a:t>   </a:t>
            </a:r>
          </a:p>
          <a:p>
            <a:pPr algn="just"/>
            <a:r>
              <a:rPr lang="ru-RU" sz="7200" dirty="0" smtClean="0">
                <a:latin typeface="Times New Roman" pitchFamily="18" charset="0"/>
                <a:cs typeface="Times New Roman" pitchFamily="18" charset="0"/>
              </a:rPr>
              <a:t> Музыка </a:t>
            </a:r>
            <a:r>
              <a:rPr lang="ru-RU" sz="7200" dirty="0">
                <a:latin typeface="Times New Roman" pitchFamily="18" charset="0"/>
                <a:cs typeface="Times New Roman" pitchFamily="18" charset="0"/>
              </a:rPr>
              <a:t>и война.… Казалось бы несовместимые понятия. Но </a:t>
            </a:r>
            <a:r>
              <a:rPr lang="ru-RU" sz="7200" dirty="0" smtClean="0">
                <a:latin typeface="Times New Roman" pitchFamily="18" charset="0"/>
                <a:cs typeface="Times New Roman" pitchFamily="18" charset="0"/>
              </a:rPr>
              <a:t>В </a:t>
            </a:r>
            <a:r>
              <a:rPr lang="ru-RU" sz="7200" dirty="0">
                <a:latin typeface="Times New Roman" pitchFamily="18" charset="0"/>
                <a:cs typeface="Times New Roman" pitchFamily="18" charset="0"/>
              </a:rPr>
              <a:t>годы Великой Отечественной войны музыка, а именно песня, стала одним из действенных орудий в борьбе с врагом. </a:t>
            </a:r>
            <a:endParaRPr lang="ru-RU" sz="7200" dirty="0" smtClean="0">
              <a:latin typeface="Times New Roman" pitchFamily="18" charset="0"/>
              <a:cs typeface="Times New Roman" pitchFamily="18" charset="0"/>
            </a:endParaRPr>
          </a:p>
          <a:p>
            <a:pPr algn="just"/>
            <a:endParaRPr lang="ru-RU" sz="7200" dirty="0" smtClean="0">
              <a:latin typeface="Times New Roman" pitchFamily="18" charset="0"/>
              <a:cs typeface="Times New Roman" pitchFamily="18" charset="0"/>
            </a:endParaRPr>
          </a:p>
          <a:p>
            <a:pPr algn="just"/>
            <a:r>
              <a:rPr lang="ru-RU" sz="7200" dirty="0" smtClean="0">
                <a:latin typeface="Times New Roman" pitchFamily="18" charset="0"/>
                <a:cs typeface="Times New Roman" pitchFamily="18" charset="0"/>
              </a:rPr>
              <a:t>Песни </a:t>
            </a:r>
            <a:r>
              <a:rPr lang="ru-RU" sz="7200" dirty="0">
                <a:latin typeface="Times New Roman" pitchFamily="18" charset="0"/>
                <a:cs typeface="Times New Roman" pitchFamily="18" charset="0"/>
              </a:rPr>
              <a:t>– как люди: у каждой своя биография, своя судьба. Одни умирают, едва появившись на свет, никого не растревожив. Другие вспыхнут ярко, но очень скоро угаснут. И лишь немногие долго живут и не старятся. Тем и дороги нам эти немногие, такие разные и непохожие, близкие и далекие. Таким песням посвящены наши поиски и исследования, результатом которых стал мой проект.</a:t>
            </a:r>
            <a:endParaRPr lang="ru-RU" sz="7200" dirty="0" smtClean="0">
              <a:latin typeface="Times New Roman" pitchFamily="18" charset="0"/>
              <a:cs typeface="Times New Roman" pitchFamily="18" charset="0"/>
            </a:endParaRPr>
          </a:p>
          <a:p>
            <a:pPr algn="just"/>
            <a:r>
              <a:rPr lang="ru-RU" sz="7200" dirty="0" smtClean="0">
                <a:latin typeface="Times New Roman" pitchFamily="18" charset="0"/>
                <a:cs typeface="Times New Roman" pitchFamily="18" charset="0"/>
              </a:rPr>
              <a:t>    </a:t>
            </a:r>
            <a:endParaRPr lang="ru-RU" sz="3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188640"/>
            <a:ext cx="8424936" cy="6480720"/>
          </a:xfrm>
        </p:spPr>
        <p:txBody>
          <a:bodyPr>
            <a:normAutofit fontScale="92500" lnSpcReduction="10000"/>
          </a:bodyPr>
          <a:lstStyle/>
          <a:p>
            <a:pPr algn="just"/>
            <a:r>
              <a:rPr lang="ru-RU" dirty="0"/>
              <a:t> </a:t>
            </a:r>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Самые популярные песни о </a:t>
            </a:r>
            <a:r>
              <a:rPr lang="ru-RU" b="1" dirty="0" smtClean="0">
                <a:latin typeface="Times New Roman" pitchFamily="18" charset="0"/>
                <a:cs typeface="Times New Roman" pitchFamily="18" charset="0"/>
              </a:rPr>
              <a:t>войне</a:t>
            </a:r>
          </a:p>
          <a:p>
            <a:pPr algn="ct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Много замечательных песен звучало в эти годы. Среди них особенно выделяется песня А.В. Александрова на слова В. Лебедева - Кумача </a:t>
            </a:r>
            <a:r>
              <a:rPr lang="ru-RU" b="1" dirty="0">
                <a:latin typeface="Times New Roman" pitchFamily="18" charset="0"/>
                <a:cs typeface="Times New Roman" pitchFamily="18" charset="0"/>
              </a:rPr>
              <a:t>«Священная война»,</a:t>
            </a:r>
            <a:r>
              <a:rPr lang="ru-RU" dirty="0">
                <a:latin typeface="Times New Roman" pitchFamily="18" charset="0"/>
                <a:cs typeface="Times New Roman" pitchFamily="18" charset="0"/>
              </a:rPr>
              <a:t> проникнутая мужественной решимостью народа отстоять Родину от «фашистской подлой нечисти». Песня была создана в первые дни жестоких сражений с врагом и, по меткому выражению одного советского музыковеда, явилось своего рода, «музыкальной эмблемой Отечественной войны». Текст этой могучей и грозной песни был впервые опубликован в «Известиях», 24 июня 1941 года</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Премьера песни «Священная война» состоялась на Белорусском вокзале. По просьбе слушателей эта песня звучала еще и еще раз. Она была полна внутренней энергии и огромной силы. Она укрепляла уверенность в будущей победе и звала к борьбе. Песня «Священная война» с большой силой выразила и в музыке и в словах то состояние, которое испытывал наш народ в начале войны: здесь ярко переданы и ощущения страшной опасности, нависшей над нашей Родиной, и горечи вынужденного отступления, и ненависти к фашизму, и глубокая вера в победу над врагом. Так начался славный путь этой песни</a:t>
            </a:r>
            <a:r>
              <a:rPr lang="ru-RU" dirty="0" smtClean="0">
                <a:latin typeface="Times New Roman" pitchFamily="18" charset="0"/>
                <a:cs typeface="Times New Roman" pitchFamily="18" charset="0"/>
              </a:rPr>
              <a:t>.</a:t>
            </a:r>
          </a:p>
          <a:p>
            <a:pPr algn="just"/>
            <a:r>
              <a:rPr lang="ru-RU" dirty="0">
                <a:latin typeface="Times New Roman" pitchFamily="18" charset="0"/>
                <a:cs typeface="Times New Roman" pitchFamily="18" charset="0"/>
              </a:rPr>
              <a:t> Ее пели всюду - на переднем крае, в партизанских отрядах, в тылу, где ковалось оружие для победы. Каждое утро после боя кремлевских курантов она звучала по радио.</a:t>
            </a:r>
          </a:p>
          <a:p>
            <a:pPr algn="just"/>
            <a:r>
              <a:rPr lang="ru-RU" dirty="0">
                <a:latin typeface="Times New Roman" pitchFamily="18" charset="0"/>
                <a:cs typeface="Times New Roman" pitchFamily="18" charset="0"/>
              </a:rPr>
              <a:t>Весной 1942 года небольшая группа защитников Севастополя заняла оборону в пещере, выдолбленной в скале. Гитлеровцы яростно штурмовали эту естественную крепость, забрасывали ее гранатами, а силы защитников были на исходе. И вдруг из глубины подземелья послышалась великая песня. Потом раздался сильный взрыв, и обломки скалы завалили пещеру. Врагу советские войны не сдались.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endParaRPr lang="ru-RU" dirty="0"/>
          </a:p>
        </p:txBody>
      </p:sp>
      <p:pic>
        <p:nvPicPr>
          <p:cNvPr id="18434" name="Picture 2" descr="F:\саше о войне\священная войн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саше о войне\в землянке.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саше о войне\темная ночь.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саше о войне\синенький платочек.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саше о войне\огонек.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886</TotalTime>
  <Words>958</Words>
  <Application>Microsoft Office PowerPoint</Application>
  <PresentationFormat>Экран (4:3)</PresentationFormat>
  <Paragraphs>62</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Impact</vt:lpstr>
      <vt:lpstr>Times New Roman</vt: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Microsoft Windows7</dc:creator>
  <cp:lastModifiedBy>Вера Васильевна</cp:lastModifiedBy>
  <cp:revision>33</cp:revision>
  <dcterms:created xsi:type="dcterms:W3CDTF">2019-12-10T11:47:10Z</dcterms:created>
  <dcterms:modified xsi:type="dcterms:W3CDTF">2020-02-20T05:48:13Z</dcterms:modified>
</cp:coreProperties>
</file>