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71" r:id="rId4"/>
    <p:sldId id="273" r:id="rId5"/>
    <p:sldId id="272" r:id="rId6"/>
    <p:sldId id="274" r:id="rId7"/>
    <p:sldId id="276" r:id="rId8"/>
    <p:sldId id="262" r:id="rId9"/>
    <p:sldId id="268" r:id="rId10"/>
    <p:sldId id="267" r:id="rId11"/>
    <p:sldId id="269" r:id="rId12"/>
    <p:sldId id="280" r:id="rId13"/>
    <p:sldId id="277" r:id="rId14"/>
    <p:sldId id="265" r:id="rId15"/>
    <p:sldId id="278" r:id="rId16"/>
    <p:sldId id="263" r:id="rId17"/>
    <p:sldId id="279" r:id="rId18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802" y="-4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25.01.2019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03285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25.01.2019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58041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25.01.2019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52860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25.01.2019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654966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25.01.2019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01060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25.01.2019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19010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25.01.2019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18347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25.01.2019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357842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25.01.2019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235159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25.01.2019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512917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25.01.2019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93366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25.01.2019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877894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25.01.2019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62493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25.01.2019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986998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25.01.2019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66487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25.01.2019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58400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25.01.2019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51749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25.01.2019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2523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25.01.2019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694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25.01.2019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54304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25.01.2019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87431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25.01.2019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42574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1"/>
            <a:ext cx="9144000" cy="684019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AC259-EBD3-4477-8ED1-9C4E8D32F78F}" type="datetimeFigureOut">
              <a:rPr lang="uk-UA" smtClean="0"/>
              <a:t>25.01.2019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91074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174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D1EDC-A2B1-4467-8D3F-4DFD9B83CAD8}" type="datetimeFigureOut">
              <a:rPr lang="uk-UA" smtClean="0"/>
              <a:t>25.01.2019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85398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31840" y="1844824"/>
            <a:ext cx="5832648" cy="3888432"/>
          </a:xfrm>
        </p:spPr>
        <p:txBody>
          <a:bodyPr>
            <a:noAutofit/>
          </a:bodyPr>
          <a:lstStyle/>
          <a:p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Ресурсы дополнительного образования для социального воспитания обучающихся в детском объединении</a:t>
            </a:r>
            <a:b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«Юный исследователь» </a:t>
            </a:r>
            <a:b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МБУ ДО «Дворец пионеров и школьников г. Курска»</a:t>
            </a:r>
            <a:b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Балахнина Ольга Ивановна, педагог дополнительного образования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b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uk-UA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4236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332656"/>
            <a:ext cx="7882012" cy="144016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B0F0"/>
                </a:solidFill>
              </a:rPr>
              <a:t>Областная итоговая конференция Всероссийского туристско-краеведческого движения «ОТЕЧЕСТВО»</a:t>
            </a:r>
            <a:endParaRPr lang="ru-RU" sz="2800" b="1" dirty="0">
              <a:solidFill>
                <a:srgbClr val="00B0F0"/>
              </a:solidFill>
            </a:endParaRPr>
          </a:p>
        </p:txBody>
      </p:sp>
      <p:pic>
        <p:nvPicPr>
          <p:cNvPr id="5" name="Объект 4" descr="C:\Users\Пользователь\Desktop\фото на слайды VI Межд конф\IMG_9214.JPG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132856"/>
            <a:ext cx="3672408" cy="3960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C:\Users\Пользователь\Desktop\фото на слайды VI Межд конф\IMG_919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32856"/>
            <a:ext cx="4032448" cy="400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659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Desktop\фото на слайды VI Межд конф\IMG_92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04888"/>
            <a:ext cx="4698920" cy="5139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Объект 4" descr="C:\Users\Пользователь\Desktop\фото на слайды VI Межд конф\IMG_1967.JP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8680" y="1214748"/>
            <a:ext cx="3384376" cy="51207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18416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5085184"/>
            <a:ext cx="1450504" cy="70609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Объект 4" descr="C:\Users\Пользователь\Desktop\фото на слайды VI Межд конф\IMG_4041.JPG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6872"/>
            <a:ext cx="4572000" cy="4581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Объект 5" descr="C:\Users\Пользователь\Desktop\фото на слайды VI Межд конф\IMG_4043.JPG"/>
          <p:cNvPicPr>
            <a:picLocks noGrp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-4192"/>
            <a:ext cx="4499992" cy="45133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0217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1052736"/>
            <a:ext cx="6635080" cy="36490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1026" name="Picture 2" descr="C:\Users\Пользователь\Desktop\фото на слайды VI Межд конф\IMG_09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92696"/>
            <a:ext cx="7665349" cy="5749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091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Пользователь\Desktop\фото на слайды VI Межд конф\IMG_4041 - копия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20688"/>
            <a:ext cx="8136904" cy="59766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0145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15748" y="1556792"/>
            <a:ext cx="5616624" cy="50405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2050" name="Picture 2" descr="C:\Users\Пользователь\Desktop\фото на слайды VI Межд конф\IMG_09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634" y="836712"/>
            <a:ext cx="7680853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012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03648" y="2204864"/>
            <a:ext cx="6768752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Благодарю </a:t>
            </a:r>
            <a:br>
              <a:rPr lang="ru-RU" sz="7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7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 внимание!</a:t>
            </a:r>
            <a:endParaRPr lang="ru-RU" sz="7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70114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188640"/>
            <a:ext cx="7488832" cy="280831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F0"/>
                </a:solidFill>
                <a:cs typeface="Aharoni" pitchFamily="2" charset="-79"/>
              </a:rPr>
              <a:t>Воспитание – важнейшая функция дополнительного образования, стратегический общенациональный приоритет</a:t>
            </a:r>
            <a:endParaRPr lang="ru-RU" b="1" dirty="0">
              <a:solidFill>
                <a:srgbClr val="00B0F0"/>
              </a:solidFill>
              <a:cs typeface="Aharoni" pitchFamily="2" charset="-79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35088" y="3140968"/>
            <a:ext cx="8208912" cy="3168352"/>
          </a:xfrm>
        </p:spPr>
        <p:txBody>
          <a:bodyPr>
            <a:normAutofit lnSpcReduction="10000"/>
          </a:bodyPr>
          <a:lstStyle/>
          <a:p>
            <a:pPr algn="l"/>
            <a:r>
              <a:rPr lang="ru-RU" b="1" u="sng" dirty="0" smtClean="0">
                <a:solidFill>
                  <a:srgbClr val="002060"/>
                </a:solidFill>
              </a:rPr>
              <a:t>Ребенок – субъект взаимоотношений со взрослыми.</a:t>
            </a:r>
          </a:p>
          <a:p>
            <a:pPr algn="l"/>
            <a:r>
              <a:rPr lang="ru-RU" b="1" u="sng" dirty="0" smtClean="0">
                <a:solidFill>
                  <a:srgbClr val="002060"/>
                </a:solidFill>
              </a:rPr>
              <a:t>Дети – представители:</a:t>
            </a:r>
          </a:p>
          <a:p>
            <a:pPr marL="457200" indent="-457200" algn="l">
              <a:buFontTx/>
              <a:buChar char="-"/>
            </a:pPr>
            <a:r>
              <a:rPr lang="ru-RU" b="1" dirty="0" smtClean="0">
                <a:solidFill>
                  <a:srgbClr val="002060"/>
                </a:solidFill>
              </a:rPr>
              <a:t>информационного мира,</a:t>
            </a:r>
          </a:p>
          <a:p>
            <a:pPr marL="457200" indent="-457200" algn="l">
              <a:buFontTx/>
              <a:buChar char="-"/>
            </a:pPr>
            <a:r>
              <a:rPr lang="ru-RU" b="1" dirty="0" smtClean="0">
                <a:solidFill>
                  <a:srgbClr val="002060"/>
                </a:solidFill>
              </a:rPr>
              <a:t>сетевого взаимодействия,</a:t>
            </a:r>
          </a:p>
          <a:p>
            <a:pPr marL="457200" indent="-457200" algn="l">
              <a:buFontTx/>
              <a:buChar char="-"/>
            </a:pPr>
            <a:r>
              <a:rPr lang="ru-RU" b="1" dirty="0" smtClean="0">
                <a:solidFill>
                  <a:srgbClr val="002060"/>
                </a:solidFill>
              </a:rPr>
              <a:t>виртуального </a:t>
            </a:r>
            <a:r>
              <a:rPr lang="ru-RU" b="1" dirty="0" smtClean="0">
                <a:solidFill>
                  <a:srgbClr val="002060"/>
                </a:solidFill>
              </a:rPr>
              <a:t>общения.</a:t>
            </a:r>
            <a:endParaRPr lang="ru-RU" b="1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966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36912"/>
            <a:ext cx="8564488" cy="360040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0070C0"/>
                </a:solidFill>
              </a:rPr>
              <a:t>Главные задачи современного образования</a:t>
            </a:r>
            <a:r>
              <a:rPr lang="ru-RU" sz="2800" dirty="0" smtClean="0">
                <a:solidFill>
                  <a:srgbClr val="0070C0"/>
                </a:solidFill>
              </a:rPr>
              <a:t>:</a:t>
            </a:r>
            <a:br>
              <a:rPr lang="ru-RU" sz="2800" dirty="0" smtClean="0">
                <a:solidFill>
                  <a:srgbClr val="0070C0"/>
                </a:solidFill>
              </a:rPr>
            </a:br>
            <a:r>
              <a:rPr lang="ru-RU" sz="2800" dirty="0" smtClean="0">
                <a:solidFill>
                  <a:srgbClr val="0070C0"/>
                </a:solidFill>
              </a:rPr>
              <a:t/>
            </a:r>
            <a:br>
              <a:rPr lang="ru-RU" sz="2800" dirty="0" smtClean="0">
                <a:solidFill>
                  <a:srgbClr val="0070C0"/>
                </a:solidFill>
              </a:rPr>
            </a:br>
            <a:r>
              <a:rPr lang="ru-RU" sz="2800" dirty="0" smtClean="0">
                <a:solidFill>
                  <a:srgbClr val="0070C0"/>
                </a:solidFill>
              </a:rPr>
              <a:t>- раскрытие способностей каждого </a:t>
            </a:r>
            <a:r>
              <a:rPr lang="ru-RU" sz="2800" dirty="0" smtClean="0">
                <a:solidFill>
                  <a:srgbClr val="0070C0"/>
                </a:solidFill>
              </a:rPr>
              <a:t>ребенка;</a:t>
            </a:r>
            <a:br>
              <a:rPr lang="ru-RU" sz="2800" dirty="0" smtClean="0">
                <a:solidFill>
                  <a:srgbClr val="0070C0"/>
                </a:solidFill>
              </a:rPr>
            </a:br>
            <a:r>
              <a:rPr lang="ru-RU" sz="2800" dirty="0" smtClean="0">
                <a:solidFill>
                  <a:srgbClr val="0070C0"/>
                </a:solidFill>
              </a:rPr>
              <a:t/>
            </a:r>
            <a:br>
              <a:rPr lang="ru-RU" sz="2800" dirty="0" smtClean="0">
                <a:solidFill>
                  <a:srgbClr val="0070C0"/>
                </a:solidFill>
              </a:rPr>
            </a:br>
            <a:r>
              <a:rPr lang="ru-RU" sz="2800" dirty="0" smtClean="0">
                <a:solidFill>
                  <a:srgbClr val="0070C0"/>
                </a:solidFill>
              </a:rPr>
              <a:t>- воспитание порядочного и патриотического </a:t>
            </a:r>
            <a:r>
              <a:rPr lang="ru-RU" sz="2800" dirty="0" smtClean="0">
                <a:solidFill>
                  <a:srgbClr val="0070C0"/>
                </a:solidFill>
              </a:rPr>
              <a:t>человека,</a:t>
            </a:r>
            <a:br>
              <a:rPr lang="ru-RU" sz="2800" dirty="0" smtClean="0">
                <a:solidFill>
                  <a:srgbClr val="0070C0"/>
                </a:solidFill>
              </a:rPr>
            </a:br>
            <a:r>
              <a:rPr lang="ru-RU" sz="2800" dirty="0" smtClean="0">
                <a:solidFill>
                  <a:srgbClr val="0070C0"/>
                </a:solidFill>
              </a:rPr>
              <a:t> </a:t>
            </a:r>
            <a:r>
              <a:rPr lang="ru-RU" sz="2800" dirty="0" smtClean="0">
                <a:solidFill>
                  <a:srgbClr val="0070C0"/>
                </a:solidFill>
              </a:rPr>
              <a:t>готового к жизни в высокотехнологическом, конкурентном мире.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188640"/>
            <a:ext cx="7772400" cy="2016224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7030A0"/>
                </a:solidFill>
              </a:rPr>
              <a:t>Преобразования в обществе , необходимость  формирование человека нового века</a:t>
            </a:r>
            <a:endParaRPr lang="ru-RU" sz="4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20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8376" y="404664"/>
            <a:ext cx="8445624" cy="2232248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Содержание социального воспитания 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во </a:t>
            </a:r>
            <a:r>
              <a:rPr lang="ru-RU" dirty="0" smtClean="0">
                <a:solidFill>
                  <a:srgbClr val="C00000"/>
                </a:solidFill>
              </a:rPr>
              <a:t>дворце пионеров и школьников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3029669"/>
            <a:ext cx="7869560" cy="3351659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Непосредственное побуждение, заражение, вовлечение детей в совместную </a:t>
            </a:r>
            <a:r>
              <a:rPr lang="ru-RU" b="1" dirty="0" smtClean="0">
                <a:solidFill>
                  <a:srgbClr val="0070C0"/>
                </a:solidFill>
              </a:rPr>
              <a:t>деятельность;</a:t>
            </a:r>
            <a:endParaRPr lang="ru-RU" b="1" dirty="0" smtClean="0">
              <a:solidFill>
                <a:srgbClr val="0070C0"/>
              </a:solidFill>
            </a:endParaRPr>
          </a:p>
          <a:p>
            <a:r>
              <a:rPr lang="ru-RU" b="1" dirty="0" smtClean="0">
                <a:solidFill>
                  <a:srgbClr val="0070C0"/>
                </a:solidFill>
              </a:rPr>
              <a:t>Ориентация на сознательную значимость и ценность занятий в детском объединении «Юный исследователь</a:t>
            </a:r>
            <a:r>
              <a:rPr lang="ru-RU" b="1" dirty="0" smtClean="0">
                <a:solidFill>
                  <a:srgbClr val="0070C0"/>
                </a:solidFill>
              </a:rPr>
              <a:t>».</a:t>
            </a:r>
            <a:endParaRPr lang="ru-RU" b="1" dirty="0" smtClean="0">
              <a:solidFill>
                <a:srgbClr val="0070C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2538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5024" y="2636912"/>
            <a:ext cx="8136904" cy="3960440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rgbClr val="7030A0"/>
                </a:solidFill>
              </a:rPr>
              <a:t>ГВП «В волшебном мире книг</a:t>
            </a:r>
            <a:r>
              <a:rPr lang="ru-RU" sz="2700" dirty="0" smtClean="0">
                <a:solidFill>
                  <a:srgbClr val="7030A0"/>
                </a:solidFill>
              </a:rPr>
              <a:t>»</a:t>
            </a:r>
            <a:br>
              <a:rPr lang="ru-RU" sz="2700" dirty="0" smtClean="0">
                <a:solidFill>
                  <a:srgbClr val="7030A0"/>
                </a:solidFill>
              </a:rPr>
            </a:br>
            <a:r>
              <a:rPr lang="ru-RU" sz="2700" dirty="0" smtClean="0">
                <a:solidFill>
                  <a:srgbClr val="7030A0"/>
                </a:solidFill>
              </a:rPr>
              <a:t/>
            </a:r>
            <a:br>
              <a:rPr lang="ru-RU" sz="2700" dirty="0" smtClean="0">
                <a:solidFill>
                  <a:srgbClr val="7030A0"/>
                </a:solidFill>
              </a:rPr>
            </a:br>
            <a:r>
              <a:rPr lang="ru-RU" sz="2700" dirty="0" smtClean="0">
                <a:solidFill>
                  <a:srgbClr val="7030A0"/>
                </a:solidFill>
              </a:rPr>
              <a:t>-  «Вооруженные силы России</a:t>
            </a:r>
            <a:r>
              <a:rPr lang="ru-RU" sz="2700" dirty="0" smtClean="0">
                <a:solidFill>
                  <a:srgbClr val="7030A0"/>
                </a:solidFill>
              </a:rPr>
              <a:t>»;</a:t>
            </a:r>
            <a:r>
              <a:rPr lang="ru-RU" sz="2700" dirty="0" smtClean="0">
                <a:solidFill>
                  <a:srgbClr val="7030A0"/>
                </a:solidFill>
              </a:rPr>
              <a:t/>
            </a:r>
            <a:br>
              <a:rPr lang="ru-RU" sz="2700" dirty="0" smtClean="0">
                <a:solidFill>
                  <a:srgbClr val="7030A0"/>
                </a:solidFill>
              </a:rPr>
            </a:br>
            <a:r>
              <a:rPr lang="ru-RU" sz="2700" dirty="0" smtClean="0">
                <a:solidFill>
                  <a:srgbClr val="7030A0"/>
                </a:solidFill>
              </a:rPr>
              <a:t>- игре – путешествии «Дерзающим судьба помогает</a:t>
            </a:r>
            <a:r>
              <a:rPr lang="ru-RU" sz="2700" dirty="0" smtClean="0">
                <a:solidFill>
                  <a:srgbClr val="7030A0"/>
                </a:solidFill>
              </a:rPr>
              <a:t>»;</a:t>
            </a:r>
            <a:r>
              <a:rPr lang="ru-RU" sz="2700" dirty="0" smtClean="0">
                <a:solidFill>
                  <a:srgbClr val="7030A0"/>
                </a:solidFill>
              </a:rPr>
              <a:t/>
            </a:r>
            <a:br>
              <a:rPr lang="ru-RU" sz="2700" dirty="0" smtClean="0">
                <a:solidFill>
                  <a:srgbClr val="7030A0"/>
                </a:solidFill>
              </a:rPr>
            </a:br>
            <a:r>
              <a:rPr lang="ru-RU" sz="2700" dirty="0" smtClean="0">
                <a:solidFill>
                  <a:srgbClr val="7030A0"/>
                </a:solidFill>
              </a:rPr>
              <a:t>-  заочном конкурсе «За все добро – расплатимся добром</a:t>
            </a:r>
            <a:r>
              <a:rPr lang="ru-RU" sz="2700" dirty="0" smtClean="0">
                <a:solidFill>
                  <a:srgbClr val="7030A0"/>
                </a:solidFill>
              </a:rPr>
              <a:t>»;</a:t>
            </a:r>
            <a:r>
              <a:rPr lang="ru-RU" sz="2700" dirty="0" smtClean="0">
                <a:solidFill>
                  <a:srgbClr val="7030A0"/>
                </a:solidFill>
              </a:rPr>
              <a:t/>
            </a:r>
            <a:br>
              <a:rPr lang="ru-RU" sz="2700" dirty="0" smtClean="0">
                <a:solidFill>
                  <a:srgbClr val="7030A0"/>
                </a:solidFill>
              </a:rPr>
            </a:br>
            <a:r>
              <a:rPr lang="ru-RU" sz="2700" dirty="0" smtClean="0">
                <a:solidFill>
                  <a:srgbClr val="7030A0"/>
                </a:solidFill>
              </a:rPr>
              <a:t>- Праздник «Мифы древней Греции</a:t>
            </a:r>
            <a:r>
              <a:rPr lang="ru-RU" sz="2700" dirty="0" smtClean="0">
                <a:solidFill>
                  <a:srgbClr val="7030A0"/>
                </a:solidFill>
              </a:rPr>
              <a:t>»;</a:t>
            </a:r>
            <a:r>
              <a:rPr lang="ru-RU" sz="2700" dirty="0" smtClean="0">
                <a:solidFill>
                  <a:srgbClr val="7030A0"/>
                </a:solidFill>
              </a:rPr>
              <a:t/>
            </a:r>
            <a:br>
              <a:rPr lang="ru-RU" sz="2700" dirty="0" smtClean="0">
                <a:solidFill>
                  <a:srgbClr val="7030A0"/>
                </a:solidFill>
              </a:rPr>
            </a:br>
            <a:r>
              <a:rPr lang="ru-RU" sz="2700" dirty="0" smtClean="0">
                <a:solidFill>
                  <a:srgbClr val="7030A0"/>
                </a:solidFill>
              </a:rPr>
              <a:t>-  </a:t>
            </a:r>
            <a:r>
              <a:rPr lang="ru-RU" sz="2700" dirty="0" smtClean="0">
                <a:solidFill>
                  <a:srgbClr val="7030A0"/>
                </a:solidFill>
              </a:rPr>
              <a:t>конкурсе  </a:t>
            </a:r>
            <a:r>
              <a:rPr lang="ru-RU" sz="2700" dirty="0" smtClean="0">
                <a:solidFill>
                  <a:srgbClr val="7030A0"/>
                </a:solidFill>
              </a:rPr>
              <a:t>творческих работ «Живое пламя</a:t>
            </a:r>
            <a:r>
              <a:rPr lang="ru-RU" sz="2700" dirty="0" smtClean="0">
                <a:solidFill>
                  <a:srgbClr val="7030A0"/>
                </a:solidFill>
              </a:rPr>
              <a:t>», </a:t>
            </a:r>
            <a:r>
              <a:rPr lang="ru-RU" sz="2700" dirty="0" smtClean="0">
                <a:solidFill>
                  <a:srgbClr val="7030A0"/>
                </a:solidFill>
              </a:rPr>
              <a:t>посвященном творчеству А.П. Гайдара</a:t>
            </a:r>
            <a:r>
              <a:rPr lang="ru-RU" sz="2700" dirty="0" smtClean="0">
                <a:solidFill>
                  <a:srgbClr val="7030A0"/>
                </a:solidFill>
              </a:rPr>
              <a:t>»</a:t>
            </a:r>
            <a:r>
              <a:rPr lang="ru-RU" sz="2800" dirty="0" smtClean="0">
                <a:solidFill>
                  <a:srgbClr val="00B050"/>
                </a:solidFill>
              </a:rPr>
              <a:t> .</a:t>
            </a:r>
            <a:r>
              <a:rPr lang="ru-RU" sz="2800" dirty="0" smtClean="0">
                <a:solidFill>
                  <a:srgbClr val="00B050"/>
                </a:solidFill>
              </a:rPr>
              <a:t/>
            </a:r>
            <a:br>
              <a:rPr lang="ru-RU" sz="2800" dirty="0" smtClean="0">
                <a:solidFill>
                  <a:srgbClr val="00B050"/>
                </a:solidFill>
              </a:rPr>
            </a:br>
            <a:r>
              <a:rPr lang="ru-RU" sz="2800" dirty="0" smtClean="0">
                <a:solidFill>
                  <a:srgbClr val="00B050"/>
                </a:solidFill>
              </a:rPr>
              <a:t/>
            </a:r>
            <a:br>
              <a:rPr lang="ru-RU" sz="2800" dirty="0" smtClean="0">
                <a:solidFill>
                  <a:srgbClr val="00B050"/>
                </a:solidFill>
              </a:rPr>
            </a:br>
            <a:r>
              <a:rPr lang="ru-RU" sz="2800" dirty="0" smtClean="0">
                <a:solidFill>
                  <a:srgbClr val="00B050"/>
                </a:solidFill>
              </a:rPr>
              <a:t/>
            </a:r>
            <a:br>
              <a:rPr lang="ru-RU" sz="2800" dirty="0" smtClean="0">
                <a:solidFill>
                  <a:srgbClr val="00B050"/>
                </a:solidFill>
              </a:rPr>
            </a:br>
            <a:r>
              <a:rPr lang="ru-RU" sz="2800" dirty="0" smtClean="0">
                <a:solidFill>
                  <a:srgbClr val="00B050"/>
                </a:solidFill>
              </a:rPr>
              <a:t>- </a:t>
            </a:r>
            <a:endParaRPr lang="ru-RU" sz="2800" dirty="0">
              <a:solidFill>
                <a:srgbClr val="00B05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91680" y="332656"/>
            <a:ext cx="7200800" cy="2160239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0070C0"/>
                </a:solidFill>
              </a:rPr>
              <a:t> </a:t>
            </a:r>
            <a:r>
              <a:rPr lang="ru-RU" sz="3600" b="1" dirty="0" smtClean="0">
                <a:solidFill>
                  <a:srgbClr val="0070C0"/>
                </a:solidFill>
              </a:rPr>
              <a:t>Приобретений социального опыта обучающимися -  через красочные, эмоциональные события</a:t>
            </a:r>
            <a:endParaRPr lang="ru-RU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98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836712"/>
            <a:ext cx="7628384" cy="1368151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7030A0"/>
                </a:solidFill>
              </a:rPr>
              <a:t>Ресурсное обеспечение Д/О «Юный исследователь»</a:t>
            </a:r>
            <a:endParaRPr lang="ru-RU" sz="3600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2492896"/>
            <a:ext cx="7272808" cy="3816424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b="1" dirty="0" smtClean="0">
                <a:solidFill>
                  <a:srgbClr val="0070C0"/>
                </a:solidFill>
              </a:rPr>
              <a:t>Ресурсы:</a:t>
            </a:r>
          </a:p>
          <a:p>
            <a:pPr algn="l"/>
            <a:r>
              <a:rPr lang="ru-RU" b="1" dirty="0" smtClean="0">
                <a:solidFill>
                  <a:srgbClr val="0070C0"/>
                </a:solidFill>
              </a:rPr>
              <a:t>- программного подхода;</a:t>
            </a:r>
          </a:p>
          <a:p>
            <a:pPr marL="457200" indent="-457200" algn="l">
              <a:buFontTx/>
              <a:buChar char="-"/>
            </a:pPr>
            <a:r>
              <a:rPr lang="ru-RU" b="1" dirty="0" smtClean="0">
                <a:solidFill>
                  <a:srgbClr val="0070C0"/>
                </a:solidFill>
              </a:rPr>
              <a:t>ценностно-смыслового содержания образования;</a:t>
            </a:r>
          </a:p>
          <a:p>
            <a:pPr marL="457200" indent="-457200" algn="l">
              <a:buFontTx/>
              <a:buChar char="-"/>
            </a:pPr>
            <a:r>
              <a:rPr lang="ru-RU" b="1" dirty="0">
                <a:solidFill>
                  <a:srgbClr val="0070C0"/>
                </a:solidFill>
              </a:rPr>
              <a:t>п</a:t>
            </a:r>
            <a:r>
              <a:rPr lang="ru-RU" b="1" dirty="0" smtClean="0">
                <a:solidFill>
                  <a:srgbClr val="0070C0"/>
                </a:solidFill>
              </a:rPr>
              <a:t>едагога дополнительного образования;</a:t>
            </a:r>
          </a:p>
          <a:p>
            <a:pPr marL="457200" indent="-457200" algn="l">
              <a:buFontTx/>
              <a:buChar char="-"/>
            </a:pPr>
            <a:r>
              <a:rPr lang="ru-RU" b="1" dirty="0" smtClean="0">
                <a:solidFill>
                  <a:srgbClr val="0070C0"/>
                </a:solidFill>
              </a:rPr>
              <a:t>взаимодействия во Дворце пионеров школьников</a:t>
            </a:r>
            <a:endParaRPr lang="ru-R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82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332656"/>
            <a:ext cx="7198940" cy="108012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B0F0"/>
                </a:solidFill>
              </a:rPr>
              <a:t>Конкурс исследовательских работ «Педагогические династии»</a:t>
            </a:r>
            <a:endParaRPr lang="ru-RU" sz="3600" b="1" dirty="0">
              <a:solidFill>
                <a:srgbClr val="00B0F0"/>
              </a:solidFill>
            </a:endParaRPr>
          </a:p>
        </p:txBody>
      </p:sp>
      <p:pic>
        <p:nvPicPr>
          <p:cNvPr id="3" name="Рисунок 2" descr="C:\Users\Пользователь\Desktop\фото на слайды VI Межд конф\IMG_254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48706"/>
            <a:ext cx="3456384" cy="425673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Пользователь\Desktop\фото на слайды VI Межд конф\IMG_255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953022"/>
            <a:ext cx="3742556" cy="42567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626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5373216"/>
            <a:ext cx="7272808" cy="1152128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Конкурс исследовательских работ научного общества «ПОИСК» Дворца пионеров и школьников г. Курска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87624" y="5367338"/>
            <a:ext cx="7128792" cy="804862"/>
          </a:xfrm>
        </p:spPr>
        <p:txBody>
          <a:bodyPr/>
          <a:lstStyle/>
          <a:p>
            <a:r>
              <a:rPr lang="ru-RU" dirty="0" smtClean="0"/>
              <a:t> -</a:t>
            </a:r>
            <a:endParaRPr lang="ru-RU" dirty="0"/>
          </a:p>
        </p:txBody>
      </p:sp>
      <p:pic>
        <p:nvPicPr>
          <p:cNvPr id="5" name="Рисунок 4" descr="C:\Users\Пользователь\Desktop\фото на слайды VI Межд конф\IMG_2348.jpg"/>
          <p:cNvPicPr>
            <a:picLocks noGrp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692696"/>
            <a:ext cx="6408712" cy="44724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821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Областной конкурс исследовательских работ обучающихся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55576" y="5301208"/>
            <a:ext cx="3240360" cy="82495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Объект 4" descr="C:\Users\Пользователь\Desktop\фото на слайды VI Межд конф\IMG_1185.JPG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75656"/>
            <a:ext cx="3672408" cy="4505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Пользователь\Desktop\фото на слайды VI Межд конф\IMG_118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300" y="1896492"/>
            <a:ext cx="3816424" cy="44644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256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155</Words>
  <Application>Microsoft Office PowerPoint</Application>
  <PresentationFormat>Экран (4:3)</PresentationFormat>
  <Paragraphs>26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Тема Office</vt:lpstr>
      <vt:lpstr>Специальное оформление</vt:lpstr>
      <vt:lpstr>    Ресурсы дополнительного образования для социального воспитания обучающихся в детском объединении  «Юный исследователь»  МБУ ДО «Дворец пионеров и школьников г. Курска»  Балахнина Ольга Ивановна, педагог дополнительного образования   </vt:lpstr>
      <vt:lpstr>Воспитание – важнейшая функция дополнительного образования, стратегический общенациональный приоритет</vt:lpstr>
      <vt:lpstr>Главные задачи современного образования:  - раскрытие способностей каждого ребенка;  - воспитание порядочного и патриотического человека,  готового к жизни в высокотехнологическом, конкурентном мире.</vt:lpstr>
      <vt:lpstr>Содержание социального воспитания  во дворце пионеров и школьников</vt:lpstr>
      <vt:lpstr>ГВП «В волшебном мире книг»  -  «Вооруженные силы России»; - игре – путешествии «Дерзающим судьба помогает»; -  заочном конкурсе «За все добро – расплатимся добром»; - Праздник «Мифы древней Греции»; -  конкурсе  творческих работ «Живое пламя», посвященном творчеству А.П. Гайдара» .   - </vt:lpstr>
      <vt:lpstr>Ресурсное обеспечение Д/О «Юный исследователь»</vt:lpstr>
      <vt:lpstr>Конкурс исследовательских работ «Педагогические династии»</vt:lpstr>
      <vt:lpstr>Конкурс исследовательских работ научного общества «ПОИСК» Дворца пионеров и школьников г. Курска</vt:lpstr>
      <vt:lpstr>Областной конкурс исследовательских работ обучающихся</vt:lpstr>
      <vt:lpstr>Областная итоговая конференция Всероссийского туристско-краеведческого движения «ОТЕЧЕСТВО»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 презентации</dc:title>
  <dc:creator>Павел</dc:creator>
  <cp:lastModifiedBy>Пользователь</cp:lastModifiedBy>
  <cp:revision>35</cp:revision>
  <dcterms:created xsi:type="dcterms:W3CDTF">2009-01-08T12:15:48Z</dcterms:created>
  <dcterms:modified xsi:type="dcterms:W3CDTF">2019-01-25T08:51:42Z</dcterms:modified>
</cp:coreProperties>
</file>