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8" r:id="rId3"/>
    <p:sldId id="290" r:id="rId4"/>
    <p:sldId id="289" r:id="rId5"/>
    <p:sldId id="287" r:id="rId6"/>
    <p:sldId id="294" r:id="rId7"/>
    <p:sldId id="257" r:id="rId8"/>
    <p:sldId id="258" r:id="rId9"/>
    <p:sldId id="263" r:id="rId10"/>
    <p:sldId id="280" r:id="rId11"/>
    <p:sldId id="266" r:id="rId12"/>
    <p:sldId id="282" r:id="rId13"/>
    <p:sldId id="267" r:id="rId14"/>
    <p:sldId id="291" r:id="rId15"/>
    <p:sldId id="293" r:id="rId16"/>
    <p:sldId id="292" r:id="rId17"/>
    <p:sldId id="297" r:id="rId18"/>
    <p:sldId id="295" r:id="rId19"/>
    <p:sldId id="298" r:id="rId20"/>
    <p:sldId id="296" r:id="rId21"/>
    <p:sldId id="276" r:id="rId22"/>
    <p:sldId id="286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517"/>
    <a:srgbClr val="FFFF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92430" autoAdjust="0"/>
  </p:normalViewPr>
  <p:slideViewPr>
    <p:cSldViewPr>
      <p:cViewPr>
        <p:scale>
          <a:sx n="75" d="100"/>
          <a:sy n="75" d="100"/>
        </p:scale>
        <p:origin x="-125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4D7F-D422-46C7-9D63-A194B6AAA2B2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97BA-F57C-442F-986B-A62543A28F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0DAA-6A0A-4EDE-8318-F8683FE40A40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0B6F-3478-4587-A3D8-1D1BB526C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A313-309B-459E-B45C-72C293641FFC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4A8F-1A37-44E4-B773-7EC9DFE507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1A87-2D4E-4D1E-BF12-F15F11F93739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C055-74D5-42A9-B877-B34712B3A4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5962-1440-469C-B366-C93D79BE752B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892F-BDAF-4757-9A4E-C09C98A26B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02B5-A030-416C-8682-FDB597EECD59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BC06-E459-43F2-9C63-5BDD79A47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0B29-52C2-4076-B3DE-3AF903905F27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6C5A-74FF-4B30-865C-93D3B5E24B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B755-8AEB-46AD-9ED0-A643C9579A6E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457D-50E1-461F-AF71-B75984BD3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05A6B-567C-4ABA-B140-9C17F9A5C456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3CACE-436D-40DF-BDC0-083A40EA8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02F4-D5E3-4BEE-B179-E3C7F3268222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ED5E-28F1-47D5-BECA-E2277CB0D2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A7CCA-97FF-43D0-8AF5-2E7DAA549E1C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465C-7DE5-4B95-9EB2-F4CE5F7206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F74601-512D-404D-A0E7-B214F4EA0CBE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C579D1-2D61-4C0F-9841-E0F3AF353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8%D1%81%D0%B0%D1%82%D0%B5%D0%BB%D1%8C" TargetMode="External"/><Relationship Id="rId3" Type="http://schemas.openxmlformats.org/officeDocument/2006/relationships/hyperlink" Target="https://ru.wikipedia.org/wiki/1900_%D0%B3%D0%BE%D0%B4" TargetMode="External"/><Relationship Id="rId7" Type="http://schemas.openxmlformats.org/officeDocument/2006/relationships/hyperlink" Target="https://ru.wikipedia.org/wiki/%D0%A4%D1%80%D0%B0%D0%BD%D1%86%D0%B8%D1%8F" TargetMode="External"/><Relationship Id="rId2" Type="http://schemas.openxmlformats.org/officeDocument/2006/relationships/hyperlink" Target="https://ru.wikipedia.org/wiki/29_%D0%B8%D1%8E%D0%BD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44_%D0%B3%D0%BE%D0%B4" TargetMode="External"/><Relationship Id="rId5" Type="http://schemas.openxmlformats.org/officeDocument/2006/relationships/hyperlink" Target="https://ru.wikipedia.org/wiki/31_%D0%B8%D1%8E%D0%BB%D1%8F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ru.wikipedia.org/wiki/%D0%9B%D0%B8%D0%BE%D0%BD" TargetMode="External"/><Relationship Id="rId9" Type="http://schemas.openxmlformats.org/officeDocument/2006/relationships/hyperlink" Target="https://ru.wikipedia.org/wiki/%D0%9F%D0%BE%D1%8D%D1%8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8.xml"/><Relationship Id="rId7" Type="http://schemas.openxmlformats.org/officeDocument/2006/relationships/slide" Target="slide1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10" Type="http://schemas.openxmlformats.org/officeDocument/2006/relationships/slide" Target="slide18.xml"/><Relationship Id="rId4" Type="http://schemas.openxmlformats.org/officeDocument/2006/relationships/slide" Target="slide9.xml"/><Relationship Id="rId9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Documents and Settings\Aida\Рабочий стол\НОвая ГРАФИКА сборник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429000"/>
            <a:ext cx="250033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500063" y="428625"/>
            <a:ext cx="83248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Arial" charset="0"/>
              </a:rPr>
              <a:t>МБОУ Щелковская гимназия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1214422"/>
            <a:ext cx="7000924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Открытый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(интегрированный) урок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 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математике 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и 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химии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143125" y="3571875"/>
            <a:ext cx="3214688" cy="64293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Подготовка к ОГЭ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25" y="4786313"/>
            <a:ext cx="4643438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 химии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Замчалкина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Ольга Александровна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u="sng" dirty="0">
              <a:solidFill>
                <a:schemeClr val="bg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 математики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Кожевникова Галина Витальевна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5" name="Управляющая кнопка: возврат 24">
            <a:hlinkClick r:id="rId3" action="ppaction://hlinksldjump" highlightClick="1"/>
          </p:cNvPr>
          <p:cNvSpPr/>
          <p:nvPr/>
        </p:nvSpPr>
        <p:spPr>
          <a:xfrm>
            <a:off x="8286750" y="5786438"/>
            <a:ext cx="857250" cy="757237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071688" y="1214438"/>
            <a:ext cx="5643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K,</a:t>
            </a:r>
            <a:endParaRPr lang="ru-RU">
              <a:latin typeface="Calibri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285720" y="2428868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1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214282" y="4143380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2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4643438" y="4500570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4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4929190" y="2500306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3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2786063" y="1643063"/>
            <a:ext cx="1857375" cy="857250"/>
          </a:xfrm>
          <a:prstGeom prst="wedgeRoundRectCallout">
            <a:avLst>
              <a:gd name="adj1" fmla="val -92357"/>
              <a:gd name="adj2" fmla="val 949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428875" y="3286125"/>
            <a:ext cx="1928813" cy="928688"/>
          </a:xfrm>
          <a:prstGeom prst="wedgeRoundRectCallout">
            <a:avLst>
              <a:gd name="adj1" fmla="val -70305"/>
              <a:gd name="adj2" fmla="val 921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6786563" y="3357563"/>
            <a:ext cx="1785937" cy="898525"/>
          </a:xfrm>
          <a:prstGeom prst="wedgeRoundRectCallout">
            <a:avLst>
              <a:gd name="adj1" fmla="val -76495"/>
              <a:gd name="adj2" fmla="val 1124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6643688" y="1571625"/>
            <a:ext cx="1785937" cy="898525"/>
          </a:xfrm>
          <a:prstGeom prst="wedgeRoundRectCallout">
            <a:avLst>
              <a:gd name="adj1" fmla="val -55464"/>
              <a:gd name="adj2" fmla="val 8581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Верно!!!</a:t>
            </a:r>
          </a:p>
        </p:txBody>
      </p:sp>
      <p:sp>
        <p:nvSpPr>
          <p:cNvPr id="30" name="Управляющая кнопка: в начало 29">
            <a:hlinkClick r:id="rId2" action="ppaction://hlinksldjump" highlightClick="1"/>
          </p:cNvPr>
          <p:cNvSpPr/>
          <p:nvPr/>
        </p:nvSpPr>
        <p:spPr>
          <a:xfrm rot="5400000">
            <a:off x="8158163" y="5486400"/>
            <a:ext cx="614362" cy="928688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88" y="396875"/>
            <a:ext cx="814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54000" algn="l"/>
              </a:tabLst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 pitchFamily="18" charset="0"/>
              </a:rPr>
              <a:t>3.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 pitchFamily="18" charset="0"/>
              </a:rPr>
              <a:t>  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Century Schoolbook" pitchFamily="18" charset="0"/>
              </a:rPr>
              <a:t>Какое число, увеличенное на 13% составит 226?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22554" name="TextBox 24"/>
          <p:cNvSpPr txBox="1">
            <a:spLocks noChangeArrowheads="1"/>
          </p:cNvSpPr>
          <p:nvPr/>
        </p:nvSpPr>
        <p:spPr bwMode="auto">
          <a:xfrm>
            <a:off x="1000125" y="2500313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 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2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05</a:t>
            </a:r>
            <a:endParaRPr lang="ru-RU" sz="3200" b="1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Century Schoolbook"/>
            </a:endParaRPr>
          </a:p>
        </p:txBody>
      </p:sp>
      <p:sp>
        <p:nvSpPr>
          <p:cNvPr id="22555" name="TextBox 25"/>
          <p:cNvSpPr txBox="1">
            <a:spLocks noChangeArrowheads="1"/>
          </p:cNvSpPr>
          <p:nvPr/>
        </p:nvSpPr>
        <p:spPr bwMode="auto">
          <a:xfrm>
            <a:off x="928688" y="4286250"/>
            <a:ext cx="207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  1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74</a:t>
            </a:r>
            <a:endParaRPr lang="ru-RU" sz="3200" b="1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Century Schoolbook"/>
            </a:endParaRPr>
          </a:p>
        </p:txBody>
      </p:sp>
      <p:sp>
        <p:nvSpPr>
          <p:cNvPr id="22556" name="TextBox 30"/>
          <p:cNvSpPr txBox="1">
            <a:spLocks noChangeArrowheads="1"/>
          </p:cNvSpPr>
          <p:nvPr/>
        </p:nvSpPr>
        <p:spPr bwMode="auto">
          <a:xfrm>
            <a:off x="5572125" y="2500313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  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200</a:t>
            </a:r>
          </a:p>
        </p:txBody>
      </p:sp>
      <p:sp>
        <p:nvSpPr>
          <p:cNvPr id="22557" name="TextBox 32"/>
          <p:cNvSpPr txBox="1">
            <a:spLocks noChangeArrowheads="1"/>
          </p:cNvSpPr>
          <p:nvPr/>
        </p:nvSpPr>
        <p:spPr bwMode="auto">
          <a:xfrm>
            <a:off x="5429250" y="4572000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126</a:t>
            </a:r>
          </a:p>
        </p:txBody>
      </p:sp>
      <p:sp>
        <p:nvSpPr>
          <p:cNvPr id="22558" name="TextBox 2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85938" y="5500688"/>
            <a:ext cx="2000250" cy="584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bg1"/>
                </a:solidFill>
                <a:latin typeface="Calibri" pitchFamily="34" charset="0"/>
              </a:rPr>
              <a:t>РЕШЕНИЕ</a:t>
            </a:r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1285875" y="1571625"/>
            <a:ext cx="5214938" cy="3500438"/>
          </a:xfrm>
          <a:prstGeom prst="wedgeRectCallout">
            <a:avLst>
              <a:gd name="adj1" fmla="val -21886"/>
              <a:gd name="adj2" fmla="val 64571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Х – 100 %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226 – 113 %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Х= (226*100): 113=200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                     ответ:  200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22" grpId="0" animBg="1"/>
      <p:bldP spid="22" grpId="1" animBg="1"/>
      <p:bldP spid="24" grpId="0" animBg="1"/>
      <p:bldP spid="24" grpId="1" animBg="1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071688" y="1214438"/>
            <a:ext cx="5643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K,</a:t>
            </a:r>
            <a:endParaRPr lang="ru-RU">
              <a:latin typeface="Calibri" pitchFamily="34" charset="0"/>
            </a:endParaRP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4857752" y="3929066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4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57158" y="364331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2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5072066" y="257174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14282" y="2500306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1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7072313" y="3357563"/>
            <a:ext cx="1785937" cy="898525"/>
          </a:xfrm>
          <a:prstGeom prst="wedgeRoundRectCallout">
            <a:avLst>
              <a:gd name="adj1" fmla="val -87527"/>
              <a:gd name="adj2" fmla="val 4572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643188" y="3429000"/>
            <a:ext cx="1785937" cy="714375"/>
          </a:xfrm>
          <a:prstGeom prst="wedgeRoundRectCallout">
            <a:avLst>
              <a:gd name="adj1" fmla="val -78861"/>
              <a:gd name="adj2" fmla="val 3129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000875" y="1928813"/>
            <a:ext cx="1785938" cy="898525"/>
          </a:xfrm>
          <a:prstGeom prst="wedgeRoundRectCallout">
            <a:avLst>
              <a:gd name="adj1" fmla="val -69095"/>
              <a:gd name="adj2" fmla="val 6755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2214563" y="1928813"/>
            <a:ext cx="1785937" cy="898525"/>
          </a:xfrm>
          <a:prstGeom prst="wedgeRoundRectCallout">
            <a:avLst>
              <a:gd name="adj1" fmla="val -79443"/>
              <a:gd name="adj2" fmla="val 5014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Верно!!!</a:t>
            </a:r>
          </a:p>
        </p:txBody>
      </p:sp>
      <p:sp>
        <p:nvSpPr>
          <p:cNvPr id="30" name="Управляющая кнопка: в начало 29">
            <a:hlinkClick r:id="rId2" action="ppaction://hlinksldjump" highlightClick="1"/>
          </p:cNvPr>
          <p:cNvSpPr/>
          <p:nvPr/>
        </p:nvSpPr>
        <p:spPr>
          <a:xfrm rot="5400000">
            <a:off x="8158163" y="5486400"/>
            <a:ext cx="614362" cy="928688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77" name="Rectangle 1"/>
          <p:cNvSpPr>
            <a:spLocks noChangeArrowheads="1"/>
          </p:cNvSpPr>
          <p:nvPr/>
        </p:nvSpPr>
        <p:spPr bwMode="auto">
          <a:xfrm>
            <a:off x="357188" y="898525"/>
            <a:ext cx="8786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765300" algn="l"/>
                <a:tab pos="2895600" algn="l"/>
                <a:tab pos="4038600" algn="l"/>
              </a:tabLst>
            </a:pP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4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.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Найдите число, 20 % которого равны 12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</a:t>
            </a:r>
            <a:endParaRPr lang="ru-RU" sz="3200" b="1">
              <a:solidFill>
                <a:schemeClr val="bg1"/>
              </a:solidFill>
              <a:ea typeface="Times New Roman" pitchFamily="18" charset="0"/>
              <a:cs typeface="Century Schoolbook"/>
            </a:endParaRPr>
          </a:p>
          <a:p>
            <a:pPr eaLnBrk="0" hangingPunct="0">
              <a:tabLst>
                <a:tab pos="1765300" algn="l"/>
                <a:tab pos="2895600" algn="l"/>
                <a:tab pos="4038600" algn="l"/>
              </a:tabLst>
            </a:pPr>
            <a:endParaRPr lang="ru-RU">
              <a:ea typeface="Times New Roman" pitchFamily="18" charset="0"/>
              <a:cs typeface="Century Schoolbook"/>
            </a:endParaRPr>
          </a:p>
        </p:txBody>
      </p:sp>
      <p:sp>
        <p:nvSpPr>
          <p:cNvPr id="2357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358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1" name="Rectangle 8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724275" algn="l"/>
              </a:tabLst>
            </a:pPr>
            <a:endParaRPr lang="ru-RU"/>
          </a:p>
        </p:txBody>
      </p:sp>
      <p:sp>
        <p:nvSpPr>
          <p:cNvPr id="235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3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358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5" name="Rectangle 14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" name="Управляющая кнопка: настраиваемая 92">
            <a:hlinkClick r:id="" action="ppaction://hlinkshowjump?jump=nextslide" highlightClick="1"/>
          </p:cNvPr>
          <p:cNvSpPr/>
          <p:nvPr/>
        </p:nvSpPr>
        <p:spPr>
          <a:xfrm>
            <a:off x="1785938" y="5572125"/>
            <a:ext cx="2286000" cy="642938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hlinkClick r:id="rId3" action="ppaction://hlinksldjump"/>
              </a:rPr>
              <a:t>проверка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1563" y="2500313"/>
            <a:ext cx="7858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60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4438" y="3571875"/>
            <a:ext cx="928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123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86438" y="3857625"/>
            <a:ext cx="7858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00750" y="2571750"/>
            <a:ext cx="785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52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22" grpId="0" animBg="1"/>
      <p:bldP spid="22" grpId="1" animBg="1"/>
      <p:bldP spid="24" grpId="0" animBg="1"/>
      <p:bldP spid="24" grpId="1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4857752" y="3929066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4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57158" y="364331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2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5072066" y="257174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14282" y="2500306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1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2214563" y="1928813"/>
            <a:ext cx="1785937" cy="898525"/>
          </a:xfrm>
          <a:prstGeom prst="wedgeRoundRectCallout">
            <a:avLst>
              <a:gd name="adj1" fmla="val -79443"/>
              <a:gd name="adj2" fmla="val 5014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Верно!!!</a:t>
            </a:r>
          </a:p>
        </p:txBody>
      </p:sp>
      <p:sp>
        <p:nvSpPr>
          <p:cNvPr id="30" name="Управляющая кнопка: в начало 29">
            <a:hlinkClick r:id="rId2" action="ppaction://hlinksldjump" highlightClick="1"/>
          </p:cNvPr>
          <p:cNvSpPr/>
          <p:nvPr/>
        </p:nvSpPr>
        <p:spPr>
          <a:xfrm rot="5400000">
            <a:off x="8158163" y="5486400"/>
            <a:ext cx="614362" cy="928688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97" name="Rectangle 1"/>
          <p:cNvSpPr>
            <a:spLocks noChangeArrowheads="1"/>
          </p:cNvSpPr>
          <p:nvPr/>
        </p:nvSpPr>
        <p:spPr bwMode="auto">
          <a:xfrm>
            <a:off x="357188" y="642938"/>
            <a:ext cx="87868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765300" algn="l"/>
                <a:tab pos="2895600" algn="l"/>
                <a:tab pos="4038600" algn="l"/>
              </a:tabLst>
            </a:pP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4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.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Найдите число, 20 % которого равны 12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</a:t>
            </a:r>
            <a:endParaRPr lang="ru-RU" sz="3200" b="1">
              <a:solidFill>
                <a:schemeClr val="bg1"/>
              </a:solidFill>
              <a:ea typeface="Times New Roman" pitchFamily="18" charset="0"/>
              <a:cs typeface="Century Schoolbook"/>
            </a:endParaRPr>
          </a:p>
          <a:p>
            <a:pPr eaLnBrk="0" hangingPunct="0">
              <a:tabLst>
                <a:tab pos="1765300" algn="l"/>
                <a:tab pos="2895600" algn="l"/>
                <a:tab pos="4038600" algn="l"/>
              </a:tabLst>
            </a:pPr>
            <a:endParaRPr lang="ru-RU">
              <a:ea typeface="Times New Roman" pitchFamily="18" charset="0"/>
              <a:cs typeface="Century Schoolbook"/>
            </a:endParaRPr>
          </a:p>
        </p:txBody>
      </p:sp>
      <p:sp>
        <p:nvSpPr>
          <p:cNvPr id="2459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460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1" name="Rectangle 8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724275" algn="l"/>
              </a:tabLst>
            </a:pPr>
            <a:endParaRPr lang="ru-RU"/>
          </a:p>
        </p:txBody>
      </p:sp>
      <p:sp>
        <p:nvSpPr>
          <p:cNvPr id="246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3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460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5" name="Rectangle 14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1785938" y="5572125"/>
            <a:ext cx="2286000" cy="642938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проверка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1563" y="2500313"/>
            <a:ext cx="7858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60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4438" y="3571875"/>
            <a:ext cx="928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123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86438" y="3857625"/>
            <a:ext cx="7858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00750" y="2571750"/>
            <a:ext cx="785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52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4000500" y="2143125"/>
            <a:ext cx="4572000" cy="3000375"/>
          </a:xfrm>
          <a:prstGeom prst="wedgeRoundRectCallout">
            <a:avLst>
              <a:gd name="adj1" fmla="val -48487"/>
              <a:gd name="adj2" fmla="val 615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Решение: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20%=0,2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12:0,2=120:2=60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                        ответ: 60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187450" y="692150"/>
            <a:ext cx="7321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Какой буквой обозначается массовая доля?</a:t>
            </a:r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57158" y="2500306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1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57158" y="364331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2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5072066" y="257174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5072066" y="364331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2266950" y="1916113"/>
            <a:ext cx="1928813" cy="571500"/>
          </a:xfrm>
          <a:prstGeom prst="wedgeRoundRectCallout">
            <a:avLst>
              <a:gd name="adj1" fmla="val -62377"/>
              <a:gd name="adj2" fmla="val 952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928938" y="3214688"/>
            <a:ext cx="1857375" cy="500062"/>
          </a:xfrm>
          <a:prstGeom prst="wedgeRoundRectCallout">
            <a:avLst>
              <a:gd name="adj1" fmla="val -65170"/>
              <a:gd name="adj2" fmla="val 1347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215188" y="1643063"/>
            <a:ext cx="1928812" cy="642937"/>
          </a:xfrm>
          <a:prstGeom prst="wedgeRoundRectCallout">
            <a:avLst>
              <a:gd name="adj1" fmla="val -71551"/>
              <a:gd name="adj2" fmla="val 11505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7500938" y="3143250"/>
            <a:ext cx="1643062" cy="428625"/>
          </a:xfrm>
          <a:prstGeom prst="wedgeRoundRectCallout">
            <a:avLst>
              <a:gd name="adj1" fmla="val -62442"/>
              <a:gd name="adj2" fmla="val 18386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Верно!!!</a:t>
            </a:r>
          </a:p>
        </p:txBody>
      </p:sp>
      <p:sp>
        <p:nvSpPr>
          <p:cNvPr id="30" name="Управляющая кнопка: в начало 29">
            <a:hlinkClick r:id="rId2" action="ppaction://hlinksldjump" highlightClick="1"/>
          </p:cNvPr>
          <p:cNvSpPr/>
          <p:nvPr/>
        </p:nvSpPr>
        <p:spPr>
          <a:xfrm rot="5400000">
            <a:off x="8158163" y="5486400"/>
            <a:ext cx="614362" cy="928688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25" name="Rectangle 1"/>
          <p:cNvSpPr>
            <a:spLocks noChangeArrowheads="1"/>
          </p:cNvSpPr>
          <p:nvPr/>
        </p:nvSpPr>
        <p:spPr bwMode="auto">
          <a:xfrm>
            <a:off x="684213" y="733425"/>
            <a:ext cx="5429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778000" algn="l"/>
                <a:tab pos="2946400" algn="l"/>
                <a:tab pos="4102100" algn="l"/>
              </a:tabLst>
            </a:pP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5.</a:t>
            </a:r>
            <a:r>
              <a:rPr lang="en-US" sz="320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</a:t>
            </a:r>
            <a:endParaRPr lang="ru-RU" sz="3200">
              <a:ea typeface="Times New Roman" pitchFamily="18" charset="0"/>
              <a:cs typeface="Century School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913" y="2205038"/>
            <a:ext cx="7921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r</a:t>
            </a:r>
            <a:endParaRPr lang="ru-RU" sz="54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1913" y="3357563"/>
            <a:ext cx="7921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g</a:t>
            </a:r>
            <a:endParaRPr lang="ru-RU" sz="54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1863" y="2205038"/>
            <a:ext cx="7921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k</a:t>
            </a:r>
            <a:endParaRPr lang="ru-RU" sz="54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888" y="3429000"/>
            <a:ext cx="79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w</a:t>
            </a:r>
            <a:endParaRPr lang="ru-RU" sz="54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22" grpId="0" animBg="1"/>
      <p:bldP spid="22" grpId="1" animBg="1"/>
      <p:bldP spid="24" grpId="0" animBg="1"/>
      <p:bldP spid="24" grpId="1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827088" y="404813"/>
            <a:ext cx="75612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По какой формуле рассчитывается массовая доля?</a:t>
            </a:r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4716020" y="3645030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57158" y="364331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2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4716020" y="2276840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357158" y="221455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7215188" y="3286125"/>
            <a:ext cx="1928812" cy="571500"/>
          </a:xfrm>
          <a:prstGeom prst="wedgeRoundRectCallout">
            <a:avLst>
              <a:gd name="adj1" fmla="val -62377"/>
              <a:gd name="adj2" fmla="val 952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928938" y="3214688"/>
            <a:ext cx="1857375" cy="500062"/>
          </a:xfrm>
          <a:prstGeom prst="wedgeRoundRectCallout">
            <a:avLst>
              <a:gd name="adj1" fmla="val -65170"/>
              <a:gd name="adj2" fmla="val 1347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215188" y="1643063"/>
            <a:ext cx="1928812" cy="642937"/>
          </a:xfrm>
          <a:prstGeom prst="wedgeRoundRectCallout">
            <a:avLst>
              <a:gd name="adj1" fmla="val -71551"/>
              <a:gd name="adj2" fmla="val 11505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2428875" y="1571625"/>
            <a:ext cx="1643063" cy="428625"/>
          </a:xfrm>
          <a:prstGeom prst="wedgeRoundRectCallout">
            <a:avLst>
              <a:gd name="adj1" fmla="val -62442"/>
              <a:gd name="adj2" fmla="val 18386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Верно!!!</a:t>
            </a:r>
          </a:p>
        </p:txBody>
      </p:sp>
      <p:sp>
        <p:nvSpPr>
          <p:cNvPr id="30" name="Управляющая кнопка: в начало 29">
            <a:hlinkClick r:id="rId2" action="ppaction://hlinksldjump" highlightClick="1"/>
          </p:cNvPr>
          <p:cNvSpPr/>
          <p:nvPr/>
        </p:nvSpPr>
        <p:spPr>
          <a:xfrm rot="5400000">
            <a:off x="8158163" y="5486400"/>
            <a:ext cx="614362" cy="928688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49" name="Rectangle 1"/>
          <p:cNvSpPr>
            <a:spLocks noChangeArrowheads="1"/>
          </p:cNvSpPr>
          <p:nvPr/>
        </p:nvSpPr>
        <p:spPr bwMode="auto">
          <a:xfrm>
            <a:off x="466725" y="517525"/>
            <a:ext cx="5429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778000" algn="l"/>
                <a:tab pos="2946400" algn="l"/>
                <a:tab pos="4102100" algn="l"/>
              </a:tabLst>
            </a:pP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6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.</a:t>
            </a:r>
            <a:r>
              <a:rPr lang="en-US" sz="320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</a:t>
            </a:r>
            <a:endParaRPr lang="ru-RU" sz="3200">
              <a:ea typeface="Times New Roman" pitchFamily="18" charset="0"/>
              <a:cs typeface="Century Schoolbook"/>
            </a:endParaRPr>
          </a:p>
        </p:txBody>
      </p:sp>
      <p:sp>
        <p:nvSpPr>
          <p:cNvPr id="26650" name="TextBox 24"/>
          <p:cNvSpPr txBox="1">
            <a:spLocks noChangeArrowheads="1"/>
          </p:cNvSpPr>
          <p:nvPr/>
        </p:nvSpPr>
        <p:spPr bwMode="auto">
          <a:xfrm>
            <a:off x="1116013" y="2492375"/>
            <a:ext cx="3509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W=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м(в-ва)/м(р-ра) х100%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6651" name="Прямоугольник 25"/>
          <p:cNvSpPr>
            <a:spLocks noChangeArrowheads="1"/>
          </p:cNvSpPr>
          <p:nvPr/>
        </p:nvSpPr>
        <p:spPr bwMode="auto">
          <a:xfrm>
            <a:off x="1187450" y="4005263"/>
            <a:ext cx="3594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W=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м(в-ва)х м(р-ра) х100%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6652" name="Прямоугольник 26"/>
          <p:cNvSpPr>
            <a:spLocks noChangeArrowheads="1"/>
          </p:cNvSpPr>
          <p:nvPr/>
        </p:nvSpPr>
        <p:spPr bwMode="auto">
          <a:xfrm>
            <a:off x="5435600" y="2492375"/>
            <a:ext cx="351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W=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м(р-ра)/м(в-ва) х100%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6653" name="Прямоугольник 30"/>
          <p:cNvSpPr>
            <a:spLocks noChangeArrowheads="1"/>
          </p:cNvSpPr>
          <p:nvPr/>
        </p:nvSpPr>
        <p:spPr bwMode="auto">
          <a:xfrm>
            <a:off x="5549900" y="3933825"/>
            <a:ext cx="3594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W=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м(р-ра)х м(в-ва) х100%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22" grpId="0" animBg="1"/>
      <p:bldP spid="22" grpId="1" animBg="1"/>
      <p:bldP spid="24" grpId="0" animBg="1"/>
      <p:bldP spid="24" grpId="1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116013" y="549275"/>
            <a:ext cx="6240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Что такое массовая доля?</a:t>
            </a:r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4929190" y="3857628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57158" y="2714620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5000628" y="2714620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357158" y="3857628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7215188" y="3141663"/>
            <a:ext cx="1928812" cy="571500"/>
          </a:xfrm>
          <a:prstGeom prst="wedgeRoundRectCallout">
            <a:avLst>
              <a:gd name="adj1" fmla="val -62377"/>
              <a:gd name="adj2" fmla="val 952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700338" y="1557338"/>
            <a:ext cx="1857375" cy="500062"/>
          </a:xfrm>
          <a:prstGeom prst="wedgeRoundRectCallout">
            <a:avLst>
              <a:gd name="adj1" fmla="val -65170"/>
              <a:gd name="adj2" fmla="val 1347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215188" y="1643063"/>
            <a:ext cx="1928812" cy="642937"/>
          </a:xfrm>
          <a:prstGeom prst="wedgeRoundRectCallout">
            <a:avLst>
              <a:gd name="adj1" fmla="val -71551"/>
              <a:gd name="adj2" fmla="val 11505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3419475" y="2997200"/>
            <a:ext cx="1643063" cy="428625"/>
          </a:xfrm>
          <a:prstGeom prst="wedgeRoundRectCallout">
            <a:avLst>
              <a:gd name="adj1" fmla="val -62442"/>
              <a:gd name="adj2" fmla="val 18386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Верно!!!</a:t>
            </a:r>
          </a:p>
        </p:txBody>
      </p:sp>
      <p:sp>
        <p:nvSpPr>
          <p:cNvPr id="30" name="Управляющая кнопка: в начало 29">
            <a:hlinkClick r:id="rId2" action="ppaction://hlinksldjump" highlightClick="1"/>
          </p:cNvPr>
          <p:cNvSpPr/>
          <p:nvPr/>
        </p:nvSpPr>
        <p:spPr>
          <a:xfrm rot="5400000">
            <a:off x="8158163" y="5486400"/>
            <a:ext cx="614362" cy="928688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73" name="Rectangle 1"/>
          <p:cNvSpPr>
            <a:spLocks noChangeArrowheads="1"/>
          </p:cNvSpPr>
          <p:nvPr/>
        </p:nvSpPr>
        <p:spPr bwMode="auto">
          <a:xfrm>
            <a:off x="1187450" y="549275"/>
            <a:ext cx="5762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778000" algn="l"/>
                <a:tab pos="2946400" algn="l"/>
                <a:tab pos="4102100" algn="l"/>
              </a:tabLst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7</a:t>
            </a:r>
            <a:r>
              <a:rPr lang="en-US" sz="28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.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</a:t>
            </a:r>
            <a:endParaRPr lang="ru-RU" sz="2800">
              <a:ea typeface="Times New Roman" pitchFamily="18" charset="0"/>
              <a:cs typeface="Century Schoolbook"/>
            </a:endParaRPr>
          </a:p>
        </p:txBody>
      </p:sp>
      <p:sp>
        <p:nvSpPr>
          <p:cNvPr id="27674" name="TextBox 20"/>
          <p:cNvSpPr txBox="1">
            <a:spLocks noChangeArrowheads="1"/>
          </p:cNvSpPr>
          <p:nvPr/>
        </p:nvSpPr>
        <p:spPr bwMode="auto">
          <a:xfrm>
            <a:off x="1187450" y="3860800"/>
            <a:ext cx="3692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это отношение массы вещества </a:t>
            </a:r>
          </a:p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к массе раствора</a:t>
            </a:r>
          </a:p>
        </p:txBody>
      </p:sp>
      <p:sp>
        <p:nvSpPr>
          <p:cNvPr id="27675" name="Прямоугольник 24"/>
          <p:cNvSpPr>
            <a:spLocks noChangeArrowheads="1"/>
          </p:cNvSpPr>
          <p:nvPr/>
        </p:nvSpPr>
        <p:spPr bwMode="auto">
          <a:xfrm>
            <a:off x="1116013" y="2636838"/>
            <a:ext cx="4103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это произведение массы вещества </a:t>
            </a:r>
          </a:p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на массу раствора</a:t>
            </a:r>
          </a:p>
        </p:txBody>
      </p:sp>
      <p:sp>
        <p:nvSpPr>
          <p:cNvPr id="27676" name="Прямоугольник 25"/>
          <p:cNvSpPr>
            <a:spLocks noChangeArrowheads="1"/>
          </p:cNvSpPr>
          <p:nvPr/>
        </p:nvSpPr>
        <p:spPr bwMode="auto">
          <a:xfrm>
            <a:off x="5795963" y="2420938"/>
            <a:ext cx="28432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это отношение массы раствора </a:t>
            </a:r>
          </a:p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к массе вещества</a:t>
            </a:r>
          </a:p>
        </p:txBody>
      </p:sp>
      <p:sp>
        <p:nvSpPr>
          <p:cNvPr id="27677" name="Прямоугольник 26"/>
          <p:cNvSpPr>
            <a:spLocks noChangeArrowheads="1"/>
          </p:cNvSpPr>
          <p:nvPr/>
        </p:nvSpPr>
        <p:spPr bwMode="auto">
          <a:xfrm>
            <a:off x="5867400" y="3789363"/>
            <a:ext cx="2484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это произведение массы раствора </a:t>
            </a:r>
          </a:p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на массу вещества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22" grpId="0" animBg="1"/>
      <p:bldP spid="22" grpId="1" animBg="1"/>
      <p:bldP spid="24" grpId="0" animBg="1"/>
      <p:bldP spid="24" grpId="1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827088" y="476250"/>
            <a:ext cx="6889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Можно ли выразить массовую долю в процентах?</a:t>
            </a: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57158" y="2500306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1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57158" y="364331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2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5072066" y="257174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5072066" y="364331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3071813" y="2000250"/>
            <a:ext cx="1928812" cy="571500"/>
          </a:xfrm>
          <a:prstGeom prst="wedgeRoundRectCallout">
            <a:avLst>
              <a:gd name="adj1" fmla="val -62377"/>
              <a:gd name="adj2" fmla="val 952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132138" y="2924175"/>
            <a:ext cx="1857375" cy="500063"/>
          </a:xfrm>
          <a:prstGeom prst="wedgeRoundRectCallout">
            <a:avLst>
              <a:gd name="adj1" fmla="val -65170"/>
              <a:gd name="adj2" fmla="val 1347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6877050" y="1412875"/>
            <a:ext cx="1928813" cy="657225"/>
          </a:xfrm>
          <a:prstGeom prst="wedgeRoundRectCallout">
            <a:avLst>
              <a:gd name="adj1" fmla="val -71551"/>
              <a:gd name="adj2" fmla="val 11505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7500938" y="3143250"/>
            <a:ext cx="1643062" cy="428625"/>
          </a:xfrm>
          <a:prstGeom prst="wedgeRoundRectCallout">
            <a:avLst>
              <a:gd name="adj1" fmla="val -62442"/>
              <a:gd name="adj2" fmla="val 18386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Верно!!!</a:t>
            </a:r>
          </a:p>
        </p:txBody>
      </p:sp>
      <p:sp>
        <p:nvSpPr>
          <p:cNvPr id="30" name="Управляющая кнопка: в начало 29">
            <a:hlinkClick r:id="rId2" action="ppaction://hlinksldjump" highlightClick="1"/>
          </p:cNvPr>
          <p:cNvSpPr/>
          <p:nvPr/>
        </p:nvSpPr>
        <p:spPr>
          <a:xfrm rot="5400000">
            <a:off x="8158163" y="5486400"/>
            <a:ext cx="614362" cy="928688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97" name="Rectangle 1"/>
          <p:cNvSpPr>
            <a:spLocks noChangeArrowheads="1"/>
          </p:cNvSpPr>
          <p:nvPr/>
        </p:nvSpPr>
        <p:spPr bwMode="auto">
          <a:xfrm>
            <a:off x="466725" y="476250"/>
            <a:ext cx="471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778000" algn="l"/>
                <a:tab pos="2946400" algn="l"/>
                <a:tab pos="4102100" algn="l"/>
              </a:tabLst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8</a:t>
            </a:r>
            <a:r>
              <a:rPr lang="en-US" sz="28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.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</a:t>
            </a:r>
            <a:endParaRPr lang="ru-RU" sz="2800">
              <a:ea typeface="Times New Roman" pitchFamily="18" charset="0"/>
              <a:cs typeface="Century Schoolbook"/>
            </a:endParaRPr>
          </a:p>
        </p:txBody>
      </p:sp>
      <p:sp>
        <p:nvSpPr>
          <p:cNvPr id="28698" name="TextBox 35"/>
          <p:cNvSpPr txBox="1">
            <a:spLocks noChangeArrowheads="1"/>
          </p:cNvSpPr>
          <p:nvPr/>
        </p:nvSpPr>
        <p:spPr bwMode="auto">
          <a:xfrm>
            <a:off x="1500188" y="2500313"/>
            <a:ext cx="9826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alibri" pitchFamily="34" charset="0"/>
              </a:rPr>
              <a:t>нет</a:t>
            </a:r>
          </a:p>
        </p:txBody>
      </p:sp>
      <p:sp>
        <p:nvSpPr>
          <p:cNvPr id="28699" name="TextBox 36"/>
          <p:cNvSpPr txBox="1">
            <a:spLocks noChangeArrowheads="1"/>
          </p:cNvSpPr>
          <p:nvPr/>
        </p:nvSpPr>
        <p:spPr bwMode="auto">
          <a:xfrm>
            <a:off x="6156325" y="2565400"/>
            <a:ext cx="1801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Не знаю</a:t>
            </a:r>
          </a:p>
        </p:txBody>
      </p:sp>
      <p:sp>
        <p:nvSpPr>
          <p:cNvPr id="28700" name="TextBox 37"/>
          <p:cNvSpPr txBox="1">
            <a:spLocks noChangeArrowheads="1"/>
          </p:cNvSpPr>
          <p:nvPr/>
        </p:nvSpPr>
        <p:spPr bwMode="auto">
          <a:xfrm>
            <a:off x="1403350" y="3789363"/>
            <a:ext cx="186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Не всегда</a:t>
            </a:r>
          </a:p>
        </p:txBody>
      </p:sp>
      <p:sp>
        <p:nvSpPr>
          <p:cNvPr id="28701" name="TextBox 38"/>
          <p:cNvSpPr txBox="1">
            <a:spLocks noChangeArrowheads="1"/>
          </p:cNvSpPr>
          <p:nvPr/>
        </p:nvSpPr>
        <p:spPr bwMode="auto">
          <a:xfrm>
            <a:off x="6143625" y="3643313"/>
            <a:ext cx="717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Calibri" pitchFamily="34" charset="0"/>
              </a:rPr>
              <a:t>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22" grpId="0" animBg="1"/>
      <p:bldP spid="22" grpId="1" animBg="1"/>
      <p:bldP spid="24" grpId="0" animBg="1"/>
      <p:bldP spid="24" grpId="1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3225130" cy="221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76673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Задача1.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Перед посадкой семена томатов дезинфицируют 15% раствором марганцовки. Сколько граммов марганцовки потребуется для приготовления 500г такого раствора?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58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49275"/>
            <a:ext cx="59436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843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Задача 2.</a:t>
            </a:r>
            <a:r>
              <a:rPr lang="ru-RU" sz="3200" dirty="0">
                <a:solidFill>
                  <a:prstClr val="white"/>
                </a:solidFill>
                <a:latin typeface="Calibri" pitchFamily="34" charset="0"/>
              </a:rPr>
              <a:t>       </a:t>
            </a:r>
            <a:r>
              <a:rPr lang="ru-RU" sz="3200" b="1" dirty="0">
                <a:solidFill>
                  <a:srgbClr val="990033"/>
                </a:solidFill>
                <a:latin typeface="Calibri" pitchFamily="34" charset="0"/>
              </a:rPr>
              <a:t>Сплавили 300г. сплава олова и меди, содержащего 60%  олова, и 900г сплава олова и меди, содержащего 80% олова. Сколько процентов олова в полученном сплаве?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70588"/>
            <a:ext cx="2555230" cy="163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2368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Documents and Settings\Aida\Рабочий стол\НОвая ГРАФИКА сборник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714752"/>
            <a:ext cx="285752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8" name="Прямоугольник 14"/>
          <p:cNvSpPr>
            <a:spLocks noChangeArrowheads="1"/>
          </p:cNvSpPr>
          <p:nvPr/>
        </p:nvSpPr>
        <p:spPr bwMode="auto">
          <a:xfrm>
            <a:off x="428625" y="571500"/>
            <a:ext cx="7429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Тема урока:</a:t>
            </a:r>
            <a:r>
              <a:rPr lang="ru-RU" sz="48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«Разложим по «полочкам» задачи на смеси».</a:t>
            </a:r>
            <a:endParaRPr lang="ru-RU" sz="48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Задача 4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Какую массу воды необходимо добавить к 50г уксусной эссенции, массовая доля уксусной кислоты в которой равна 70%,чтобы приготовить 3% уксус?</a:t>
            </a:r>
          </a:p>
        </p:txBody>
      </p:sp>
      <p:pic>
        <p:nvPicPr>
          <p:cNvPr id="3074" name="Picture 2" descr="http://flogia.ru/wp-content/uploads/2012/09/prigotovlenie-spirtovih-rastvorov-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27" y="3501008"/>
            <a:ext cx="3987164" cy="27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357188" y="500063"/>
            <a:ext cx="83581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Самостоятельная    работа:</a:t>
            </a:r>
            <a:endParaRPr lang="ru-RU" sz="3600" b="1" dirty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Задача 4.</a:t>
            </a:r>
            <a:r>
              <a:rPr lang="ru-RU" sz="3600" b="1" dirty="0"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990033"/>
                </a:solidFill>
                <a:latin typeface="Calibri" pitchFamily="34" charset="0"/>
              </a:rPr>
              <a:t> К 300г нитрата калия с массовой долей 20% добавили 40г той же соли . Чему равна массовая доля нитрата калия в полученном растворе?</a:t>
            </a:r>
            <a:endParaRPr lang="ru-RU" sz="3600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86750" y="5786438"/>
            <a:ext cx="857250" cy="68580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 descr="https://static5.depositphotos.com/1005233/423/i/950/depositphotos_4235044-stock-photo-chemist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62384"/>
            <a:ext cx="3315603" cy="27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428604"/>
            <a:ext cx="629608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Домашнее задание: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38" y="1428750"/>
            <a:ext cx="8215312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2060"/>
                </a:solidFill>
                <a:latin typeface="+mn-lt"/>
              </a:rPr>
              <a:t>Математика: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</a:rPr>
              <a:t>Решение тренировочных тестов «Задачи  на сплавы и смеси».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3000375"/>
            <a:ext cx="7672388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Химия: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1.Решение задач на нахождение массовой доли. Смешали два раствора :один массой 120г с массовой долей соли 15%,другой массой 125г с массовой долей этой же соли 10%.Чему равна масса соли , содержащейся в образовавшемся растворе?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1785938" y="428625"/>
            <a:ext cx="5286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Рефлексия.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00108"/>
            <a:ext cx="8143932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На уроке я работал                                                              активно / пассивно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Своей работой на уроке я                                                  доволен / не доволен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Урок для меня показался                                                   коротким / длинным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За урок я                                                                                  не устал / устал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Моё настроение                                                                   стало лучше / стало хуже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Материал урока мне был                                                  понятен / не понятен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                                                                                                  полезен / бесполезен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                                                                                                  интересен / скучен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Домашнее задание мне кажется                                     лёгким / трудным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                                                                                                  интересно / не интересно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 Antiqua"/>
              </a:rPr>
              <a:t>   </a:t>
            </a:r>
            <a:r>
              <a:rPr lang="ru-RU" sz="28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 Antiqua"/>
              </a:rPr>
              <a:t>Спасибо за внимание!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071546"/>
            <a:ext cx="2428892" cy="33575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CBIZ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000125"/>
            <a:ext cx="78882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1928802"/>
            <a:ext cx="307183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Удачи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ОГЭ.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4"/>
          <p:cNvSpPr>
            <a:spLocks noChangeArrowheads="1"/>
          </p:cNvSpPr>
          <p:nvPr/>
        </p:nvSpPr>
        <p:spPr bwMode="auto">
          <a:xfrm>
            <a:off x="428625" y="285750"/>
            <a:ext cx="74295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Цель урока: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Рассмотрение  алгоритма решения задач на смеси: познакомиться с приемами решения в математике и химии, определение взаимосвязи двух предметов</a:t>
            </a:r>
            <a:endParaRPr lang="ru-RU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101013" y="5429250"/>
            <a:ext cx="1042987" cy="1042988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Picture 1" descr="C:\Users\User\Desktop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496"/>
            <a:ext cx="181070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C:\Users\User\Desktop\img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86256"/>
            <a:ext cx="189114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User\Desktop\img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786058"/>
            <a:ext cx="221457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3857625" y="3143250"/>
            <a:ext cx="49291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Антуан Мари Жан-Батист Роже де Сент-Экзюпери </a:t>
            </a:r>
          </a:p>
          <a:p>
            <a:endParaRPr lang="ru-RU" b="1">
              <a:solidFill>
                <a:srgbClr val="FF0000"/>
              </a:solidFill>
              <a:latin typeface="Calibri" pitchFamily="34" charset="0"/>
            </a:endParaRPr>
          </a:p>
          <a:p>
            <a:endParaRPr lang="ru-RU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родился: </a:t>
            </a:r>
            <a:r>
              <a:rPr lang="en-US">
                <a:solidFill>
                  <a:srgbClr val="FF0000"/>
                </a:solidFill>
                <a:latin typeface="Calibri" pitchFamily="34" charset="0"/>
                <a:hlinkClick r:id="rId2" tooltip="29 июня"/>
              </a:rPr>
              <a:t>29 </a:t>
            </a:r>
            <a:r>
              <a:rPr lang="ru-RU">
                <a:solidFill>
                  <a:srgbClr val="FF0000"/>
                </a:solidFill>
                <a:latin typeface="Calibri" pitchFamily="34" charset="0"/>
                <a:hlinkClick r:id="rId2" tooltip="29 июня"/>
              </a:rPr>
              <a:t>июня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 </a:t>
            </a:r>
            <a:r>
              <a:rPr lang="ru-RU">
                <a:solidFill>
                  <a:srgbClr val="FF0000"/>
                </a:solidFill>
                <a:latin typeface="Calibri" pitchFamily="34" charset="0"/>
                <a:hlinkClick r:id="rId3" tooltip="1900 год"/>
              </a:rPr>
              <a:t>1900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, </a:t>
            </a:r>
            <a:r>
              <a:rPr lang="ru-RU">
                <a:solidFill>
                  <a:srgbClr val="FF0000"/>
                </a:solidFill>
                <a:latin typeface="Calibri" pitchFamily="34" charset="0"/>
                <a:hlinkClick r:id="rId4" tooltip="Лион"/>
              </a:rPr>
              <a:t>Лион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умер:   </a:t>
            </a:r>
            <a:r>
              <a:rPr lang="ru-RU">
                <a:solidFill>
                  <a:srgbClr val="FF0000"/>
                </a:solidFill>
                <a:latin typeface="Calibri" pitchFamily="34" charset="0"/>
                <a:hlinkClick r:id="rId5" tooltip="31 июля"/>
              </a:rPr>
              <a:t>31 июля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 </a:t>
            </a:r>
            <a:r>
              <a:rPr lang="ru-RU">
                <a:solidFill>
                  <a:srgbClr val="FF0000"/>
                </a:solidFill>
                <a:latin typeface="Calibri" pitchFamily="34" charset="0"/>
                <a:hlinkClick r:id="rId6" tooltip="1944 год"/>
              </a:rPr>
              <a:t>1944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u="sng">
                <a:solidFill>
                  <a:srgbClr val="FF0000"/>
                </a:solidFill>
                <a:latin typeface="Calibri" pitchFamily="34" charset="0"/>
                <a:hlinkClick r:id="rId7" tooltip="Франция"/>
              </a:rPr>
              <a:t>Франция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 </a:t>
            </a:r>
          </a:p>
          <a:p>
            <a:pPr algn="ctr"/>
            <a:r>
              <a:rPr lang="ru-RU">
                <a:solidFill>
                  <a:srgbClr val="FF0000"/>
                </a:solidFill>
                <a:latin typeface="Calibri" pitchFamily="34" charset="0"/>
              </a:rPr>
              <a:t>французский </a:t>
            </a:r>
            <a:r>
              <a:rPr lang="ru-RU">
                <a:solidFill>
                  <a:srgbClr val="FF0000"/>
                </a:solidFill>
                <a:latin typeface="Calibri" pitchFamily="34" charset="0"/>
                <a:hlinkClick r:id="rId8" tooltip="Писатель"/>
              </a:rPr>
              <a:t>писатель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, </a:t>
            </a:r>
            <a:r>
              <a:rPr lang="ru-RU">
                <a:solidFill>
                  <a:srgbClr val="FF0000"/>
                </a:solidFill>
                <a:latin typeface="Calibri" pitchFamily="34" charset="0"/>
                <a:hlinkClick r:id="rId9" tooltip="Поэт"/>
              </a:rPr>
              <a:t>поэт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 и профессиональный лётчик.</a:t>
            </a:r>
          </a:p>
        </p:txBody>
      </p:sp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285992"/>
            <a:ext cx="3287101" cy="41434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14375" y="142875"/>
            <a:ext cx="7929563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B050"/>
                </a:solidFill>
                <a:latin typeface="+mn-lt"/>
              </a:rPr>
              <a:t>Эпиграф :</a:t>
            </a:r>
            <a:r>
              <a:rPr lang="ru-RU" sz="4800" dirty="0">
                <a:solidFill>
                  <a:srgbClr val="00B050"/>
                </a:solidFill>
                <a:latin typeface="+mn-lt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«Только из союза двух работающих вместе и при помощи друг друга рождаются великие вещи»                                 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6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42938" y="1428750"/>
            <a:ext cx="1143000" cy="1016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Franklin Gothic Heavy"/>
              </a:rPr>
              <a:t>1</a:t>
            </a:r>
            <a:endParaRPr lang="ru-RU" sz="6000" b="1">
              <a:solidFill>
                <a:srgbClr val="0070C0"/>
              </a:solidFill>
              <a:latin typeface="Franklin Gothic Heavy"/>
            </a:endParaRPr>
          </a:p>
        </p:txBody>
      </p:sp>
      <p:sp>
        <p:nvSpPr>
          <p:cNvPr id="17410" name="Text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786063" y="1928813"/>
            <a:ext cx="1143000" cy="1016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  <a:latin typeface="Franklin Gothic Heavy"/>
              </a:rPr>
              <a:t>2</a:t>
            </a:r>
          </a:p>
        </p:txBody>
      </p:sp>
      <p:sp>
        <p:nvSpPr>
          <p:cNvPr id="17411" name="TextBox 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857750" y="1928813"/>
            <a:ext cx="1143000" cy="1016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  <a:latin typeface="Franklin Gothic Heavy"/>
              </a:rPr>
              <a:t>3</a:t>
            </a:r>
          </a:p>
        </p:txBody>
      </p:sp>
      <p:sp>
        <p:nvSpPr>
          <p:cNvPr id="17412" name="TextBox 2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357813" y="4786313"/>
            <a:ext cx="1143000" cy="1016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  <a:latin typeface="Franklin Gothic Heavy"/>
              </a:rPr>
              <a:t>7</a:t>
            </a:r>
          </a:p>
        </p:txBody>
      </p:sp>
      <p:sp>
        <p:nvSpPr>
          <p:cNvPr id="17413" name="TextBox 2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500438" y="4714875"/>
            <a:ext cx="1143000" cy="1016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  <a:latin typeface="Franklin Gothic Heavy"/>
              </a:rPr>
              <a:t>6</a:t>
            </a:r>
          </a:p>
        </p:txBody>
      </p:sp>
      <p:sp>
        <p:nvSpPr>
          <p:cNvPr id="17414" name="TextBox 3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714500" y="4429125"/>
            <a:ext cx="1143000" cy="1016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  <a:latin typeface="Franklin Gothic Heavy"/>
              </a:rPr>
              <a:t>5</a:t>
            </a:r>
          </a:p>
        </p:txBody>
      </p:sp>
      <p:sp>
        <p:nvSpPr>
          <p:cNvPr id="17415" name="TextBox 3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786563" y="1428750"/>
            <a:ext cx="1143000" cy="1016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  <a:latin typeface="Franklin Gothic Heavy"/>
              </a:rPr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71480"/>
            <a:ext cx="56056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Математическая разминка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751022" y="3500438"/>
            <a:ext cx="467583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Химическая разминка</a:t>
            </a:r>
          </a:p>
        </p:txBody>
      </p:sp>
      <p:sp>
        <p:nvSpPr>
          <p:cNvPr id="17418" name="TextBox 12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429500" y="4500563"/>
            <a:ext cx="1143000" cy="1016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  <a:latin typeface="Franklin Gothic Heavy"/>
              </a:rPr>
              <a:t>8</a:t>
            </a:r>
          </a:p>
        </p:txBody>
      </p:sp>
      <p:sp>
        <p:nvSpPr>
          <p:cNvPr id="12" name="Управляющая кнопка: возврат 11">
            <a:hlinkClick r:id="rId10" action="ppaction://hlinksldjump" highlightClick="1"/>
          </p:cNvPr>
          <p:cNvSpPr/>
          <p:nvPr/>
        </p:nvSpPr>
        <p:spPr>
          <a:xfrm>
            <a:off x="8215313" y="5715000"/>
            <a:ext cx="928687" cy="757238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2214563" y="428625"/>
            <a:ext cx="4271962" cy="128587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Кроссворд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85875" y="2428875"/>
          <a:ext cx="6037008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095"/>
                <a:gridCol w="300095"/>
                <a:gridCol w="300095"/>
                <a:gridCol w="300095"/>
                <a:gridCol w="300095"/>
                <a:gridCol w="300095"/>
                <a:gridCol w="208280"/>
                <a:gridCol w="241394"/>
                <a:gridCol w="398432"/>
                <a:gridCol w="260458"/>
                <a:gridCol w="208280"/>
                <a:gridCol w="300095"/>
                <a:gridCol w="300095"/>
                <a:gridCol w="300095"/>
                <a:gridCol w="300095"/>
                <a:gridCol w="300095"/>
                <a:gridCol w="300095"/>
                <a:gridCol w="304831"/>
                <a:gridCol w="295360"/>
                <a:gridCol w="300095"/>
                <a:gridCol w="218738"/>
              </a:tblGrid>
              <a:tr h="3614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82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82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82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3382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25" y="2428875"/>
            <a:ext cx="500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1.  П    Р                         Ц  Е   Н   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57375" y="2786063"/>
            <a:ext cx="507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2.  О  Т   Н                          Ш  Е   Н  И   Е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04950" y="3143250"/>
            <a:ext cx="500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3.   П  Р   О  П                         Р   Ц   И   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1640" y="3509963"/>
            <a:ext cx="4214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4.   Р   А   С  Т   В                          Р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28875" y="3857625"/>
            <a:ext cx="5214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5.   К                         Н   Ц  Е   Н  Т   Р   А  Ц   И  Я  </a:t>
            </a:r>
          </a:p>
        </p:txBody>
      </p:sp>
      <p:pic>
        <p:nvPicPr>
          <p:cNvPr id="18579" name="Рисунок 11" descr="MR9004232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428875"/>
            <a:ext cx="1000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13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F302E-E712-408A-97CE-7E5E1207FA6C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59" name="TextBox 13"/>
          <p:cNvSpPr txBox="1">
            <a:spLocks noChangeArrowheads="1"/>
          </p:cNvSpPr>
          <p:nvPr/>
        </p:nvSpPr>
        <p:spPr bwMode="auto">
          <a:xfrm>
            <a:off x="1357313" y="1643063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 –0, 32</a:t>
            </a:r>
          </a:p>
        </p:txBody>
      </p:sp>
      <p:sp>
        <p:nvSpPr>
          <p:cNvPr id="19460" name="TextBox 24"/>
          <p:cNvSpPr txBox="1">
            <a:spLocks noChangeArrowheads="1"/>
          </p:cNvSpPr>
          <p:nvPr/>
        </p:nvSpPr>
        <p:spPr bwMode="auto">
          <a:xfrm>
            <a:off x="5857875" y="1714500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0,126</a:t>
            </a:r>
          </a:p>
        </p:txBody>
      </p:sp>
      <p:sp>
        <p:nvSpPr>
          <p:cNvPr id="19461" name="TextBox 25"/>
          <p:cNvSpPr txBox="1">
            <a:spLocks noChangeArrowheads="1"/>
          </p:cNvSpPr>
          <p:nvPr/>
        </p:nvSpPr>
        <p:spPr bwMode="auto">
          <a:xfrm>
            <a:off x="1143000" y="3643313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  126,6</a:t>
            </a:r>
          </a:p>
        </p:txBody>
      </p:sp>
      <p:sp>
        <p:nvSpPr>
          <p:cNvPr id="19462" name="TextBox 26"/>
          <p:cNvSpPr txBox="1">
            <a:spLocks noChangeArrowheads="1"/>
          </p:cNvSpPr>
          <p:nvPr/>
        </p:nvSpPr>
        <p:spPr bwMode="auto">
          <a:xfrm>
            <a:off x="5357813" y="3643313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1266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      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57188" y="571500"/>
            <a:ext cx="49704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i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Найти 30% от 4220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928813" y="5286375"/>
            <a:ext cx="2000250" cy="584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bg1"/>
                </a:solidFill>
                <a:latin typeface="Calibri" pitchFamily="34" charset="0"/>
              </a:rPr>
              <a:t>подсказка</a:t>
            </a: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428596" y="1643050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1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57158" y="364331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2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5000628" y="1643050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5072066" y="364331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2928938" y="1285875"/>
            <a:ext cx="1785937" cy="898525"/>
          </a:xfrm>
          <a:prstGeom prst="wedgeRoundRectCallout">
            <a:avLst>
              <a:gd name="adj1" fmla="val -91696"/>
              <a:gd name="adj2" fmla="val 5251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928938" y="3286125"/>
            <a:ext cx="1785937" cy="898525"/>
          </a:xfrm>
          <a:prstGeom prst="wedgeRoundRectCallout">
            <a:avLst>
              <a:gd name="adj1" fmla="val -92961"/>
              <a:gd name="adj2" fmla="val 4623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215188" y="1071563"/>
            <a:ext cx="1785937" cy="857250"/>
          </a:xfrm>
          <a:prstGeom prst="wedgeRoundRectCallout">
            <a:avLst>
              <a:gd name="adj1" fmla="val -73998"/>
              <a:gd name="adj2" fmla="val 528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7143750" y="2714625"/>
            <a:ext cx="1785938" cy="898525"/>
          </a:xfrm>
          <a:prstGeom prst="wedgeRoundRectCallout">
            <a:avLst>
              <a:gd name="adj1" fmla="val -89168"/>
              <a:gd name="adj2" fmla="val 6257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Верно!!!</a:t>
            </a:r>
          </a:p>
        </p:txBody>
      </p:sp>
      <p:sp>
        <p:nvSpPr>
          <p:cNvPr id="30" name="Управляющая кнопка: в начало 29">
            <a:hlinkClick r:id="rId2" action="ppaction://hlinksldjump" highlightClick="1"/>
          </p:cNvPr>
          <p:cNvSpPr/>
          <p:nvPr/>
        </p:nvSpPr>
        <p:spPr>
          <a:xfrm rot="5400000">
            <a:off x="8158163" y="5486400"/>
            <a:ext cx="614362" cy="928688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5500688" y="4714875"/>
            <a:ext cx="2643187" cy="898525"/>
          </a:xfrm>
          <a:prstGeom prst="wedgeRoundRectCallout">
            <a:avLst>
              <a:gd name="adj1" fmla="val -108158"/>
              <a:gd name="adj2" fmla="val 5740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30%=0,3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4220*0,3=1266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22" grpId="0" animBg="1"/>
      <p:bldP spid="22" grpId="1" animBg="1"/>
      <p:bldP spid="24" grpId="0" animBg="1"/>
      <p:bldP spid="24" grpId="1" animBg="1"/>
      <p:bldP spid="29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313" y="642938"/>
            <a:ext cx="864393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524000" algn="l"/>
                <a:tab pos="2641600" algn="l"/>
                <a:tab pos="3746500" algn="l"/>
              </a:tabLst>
            </a:pPr>
            <a:r>
              <a:rPr lang="ru-RU" sz="3200" b="1" i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2. На сколько процентов число 120 меньше числа 150?</a:t>
            </a:r>
            <a:endParaRPr lang="ru-RU" sz="2800">
              <a:solidFill>
                <a:schemeClr val="bg1"/>
              </a:solidFill>
              <a:ea typeface="Times New Roman" pitchFamily="18" charset="0"/>
              <a:cs typeface="Century Schoolbook"/>
            </a:endParaRPr>
          </a:p>
          <a:p>
            <a:pPr algn="ctr" eaLnBrk="0" hangingPunct="0">
              <a:tabLst>
                <a:tab pos="1524000" algn="l"/>
                <a:tab pos="2641600" algn="l"/>
                <a:tab pos="3746500" algn="l"/>
              </a:tabLst>
            </a:pPr>
            <a:r>
              <a:rPr lang="ru-RU" sz="200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.			.</a:t>
            </a:r>
            <a:endParaRPr lang="ru-RU" sz="2000">
              <a:solidFill>
                <a:schemeClr val="bg1"/>
              </a:solidFill>
              <a:ea typeface="Times New Roman" pitchFamily="18" charset="0"/>
              <a:cs typeface="Century Schoolbook"/>
            </a:endParaRPr>
          </a:p>
          <a:p>
            <a:pPr algn="ctr" eaLnBrk="0" hangingPunct="0">
              <a:tabLst>
                <a:tab pos="1524000" algn="l"/>
                <a:tab pos="2641600" algn="l"/>
                <a:tab pos="3746500" algn="l"/>
              </a:tabLst>
            </a:pPr>
            <a:endParaRPr lang="ru-RU" sz="2000">
              <a:solidFill>
                <a:schemeClr val="bg1"/>
              </a:solidFill>
              <a:ea typeface="Times New Roman" pitchFamily="18" charset="0"/>
              <a:cs typeface="Century Schoolbook"/>
            </a:endParaRPr>
          </a:p>
        </p:txBody>
      </p:sp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1143000" y="2357438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20 %</a:t>
            </a: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5857875" y="2428875"/>
            <a:ext cx="185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17% руб.</a:t>
            </a:r>
          </a:p>
        </p:txBody>
      </p:sp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1214438" y="4214813"/>
            <a:ext cx="2071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15%</a:t>
            </a:r>
          </a:p>
        </p:txBody>
      </p: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5357813" y="4214813"/>
            <a:ext cx="1928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77% руб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285720" y="221455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1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285720" y="4143380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2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5000628" y="2214554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3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714876" y="4214818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4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858000" y="3714750"/>
            <a:ext cx="1571625" cy="785813"/>
          </a:xfrm>
          <a:prstGeom prst="wedgeRoundRectCallout">
            <a:avLst>
              <a:gd name="adj1" fmla="val -77445"/>
              <a:gd name="adj2" fmla="val 7338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Подумай</a:t>
            </a:r>
            <a:r>
              <a:rPr lang="en-US" sz="2400" dirty="0">
                <a:solidFill>
                  <a:schemeClr val="bg1"/>
                </a:solidFill>
              </a:rPr>
              <a:t>!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429500" y="1643063"/>
            <a:ext cx="1571625" cy="857250"/>
          </a:xfrm>
          <a:prstGeom prst="wedgeRoundRectCallout">
            <a:avLst>
              <a:gd name="adj1" fmla="val -82294"/>
              <a:gd name="adj2" fmla="val 695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Подумай</a:t>
            </a:r>
            <a:r>
              <a:rPr lang="en-US" sz="2400" dirty="0">
                <a:solidFill>
                  <a:schemeClr val="bg1"/>
                </a:solidFill>
              </a:rPr>
              <a:t>!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857500" y="3500438"/>
            <a:ext cx="1571625" cy="785812"/>
          </a:xfrm>
          <a:prstGeom prst="wedgeRoundRectCallout">
            <a:avLst>
              <a:gd name="adj1" fmla="val -84233"/>
              <a:gd name="adj2" fmla="val 1044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Подумай</a:t>
            </a:r>
            <a:r>
              <a:rPr lang="en-US" sz="2400" dirty="0">
                <a:solidFill>
                  <a:schemeClr val="bg1"/>
                </a:solidFill>
              </a:rPr>
              <a:t>!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286000" y="1643063"/>
            <a:ext cx="1571625" cy="785812"/>
          </a:xfrm>
          <a:prstGeom prst="wedgeRoundRectCallout">
            <a:avLst>
              <a:gd name="adj1" fmla="val -60962"/>
              <a:gd name="adj2" fmla="val 8696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Верно</a:t>
            </a:r>
          </a:p>
        </p:txBody>
      </p:sp>
      <p:sp>
        <p:nvSpPr>
          <p:cNvPr id="20" name="Управляющая кнопка: в начало 19">
            <a:hlinkClick r:id="rId2" action="ppaction://hlinksldjump" highlightClick="1"/>
          </p:cNvPr>
          <p:cNvSpPr/>
          <p:nvPr/>
        </p:nvSpPr>
        <p:spPr>
          <a:xfrm rot="5400000">
            <a:off x="8158162" y="5557838"/>
            <a:ext cx="614363" cy="928688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85938" y="5500688"/>
            <a:ext cx="2000250" cy="584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bg1"/>
                </a:solidFill>
                <a:latin typeface="Calibri" pitchFamily="34" charset="0"/>
              </a:rPr>
              <a:t>РЕШЕНИЕ</a:t>
            </a: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4572000" y="1643063"/>
            <a:ext cx="4429125" cy="3429000"/>
          </a:xfrm>
          <a:prstGeom prst="wedgeRectCallout">
            <a:avLst>
              <a:gd name="adj1" fmla="val -62817"/>
              <a:gd name="adj2" fmla="val 73601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150 – 100 %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120 – Х 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Х= (120*100): 150=80%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100% - 80%=20%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                       ответ: на 20 %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071688" y="1214438"/>
            <a:ext cx="5643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K,</a:t>
            </a:r>
            <a:endParaRPr lang="ru-RU">
              <a:latin typeface="Calibri" pitchFamily="34" charset="0"/>
            </a:endParaRP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285720" y="2428868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1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214282" y="4143380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2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4643438" y="4500570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4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4929190" y="2500306"/>
            <a:ext cx="714380" cy="57150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3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2786063" y="1643063"/>
            <a:ext cx="1857375" cy="857250"/>
          </a:xfrm>
          <a:prstGeom prst="wedgeRoundRectCallout">
            <a:avLst>
              <a:gd name="adj1" fmla="val -92357"/>
              <a:gd name="adj2" fmla="val 949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428875" y="3286125"/>
            <a:ext cx="1928813" cy="928688"/>
          </a:xfrm>
          <a:prstGeom prst="wedgeRoundRectCallout">
            <a:avLst>
              <a:gd name="adj1" fmla="val -70305"/>
              <a:gd name="adj2" fmla="val 921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6786563" y="3357563"/>
            <a:ext cx="1785937" cy="898525"/>
          </a:xfrm>
          <a:prstGeom prst="wedgeRoundRectCallout">
            <a:avLst>
              <a:gd name="adj1" fmla="val -76495"/>
              <a:gd name="adj2" fmla="val 1124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Подумай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6643688" y="1571625"/>
            <a:ext cx="1785937" cy="898525"/>
          </a:xfrm>
          <a:prstGeom prst="wedgeRoundRectCallout">
            <a:avLst>
              <a:gd name="adj1" fmla="val -55464"/>
              <a:gd name="adj2" fmla="val 8581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Верно!!!</a:t>
            </a:r>
          </a:p>
        </p:txBody>
      </p:sp>
      <p:sp>
        <p:nvSpPr>
          <p:cNvPr id="30" name="Управляющая кнопка: в начало 29">
            <a:hlinkClick r:id="rId2" action="ppaction://hlinksldjump" highlightClick="1"/>
          </p:cNvPr>
          <p:cNvSpPr/>
          <p:nvPr/>
        </p:nvSpPr>
        <p:spPr>
          <a:xfrm rot="5400000">
            <a:off x="8158163" y="5486400"/>
            <a:ext cx="614362" cy="928688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4293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54000" algn="l"/>
              </a:tabLst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entury Schoolbook" pitchFamily="18" charset="0"/>
              </a:rPr>
              <a:t>.  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Century Schoolbook" pitchFamily="18" charset="0"/>
              </a:rPr>
              <a:t>Какое число, увеличенное на 13% составит 226?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21530" name="TextBox 24"/>
          <p:cNvSpPr txBox="1">
            <a:spLocks noChangeArrowheads="1"/>
          </p:cNvSpPr>
          <p:nvPr/>
        </p:nvSpPr>
        <p:spPr bwMode="auto">
          <a:xfrm>
            <a:off x="1000125" y="2500313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 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2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05</a:t>
            </a:r>
            <a:endParaRPr lang="ru-RU" sz="3200" b="1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Century Schoolbook"/>
            </a:endParaRPr>
          </a:p>
        </p:txBody>
      </p:sp>
      <p:sp>
        <p:nvSpPr>
          <p:cNvPr id="21531" name="TextBox 25"/>
          <p:cNvSpPr txBox="1">
            <a:spLocks noChangeArrowheads="1"/>
          </p:cNvSpPr>
          <p:nvPr/>
        </p:nvSpPr>
        <p:spPr bwMode="auto">
          <a:xfrm>
            <a:off x="928688" y="4286250"/>
            <a:ext cx="207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  1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74</a:t>
            </a:r>
            <a:endParaRPr lang="ru-RU" sz="3200" b="1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Century Schoolbook"/>
            </a:endParaRPr>
          </a:p>
        </p:txBody>
      </p:sp>
      <p:sp>
        <p:nvSpPr>
          <p:cNvPr id="21532" name="TextBox 30"/>
          <p:cNvSpPr txBox="1">
            <a:spLocks noChangeArrowheads="1"/>
          </p:cNvSpPr>
          <p:nvPr/>
        </p:nvSpPr>
        <p:spPr bwMode="auto">
          <a:xfrm>
            <a:off x="5572125" y="2500313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  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200</a:t>
            </a:r>
          </a:p>
        </p:txBody>
      </p:sp>
      <p:sp>
        <p:nvSpPr>
          <p:cNvPr id="21533" name="TextBox 32"/>
          <p:cNvSpPr txBox="1">
            <a:spLocks noChangeArrowheads="1"/>
          </p:cNvSpPr>
          <p:nvPr/>
        </p:nvSpPr>
        <p:spPr bwMode="auto">
          <a:xfrm>
            <a:off x="5429250" y="4572000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 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entury Schoolbook"/>
              </a:rPr>
              <a:t>126</a:t>
            </a:r>
          </a:p>
        </p:txBody>
      </p:sp>
      <p:sp>
        <p:nvSpPr>
          <p:cNvPr id="21534" name="TextBox 2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85938" y="5500688"/>
            <a:ext cx="2000250" cy="584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bg1"/>
                </a:solidFill>
                <a:latin typeface="Calibri" pitchFamily="34" charset="0"/>
              </a:rPr>
              <a:t>РЕШЕНИЕ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22" grpId="0" animBg="1"/>
      <p:bldP spid="22" grpId="1" animBg="1"/>
      <p:bldP spid="24" grpId="0" animBg="1"/>
      <p:bldP spid="24" grpId="1" animBg="1"/>
      <p:bldP spid="2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785</Words>
  <Application>Microsoft Office PowerPoint</Application>
  <PresentationFormat>Экран (4:3)</PresentationFormat>
  <Paragraphs>233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Кроссворд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4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и папа</dc:creator>
  <cp:lastModifiedBy>Мама и папа</cp:lastModifiedBy>
  <cp:revision>339</cp:revision>
  <dcterms:modified xsi:type="dcterms:W3CDTF">2018-04-23T18:49:52Z</dcterms:modified>
</cp:coreProperties>
</file>