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93" r:id="rId3"/>
    <p:sldId id="256" r:id="rId4"/>
    <p:sldId id="281" r:id="rId5"/>
    <p:sldId id="259" r:id="rId6"/>
    <p:sldId id="306" r:id="rId7"/>
    <p:sldId id="289" r:id="rId8"/>
    <p:sldId id="290" r:id="rId9"/>
    <p:sldId id="284" r:id="rId10"/>
    <p:sldId id="292" r:id="rId11"/>
    <p:sldId id="291" r:id="rId12"/>
    <p:sldId id="280" r:id="rId13"/>
    <p:sldId id="307" r:id="rId14"/>
    <p:sldId id="294" r:id="rId15"/>
    <p:sldId id="264" r:id="rId16"/>
    <p:sldId id="279" r:id="rId17"/>
    <p:sldId id="295" r:id="rId18"/>
    <p:sldId id="308" r:id="rId19"/>
    <p:sldId id="302" r:id="rId20"/>
    <p:sldId id="296" r:id="rId21"/>
    <p:sldId id="309" r:id="rId22"/>
    <p:sldId id="303" r:id="rId23"/>
    <p:sldId id="263" r:id="rId24"/>
    <p:sldId id="297" r:id="rId25"/>
    <p:sldId id="272" r:id="rId26"/>
    <p:sldId id="273" r:id="rId27"/>
    <p:sldId id="274" r:id="rId28"/>
    <p:sldId id="298" r:id="rId29"/>
    <p:sldId id="300" r:id="rId30"/>
    <p:sldId id="299" r:id="rId31"/>
    <p:sldId id="301" r:id="rId32"/>
    <p:sldId id="304" r:id="rId33"/>
    <p:sldId id="305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C1D87-63B5-4740-908F-91793053BB0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EDE0B-46D7-4AA8-8FF4-12666350F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98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4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35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27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22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45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774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3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90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170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51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98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D2F2F-2519-4FDE-95DB-3DEFE6BC3662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94609-87F9-4ED2-83EF-BF043909B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1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480" y="1310640"/>
            <a:ext cx="10256520" cy="1965960"/>
          </a:xfrm>
        </p:spPr>
        <p:txBody>
          <a:bodyPr/>
          <a:lstStyle/>
          <a:p>
            <a:r>
              <a:rPr lang="ru-RU" b="1" u="sng" dirty="0" smtClean="0">
                <a:solidFill>
                  <a:srgbClr val="7030A0"/>
                </a:solidFill>
              </a:rPr>
              <a:t>МОУ «ШКОЛА №2 ГОРОДА ЯСИНОВАТАЯ»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74" y="2743200"/>
            <a:ext cx="7678025" cy="4277198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9018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бит\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кабит\DSC03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89235"/>
            <a:ext cx="4444752" cy="31207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051" name="Picture 3" descr="C:\Users\User\Desktop\кабит\DSC030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r="22384"/>
          <a:stretch/>
        </p:blipFill>
        <p:spPr bwMode="auto">
          <a:xfrm>
            <a:off x="747821" y="481310"/>
            <a:ext cx="4142510" cy="3120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C:\Users\User\Desktop\кабит\DSC038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151" y="3207505"/>
            <a:ext cx="5868566" cy="365049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125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бит\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кабит\DSC03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35524" y="2557429"/>
            <a:ext cx="5661248" cy="293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кабит\DSC03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55" y="3498063"/>
            <a:ext cx="4157050" cy="337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кабит\DSC034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94" y="1196752"/>
            <a:ext cx="604136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11624" y="260648"/>
            <a:ext cx="6840760" cy="720080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ru-RU" dirty="0">
                <a:ln>
                  <a:solidFill>
                    <a:srgbClr val="00B0F0"/>
                  </a:solidFill>
                </a:ln>
              </a:rPr>
              <a:t>Выставка подобранных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38999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72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Неустанно горят лампады памяти ангелов Донбасса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t="3646" r="14491"/>
          <a:stretch/>
        </p:blipFill>
        <p:spPr>
          <a:xfrm>
            <a:off x="1" y="3672840"/>
            <a:ext cx="12192000" cy="318516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91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1920"/>
            <a:ext cx="122682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0520" y="365125"/>
            <a:ext cx="719328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i="1" dirty="0" smtClean="0">
                <a:solidFill>
                  <a:srgbClr val="7030A0"/>
                </a:solidFill>
              </a:rPr>
              <a:t>Декоративно-прикладная страница школьной жизни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2880360"/>
            <a:ext cx="5471160" cy="4709160"/>
          </a:xfrm>
          <a:effectLst>
            <a:softEdge rad="317500"/>
          </a:effectLst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2977911"/>
            <a:ext cx="1051560" cy="352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24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1920"/>
            <a:ext cx="122682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1680" y="365125"/>
            <a:ext cx="9342120" cy="1325563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0B050"/>
                </a:solidFill>
              </a:rPr>
              <a:t>Учащиеся  ежедневно приходят в школу, как в свой родной дом, а каждый дом нужно согревать теплом своего сердца. Все школьные  коридоры украшены творческими панно наших ребят. Дети не просто участвуют в конкурсах декоративно-прикладного направления, но и создают шедевры, которые являются украшением школы, тем самым оставляя в школе частичку своей души, это и является основой эстетического воспитания наших школьников.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838200" y="1690688"/>
            <a:ext cx="10515600" cy="13493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51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0"/>
          <a:stretch/>
        </p:blipFill>
        <p:spPr>
          <a:xfrm>
            <a:off x="6096000" y="121920"/>
            <a:ext cx="6101534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" y="3059112"/>
            <a:ext cx="12103197" cy="3798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2"/>
          <a:stretch/>
        </p:blipFill>
        <p:spPr>
          <a:xfrm>
            <a:off x="1" y="121920"/>
            <a:ext cx="5897880" cy="301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Объект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2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17" y="1825625"/>
            <a:ext cx="773916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7" y="502920"/>
            <a:ext cx="10408485" cy="5852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7" y="502920"/>
            <a:ext cx="10408485" cy="5852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0"/>
            <a:ext cx="61722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04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3720" y="883920"/>
            <a:ext cx="8260080" cy="806768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328660" y="3356323"/>
            <a:ext cx="3337560" cy="3560066"/>
          </a:xfrm>
          <a:effectLst>
            <a:softEdge rad="127000"/>
          </a:effectLst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20" y="4276011"/>
            <a:ext cx="1348740" cy="26037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88080" y="1690688"/>
            <a:ext cx="68884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Интеллектуальная страница школьной жизни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7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3720" y="883920"/>
            <a:ext cx="8260080" cy="806768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smtClean="0">
                <a:solidFill>
                  <a:srgbClr val="00B050"/>
                </a:solidFill>
              </a:rPr>
              <a:t>С целью привития любви к Родине, в Рамках проведения Года русского языка ребята приняли участие в воспитательных мероприятиях: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- «Фестивале народного русского фольклора»;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- Выставке мастеров русского народного творчества;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- Городском мероприятии, посвященном Дню рождения А.С. Пушкина;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- Республиканском Интернет марафоне молодых поэтов «Люблю тебя родной Донбасс»;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- Фестивале сказок в городе Донецке и многих других. 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72440" y="335278"/>
            <a:ext cx="10881360" cy="54864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6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43" y="1825625"/>
            <a:ext cx="5439913" cy="4351338"/>
          </a:xfrm>
        </p:spPr>
      </p:pic>
      <p:pic>
        <p:nvPicPr>
          <p:cNvPr id="4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5200"/>
            <a:ext cx="5884528" cy="3383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10" y="25150"/>
            <a:ext cx="5941938" cy="3480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27" y="3530349"/>
            <a:ext cx="6364884" cy="33025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27" y="0"/>
            <a:ext cx="6307472" cy="361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79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rgbClr val="00B050"/>
                </a:solidFill>
              </a:rPr>
              <a:t/>
            </a:r>
            <a:br>
              <a:rPr lang="ru-RU" b="1" u="sng" dirty="0" smtClean="0">
                <a:solidFill>
                  <a:srgbClr val="00B050"/>
                </a:solidFill>
              </a:rPr>
            </a:br>
            <a:r>
              <a:rPr lang="ru-RU" b="1" u="sng" dirty="0">
                <a:solidFill>
                  <a:srgbClr val="00B050"/>
                </a:solidFill>
              </a:rPr>
              <a:t/>
            </a:r>
            <a:br>
              <a:rPr lang="ru-RU" b="1" u="sng" dirty="0">
                <a:solidFill>
                  <a:srgbClr val="00B050"/>
                </a:solidFill>
              </a:rPr>
            </a:br>
            <a:r>
              <a:rPr lang="ru-RU" b="1" u="sng" dirty="0" smtClean="0">
                <a:solidFill>
                  <a:srgbClr val="00B050"/>
                </a:solidFill>
              </a:rPr>
              <a:t/>
            </a:r>
            <a:br>
              <a:rPr lang="ru-RU" b="1" u="sng" dirty="0" smtClean="0">
                <a:solidFill>
                  <a:srgbClr val="00B050"/>
                </a:solidFill>
              </a:rPr>
            </a:br>
            <a:r>
              <a:rPr lang="ru-RU" b="1" u="sng" dirty="0">
                <a:solidFill>
                  <a:srgbClr val="00B050"/>
                </a:solidFill>
              </a:rPr>
              <a:t/>
            </a:r>
            <a:br>
              <a:rPr lang="ru-RU" b="1" u="sng" dirty="0">
                <a:solidFill>
                  <a:srgbClr val="00B050"/>
                </a:solidFill>
              </a:rPr>
            </a:br>
            <a:r>
              <a:rPr lang="ru-RU" b="1" u="sng" dirty="0" smtClean="0">
                <a:solidFill>
                  <a:srgbClr val="00B050"/>
                </a:solidFill>
              </a:rPr>
              <a:t/>
            </a:r>
            <a:br>
              <a:rPr lang="ru-RU" b="1" u="sng" dirty="0" smtClean="0">
                <a:solidFill>
                  <a:srgbClr val="00B050"/>
                </a:solidFill>
              </a:rPr>
            </a:br>
            <a:r>
              <a:rPr lang="ru-RU" b="1" u="sng" dirty="0" smtClean="0">
                <a:solidFill>
                  <a:srgbClr val="00B050"/>
                </a:solidFill>
              </a:rPr>
              <a:t/>
            </a:r>
            <a:br>
              <a:rPr lang="ru-RU" b="1" u="sng" dirty="0" smtClean="0">
                <a:solidFill>
                  <a:srgbClr val="00B050"/>
                </a:solidFill>
              </a:rPr>
            </a:br>
            <a:r>
              <a:rPr lang="ru-RU" b="1" u="sng" dirty="0" smtClean="0">
                <a:solidFill>
                  <a:srgbClr val="00B050"/>
                </a:solidFill>
              </a:rPr>
              <a:t>Направления воспитательной работы:</a:t>
            </a:r>
            <a:br>
              <a:rPr lang="ru-RU" b="1" u="sng" dirty="0" smtClean="0">
                <a:solidFill>
                  <a:srgbClr val="00B050"/>
                </a:solidFill>
              </a:rPr>
            </a:br>
            <a:r>
              <a:rPr lang="ru-RU" b="1" u="sng" dirty="0">
                <a:solidFill>
                  <a:srgbClr val="00B050"/>
                </a:solidFill>
              </a:rPr>
              <a:t/>
            </a:r>
            <a:br>
              <a:rPr lang="ru-RU" b="1" u="sng" dirty="0">
                <a:solidFill>
                  <a:srgbClr val="00B050"/>
                </a:solidFill>
              </a:rPr>
            </a:br>
            <a:endParaRPr lang="ru-RU" b="1" u="sng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6720" y="1825625"/>
            <a:ext cx="7117080" cy="4758055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Гражданско-патриотическое и правовое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Охрана жизни и здоровья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Художественно-эстетическое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Духовно – нравственное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Экологическое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Превентивное воспитание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Спортивно – оздоровительное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Трудовое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Ученическое самоуправление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Работа с родителями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4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5240" y="365125"/>
            <a:ext cx="752856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42" y="2973526"/>
            <a:ext cx="5705475" cy="3971925"/>
          </a:xfr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987040" y="1219200"/>
            <a:ext cx="79552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Туристическая страничка школьной жизни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417" y="3132093"/>
            <a:ext cx="1348740" cy="26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207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5240" y="365125"/>
            <a:ext cx="752856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dirty="0" smtClean="0">
                <a:solidFill>
                  <a:srgbClr val="00B050"/>
                </a:solidFill>
              </a:rPr>
              <a:t> Учащиеся  нашей школы активно путешествуют не только по живописным уголкам Республики, но и за ее пределами. Только за прошлый учебный год было организовано 43 поездки. Ребята посетили </a:t>
            </a:r>
            <a:r>
              <a:rPr lang="ru-RU" sz="4000" dirty="0" err="1" smtClean="0">
                <a:solidFill>
                  <a:srgbClr val="00B050"/>
                </a:solidFill>
              </a:rPr>
              <a:t>г.Клин</a:t>
            </a:r>
            <a:r>
              <a:rPr lang="ru-RU" sz="4000" dirty="0" smtClean="0">
                <a:solidFill>
                  <a:srgbClr val="00B050"/>
                </a:solidFill>
              </a:rPr>
              <a:t>, г. Санкт-Петербург, Москву и самые живописные уголки нашего края.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12" y="2004040"/>
            <a:ext cx="1363028" cy="3071356"/>
          </a:xfrm>
        </p:spPr>
      </p:pic>
    </p:spTree>
    <p:extLst>
      <p:ext uri="{BB962C8B-B14F-4D97-AF65-F5344CB8AC3E}">
        <p14:creationId xmlns:p14="http://schemas.microsoft.com/office/powerpoint/2010/main" val="41352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mycdn.me/i?r=AyH4iRPQ2q0otWIFepML2LxR0gMbdyfnl7912pKsaZZx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8" y="4312920"/>
            <a:ext cx="5935002" cy="254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.mycdn.me/i?r=AyH4iRPQ2q0otWIFepML2LxRxFe9ddOur6ETqfHschgHu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8847"/>
            <a:ext cx="5935001" cy="42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872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" y="4312920"/>
            <a:ext cx="6250009" cy="25359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316" name="Picture 4" descr="https://i.mycdn.me/i?r=AyH4iRPQ2q0otWIFepML2LxROmgnj0g65bKJON9eHu8IT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" y="28847"/>
            <a:ext cx="6239801" cy="42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8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7578"/>
          </a:xfrm>
        </p:spPr>
      </p:pic>
      <p:sp>
        <p:nvSpPr>
          <p:cNvPr id="3" name="Прямоугольник 2"/>
          <p:cNvSpPr/>
          <p:nvPr/>
        </p:nvSpPr>
        <p:spPr>
          <a:xfrm>
            <a:off x="3794760" y="3749039"/>
            <a:ext cx="48187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Страница доброты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2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ru-RU" sz="4000" b="1" dirty="0" smtClean="0">
                <a:solidFill>
                  <a:srgbClr val="00B050"/>
                </a:solidFill>
              </a:rPr>
              <a:t>Воспитать настоящего  патриота, достойного гражданина своего города и Республики невозможно без добра.</a:t>
            </a:r>
            <a:br>
              <a:rPr lang="ru-RU" sz="4000" b="1" dirty="0" smtClean="0">
                <a:solidFill>
                  <a:srgbClr val="00B050"/>
                </a:solidFill>
              </a:rPr>
            </a:br>
            <a:r>
              <a:rPr lang="ru-RU" sz="4000" b="1" dirty="0" smtClean="0">
                <a:solidFill>
                  <a:srgbClr val="00B050"/>
                </a:solidFill>
              </a:rPr>
              <a:t>В школе под руководством учителей начального звена были разработаны и внедряются систематически «Уроки доброты», которые направлены на развитие духовных ценностей наших ребят.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838200" y="1690688"/>
            <a:ext cx="10515600" cy="21431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7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431801"/>
            <a:ext cx="10018713" cy="14731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              </a:t>
            </a:r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Дефицит добра и милосердия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21" y="3982592"/>
            <a:ext cx="3124200" cy="3124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35" y="3980151"/>
            <a:ext cx="2814250" cy="28778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1" name="Picture 3" descr="C:\Users\home_pc\Desktop\добро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7920" y="1612900"/>
            <a:ext cx="4038601" cy="23672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810869"/>
      </p:ext>
    </p:extLst>
  </p:cSld>
  <p:clrMapOvr>
    <a:masterClrMapping/>
  </p:clrMapOvr>
  <p:transition spd="slow" advTm="531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-522513"/>
            <a:ext cx="10018713" cy="2351314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День рождения семьи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home_pc\Desktop\др сем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5939" y="1828801"/>
            <a:ext cx="4434841" cy="3997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 descr="C:\Users\home_pc\Desktop\др сем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0780" y="947057"/>
            <a:ext cx="4356463" cy="5590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55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57">
        <p14:prism/>
      </p:transition>
    </mc:Choice>
    <mc:Fallback xmlns="">
      <p:transition spd="slow" advTm="17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-990599"/>
            <a:ext cx="10018713" cy="29718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Час откровения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home_pc\Desktop\пар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5262" y="810260"/>
            <a:ext cx="4185325" cy="4226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5" name="Picture 3" descr="C:\Users\home_pc\Desktop\роди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3680" y="2246748"/>
            <a:ext cx="3744120" cy="4128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542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68">
        <p14:prism isInverted="1"/>
      </p:transition>
    </mc:Choice>
    <mc:Fallback xmlns="">
      <p:transition spd="slow" advTm="16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/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/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/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/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/>
            </a:r>
            <a:br>
              <a:rPr lang="en-US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Мы уверены в том, что принимая участия в акциях добрых дел, подрастающее поколение сможет  сберечь такой хрупкий и бесценный для нас мир.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9220" name="Picture 4" descr="https://animated-images.su/_ph/20/2/73201297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3997484"/>
            <a:ext cx="4305300" cy="35433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89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4720" y="944880"/>
            <a:ext cx="7879080" cy="745808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ru-RU" sz="2700" b="1" dirty="0" smtClean="0">
                <a:solidFill>
                  <a:srgbClr val="00B050"/>
                </a:solidFill>
              </a:rPr>
              <a:t>Ежегодной традицией  всего коллектива школы №2 стало проведение праздника «Защиты чести школы», в конце учебного года. </a:t>
            </a:r>
            <a:r>
              <a:rPr lang="en-US" sz="2700" b="1" dirty="0" smtClean="0">
                <a:solidFill>
                  <a:srgbClr val="00B050"/>
                </a:solidFill>
              </a:rPr>
              <a:t/>
            </a:r>
            <a:br>
              <a:rPr lang="en-US" sz="2700" b="1" dirty="0" smtClean="0">
                <a:solidFill>
                  <a:srgbClr val="00B050"/>
                </a:solidFill>
              </a:rPr>
            </a:br>
            <a:r>
              <a:rPr lang="ru-RU" sz="2700" b="1" dirty="0" smtClean="0">
                <a:solidFill>
                  <a:srgbClr val="00B050"/>
                </a:solidFill>
              </a:rPr>
              <a:t>На сцене заслуженно получают свои награды и памятные призы лучшие из лучших, самые активные и креативные учащиеся школы. </a:t>
            </a:r>
            <a:br>
              <a:rPr lang="ru-RU" sz="2700" b="1" dirty="0" smtClean="0">
                <a:solidFill>
                  <a:srgbClr val="00B050"/>
                </a:solidFill>
              </a:rPr>
            </a:br>
            <a:r>
              <a:rPr lang="ru-RU" sz="2700" b="1" dirty="0" smtClean="0">
                <a:solidFill>
                  <a:srgbClr val="00B050"/>
                </a:solidFill>
              </a:rPr>
              <a:t>Это праздник – на котором объединяются воедино все сердца нашей школьной семьи. Украшением праздника всегда становятся самые талантливые жители школьной планеты знаний, танцоры, певцы и  ораторы.</a:t>
            </a:r>
            <a:br>
              <a:rPr lang="ru-RU" sz="2700" b="1" dirty="0" smtClean="0">
                <a:solidFill>
                  <a:srgbClr val="00B050"/>
                </a:solidFill>
              </a:rPr>
            </a:br>
            <a:r>
              <a:rPr lang="ru-RU" sz="2700" b="1" dirty="0" smtClean="0">
                <a:solidFill>
                  <a:srgbClr val="00B050"/>
                </a:solidFill>
              </a:rPr>
              <a:t>На празднике «Защиты чести школы» всегда много почетных гостей: </a:t>
            </a:r>
            <a:r>
              <a:rPr lang="ru-RU" sz="2700" b="1" dirty="0" err="1" smtClean="0">
                <a:solidFill>
                  <a:srgbClr val="00B050"/>
                </a:solidFill>
              </a:rPr>
              <a:t>Астапович</a:t>
            </a:r>
            <a:r>
              <a:rPr lang="ru-RU" sz="2700" b="1" dirty="0" smtClean="0">
                <a:solidFill>
                  <a:srgbClr val="00B050"/>
                </a:solidFill>
              </a:rPr>
              <a:t> Т.В, Колесова З.М., представители отдела образования  и многие другие. </a:t>
            </a:r>
            <a:br>
              <a:rPr lang="ru-RU" sz="2700" b="1" dirty="0" smtClean="0">
                <a:solidFill>
                  <a:srgbClr val="00B050"/>
                </a:solidFill>
              </a:rPr>
            </a:br>
            <a:r>
              <a:rPr lang="ru-RU" sz="2700" b="1" dirty="0" smtClean="0">
                <a:solidFill>
                  <a:srgbClr val="00B050"/>
                </a:solidFill>
              </a:rPr>
              <a:t>Посетил наше мероприятие и министр информации ДНР Игорь Антипов.  </a:t>
            </a:r>
            <a:endParaRPr lang="ru-RU" sz="27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0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1217676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022917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/>
            </a:r>
            <a:br>
              <a:rPr lang="ru-RU" sz="3600" dirty="0" smtClean="0">
                <a:solidFill>
                  <a:srgbClr val="00B05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Ребенок</a:t>
            </a:r>
            <a:r>
              <a:rPr lang="ru-RU" sz="3600" dirty="0" smtClean="0">
                <a:solidFill>
                  <a:srgbClr val="00B050"/>
                </a:solidFill>
              </a:rPr>
              <a:t> рождается в семье, а </a:t>
            </a:r>
            <a:r>
              <a:rPr lang="ru-RU" sz="3600" dirty="0" smtClean="0">
                <a:solidFill>
                  <a:srgbClr val="FF0000"/>
                </a:solidFill>
              </a:rPr>
              <a:t>ученик</a:t>
            </a:r>
            <a:r>
              <a:rPr lang="ru-RU" sz="3600" dirty="0" smtClean="0">
                <a:solidFill>
                  <a:srgbClr val="00B050"/>
                </a:solidFill>
              </a:rPr>
              <a:t> рождается, когда перед ним открываются волшебные двери школы и он отправляется в путешествие по планете знаний!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0" y="4145279"/>
            <a:ext cx="1998344" cy="27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8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8080" y="365125"/>
            <a:ext cx="7665720" cy="1189355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dirty="0" smtClean="0">
                <a:solidFill>
                  <a:srgbClr val="7030A0"/>
                </a:solidFill>
              </a:rPr>
              <a:t>На протяжении 3-х лет учащиеся школы  принимали активное участие в конкурсах и акциях по всем направлениям воспитательной работы.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В 2016-2017 уч. году – защищая честь города и честь школы наши ученики в Республики заняли </a:t>
            </a:r>
            <a:r>
              <a:rPr lang="ru-RU" sz="2400" b="1" dirty="0" smtClean="0">
                <a:solidFill>
                  <a:srgbClr val="FF0000"/>
                </a:solidFill>
              </a:rPr>
              <a:t>14 </a:t>
            </a:r>
            <a:r>
              <a:rPr lang="ru-RU" sz="2400" b="1" dirty="0" smtClean="0">
                <a:solidFill>
                  <a:srgbClr val="7030A0"/>
                </a:solidFill>
              </a:rPr>
              <a:t>призовых мест и получили более </a:t>
            </a:r>
            <a:r>
              <a:rPr lang="ru-RU" sz="2400" b="1" dirty="0" smtClean="0">
                <a:solidFill>
                  <a:srgbClr val="FF0000"/>
                </a:solidFill>
              </a:rPr>
              <a:t>30</a:t>
            </a:r>
            <a:r>
              <a:rPr lang="ru-RU" sz="2400" b="1" dirty="0" smtClean="0">
                <a:solidFill>
                  <a:srgbClr val="7030A0"/>
                </a:solidFill>
              </a:rPr>
              <a:t> благодарностей за активное участие в Республиканских турнирах.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В 2017-2018 </a:t>
            </a:r>
            <a:r>
              <a:rPr lang="ru-RU" sz="2400" b="1" dirty="0" err="1" smtClean="0">
                <a:solidFill>
                  <a:srgbClr val="7030A0"/>
                </a:solidFill>
              </a:rPr>
              <a:t>уч.году</a:t>
            </a:r>
            <a:r>
              <a:rPr lang="ru-RU" sz="2400" b="1" dirty="0" smtClean="0">
                <a:solidFill>
                  <a:srgbClr val="7030A0"/>
                </a:solidFill>
              </a:rPr>
              <a:t> ученики школы заняли </a:t>
            </a:r>
            <a:r>
              <a:rPr lang="ru-RU" sz="2400" b="1" dirty="0" smtClean="0">
                <a:solidFill>
                  <a:srgbClr val="FF0000"/>
                </a:solidFill>
              </a:rPr>
              <a:t>15</a:t>
            </a:r>
            <a:r>
              <a:rPr lang="ru-RU" sz="2400" b="1" dirty="0" smtClean="0">
                <a:solidFill>
                  <a:srgbClr val="7030A0"/>
                </a:solidFill>
              </a:rPr>
              <a:t> призовых мест в  Республиканских конкурсах.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В прошлом учебном году количество побед в Республике достигло </a:t>
            </a:r>
            <a:r>
              <a:rPr lang="ru-RU" sz="2400" b="1" dirty="0" smtClean="0">
                <a:solidFill>
                  <a:srgbClr val="FF0000"/>
                </a:solidFill>
              </a:rPr>
              <a:t>20</a:t>
            </a:r>
            <a:r>
              <a:rPr lang="ru-RU" sz="2400" b="1" dirty="0" smtClean="0">
                <a:solidFill>
                  <a:srgbClr val="7030A0"/>
                </a:solidFill>
              </a:rPr>
              <a:t>.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Ежегодно учащиеся нашей школы являются победителями онлайн олимпиад, конкурсов и турниров на онлайн платформах Российской Федерации.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За последние три года, учащимся было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 выдано более </a:t>
            </a:r>
            <a:r>
              <a:rPr lang="ru-RU" sz="2400" b="1" dirty="0" smtClean="0">
                <a:solidFill>
                  <a:srgbClr val="FF0000"/>
                </a:solidFill>
              </a:rPr>
              <a:t>300</a:t>
            </a:r>
            <a:r>
              <a:rPr lang="ru-RU" sz="2400" b="1" dirty="0" smtClean="0">
                <a:solidFill>
                  <a:srgbClr val="7030A0"/>
                </a:solidFill>
              </a:rPr>
              <a:t> дипломов победителей международных онлайн олимпиад на платформе «</a:t>
            </a:r>
            <a:r>
              <a:rPr lang="ru-RU" sz="2400" b="1" dirty="0" err="1" smtClean="0">
                <a:solidFill>
                  <a:srgbClr val="7030A0"/>
                </a:solidFill>
              </a:rPr>
              <a:t>Учи.ру</a:t>
            </a:r>
            <a:r>
              <a:rPr lang="ru-RU" sz="2400" b="1" dirty="0" smtClean="0">
                <a:solidFill>
                  <a:srgbClr val="7030A0"/>
                </a:solidFill>
              </a:rPr>
              <a:t>»     </a:t>
            </a:r>
            <a:r>
              <a:rPr lang="ru-RU" sz="2800" b="1" dirty="0" smtClean="0">
                <a:solidFill>
                  <a:srgbClr val="92D050"/>
                </a:solidFill>
              </a:rPr>
              <a:t/>
            </a:r>
            <a:br>
              <a:rPr lang="ru-RU" sz="2800" b="1" dirty="0" smtClean="0">
                <a:solidFill>
                  <a:srgbClr val="92D05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838200" y="1234440"/>
            <a:ext cx="10515600" cy="59118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9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0600"/>
            <a:ext cx="121920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8960" y="731520"/>
            <a:ext cx="8793480" cy="959168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solidFill>
                  <a:srgbClr val="00B050"/>
                </a:solidFill>
              </a:rPr>
              <a:t>             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                                                      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>
                <a:solidFill>
                  <a:srgbClr val="00B050"/>
                </a:solidFill>
              </a:rPr>
              <a:t/>
            </a:r>
            <a:br>
              <a:rPr lang="ru-RU" sz="3200" b="1" dirty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/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>
                <a:solidFill>
                  <a:srgbClr val="00B050"/>
                </a:solidFill>
              </a:rPr>
              <a:t/>
            </a:r>
            <a:br>
              <a:rPr lang="ru-RU" sz="3200" b="1" dirty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/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>
                <a:solidFill>
                  <a:srgbClr val="00B050"/>
                </a:solidFill>
              </a:rPr>
              <a:t/>
            </a:r>
            <a:br>
              <a:rPr lang="ru-RU" sz="3200" b="1" dirty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                                              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>
                <a:solidFill>
                  <a:srgbClr val="00B050"/>
                </a:solidFill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</a:rPr>
              <a:t>                                                  </a:t>
            </a:r>
            <a:r>
              <a:rPr lang="ru-RU" sz="3200" b="1" dirty="0">
                <a:solidFill>
                  <a:srgbClr val="00B050"/>
                </a:solidFill>
              </a:rPr>
              <a:t> С</a:t>
            </a:r>
            <a:r>
              <a:rPr lang="ru-RU" sz="3200" b="1" dirty="0" smtClean="0">
                <a:solidFill>
                  <a:srgbClr val="00B050"/>
                </a:solidFill>
              </a:rPr>
              <a:t>ентябрь, 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начало нового учебного года, а в копилке наших достижений уже появляются первые победы.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Ученица 7 класса </a:t>
            </a:r>
            <a:r>
              <a:rPr lang="ru-RU" sz="3200" b="1" dirty="0" err="1" smtClean="0">
                <a:solidFill>
                  <a:srgbClr val="00B050"/>
                </a:solidFill>
              </a:rPr>
              <a:t>Куцева</a:t>
            </a:r>
            <a:r>
              <a:rPr lang="ru-RU" sz="3200" b="1" dirty="0" smtClean="0">
                <a:solidFill>
                  <a:srgbClr val="00B050"/>
                </a:solidFill>
              </a:rPr>
              <a:t> Вероника была приглашена на Республиканскую встречу с Московским автором, поэтом Филатовым Игорем Борисовичем, который презентовал книгу «Надежда на счастье», посвященную 150 </a:t>
            </a:r>
            <a:r>
              <a:rPr lang="ru-RU" sz="3200" b="1" dirty="0" err="1" smtClean="0">
                <a:solidFill>
                  <a:srgbClr val="00B050"/>
                </a:solidFill>
              </a:rPr>
              <a:t>летию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г.Донецка</a:t>
            </a:r>
            <a:r>
              <a:rPr lang="ru-RU" sz="3200" b="1" dirty="0" smtClean="0">
                <a:solidFill>
                  <a:srgbClr val="00B050"/>
                </a:solidFill>
              </a:rPr>
              <a:t>, куда вошло и было напечатано единственное стихотворение из Ясиноватой, ученицы нашей школы, которая заняла второе место в Республике в конкурсе юных поэтов 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«Люблю тебя родной Донбасс».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12719"/>
            <a:ext cx="2270760" cy="346424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8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" b="17875"/>
          <a:stretch/>
        </p:blipFill>
        <p:spPr>
          <a:xfrm rot="-5400000">
            <a:off x="5581651" y="247648"/>
            <a:ext cx="6858000" cy="63627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44" r="4286"/>
          <a:stretch/>
        </p:blipFill>
        <p:spPr>
          <a:xfrm rot="-5400000">
            <a:off x="-824591" y="547005"/>
            <a:ext cx="6890655" cy="57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35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" name="Объект 3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88" y="0"/>
            <a:ext cx="7735712" cy="6858000"/>
          </a:xfr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6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79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8134"/>
          </a:xfrm>
        </p:spPr>
      </p:pic>
    </p:spTree>
    <p:extLst>
      <p:ext uri="{BB962C8B-B14F-4D97-AF65-F5344CB8AC3E}">
        <p14:creationId xmlns:p14="http://schemas.microsoft.com/office/powerpoint/2010/main" val="25388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65125"/>
            <a:ext cx="9220200" cy="1325563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00B050"/>
                </a:solidFill>
              </a:rPr>
              <a:t>В рамках  реализации концепции патриотического воспитания,  с целью развития патриотических чувств и привития любви к Родине, Донецкому краю в школе был создан кабинет гражданственности.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В кабинете учащимися, родителями и  педагогическим коллективом был создан Бессмертный полк ветеранов ВОВ, серия стендов, которые отражают результативность участия в патриотических акциях, Вахтах памяти и конкурсах патриотической направленности.  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39" y="4650738"/>
            <a:ext cx="1089661" cy="2207262"/>
          </a:xfrm>
        </p:spPr>
      </p:pic>
    </p:spTree>
    <p:extLst>
      <p:ext uri="{BB962C8B-B14F-4D97-AF65-F5344CB8AC3E}">
        <p14:creationId xmlns:p14="http://schemas.microsoft.com/office/powerpoint/2010/main" val="6049064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911433/d55ee9e3-ec98-4e20-bdd2-7ed87a771093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71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990"/>
            <a:ext cx="11658600" cy="59235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1226422" y="2405285"/>
            <a:ext cx="4267966" cy="51113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638800" y="1690688"/>
            <a:ext cx="5715000" cy="507831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ctr"/>
            <a:endParaRPr lang="ru-RU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ctr"/>
            <a:endParaRPr lang="ru-RU" sz="5400" b="1" dirty="0" smtClean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algn="ctr"/>
            <a:r>
              <a:rPr lang="ru-RU" sz="5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</a:rPr>
              <a:t>Патриотическая страница 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50"/>
                </a:solidFill>
              </a:rPr>
              <a:t>школьной жизни</a:t>
            </a:r>
            <a:endParaRPr lang="ru-RU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63" y="2"/>
            <a:ext cx="1729739" cy="266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2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DCIM\100MSDCF\DSC04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кабит\den_pobedy_str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2440" y="0"/>
            <a:ext cx="11369040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школьников в нашей школе — это систематическая и целенаправленная деятельность по формированию у учащихся высокого патриотического сознания, чувства верности своему Отечеству, готовности к выполнению гражданского долга и конституционных обязанностей по защите интересов Родины. Патриотическое воспитание направлено на формирование и развитие личности, обладающей качествами гражданина – патриота Родины и способной успешно выполнять гражданские обязанности в мирное и военное время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просмотр видеофильмов и фотоматериалов;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акции памяти;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творческие конкурсы, викторины;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виртуальные экскурсии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памятникам воинов – освободителей, по памятным местам Боевой Славы;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уроки мужества с приглашением ветеранов войны;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общественные акции;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сбор и оформление информации о ветеранах войны и тружениках тыла;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обновление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помощь престарелым людям;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и проведение концертов, вечеров встреч;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подготовка материалов   для создания видеофильма о ветеранах ВОВ;</a:t>
            </a:r>
          </a:p>
          <a:p>
            <a:pPr marL="171450" indent="-171450" algn="ctr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поисковая работа по пополнению стендов.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6019800" cy="6888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59436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218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372</TotalTime>
  <Words>226</Words>
  <Application>Microsoft Office PowerPoint</Application>
  <PresentationFormat>Широкоэкранный</PresentationFormat>
  <Paragraphs>58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МОУ «ШКОЛА №2 ГОРОДА ЯСИНОВАТАЯ»</vt:lpstr>
      <vt:lpstr>      Направления воспитательной работы:  </vt:lpstr>
      <vt:lpstr> Ребенок рождается в семье, а ученик рождается, когда перед ним открываются волшебные двери школы и он отправляется в путешествие по планете знаний!</vt:lpstr>
      <vt:lpstr>Презентация PowerPoint</vt:lpstr>
      <vt:lpstr>               В рамках  реализации концепции патриотического воспитания,  с целью развития патриотических чувств и привития любви к Родине, Донецкому краю в школе был создан кабинет гражданственности. В кабинете учащимися, родителями и  педагогическим коллективом был создан Бессмертный полк ветеранов ВОВ, серия стендов, которые отражают результативность участия в патриотических акциях, Вахтах памяти и конкурсах патриотической направленности.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Неустанно горят лампады памяти ангелов Донбасса</vt:lpstr>
      <vt:lpstr>    Декоративно-прикладная страница школьной жизни</vt:lpstr>
      <vt:lpstr>            Учащиеся  ежедневно приходят в школу, как в свой родной дом, а каждый дом нужно согревать теплом своего сердца. Все школьные  коридоры украшены творческими панно наших ребят. Дети не просто участвуют в конкурсах декоративно-прикладного направления, но и создают шедевры, которые являются украшением школы, тем самым оставляя в школе частичку своей души, это и является основой эстетического воспитания наших школьников.</vt:lpstr>
      <vt:lpstr>Презентация PowerPoint</vt:lpstr>
      <vt:lpstr>Презентация PowerPoint</vt:lpstr>
      <vt:lpstr>               </vt:lpstr>
      <vt:lpstr>               С целью привития любви к Родине, в Рамках проведения Года русского языка ребята приняли участие в воспитательных мероприятиях: - «Фестивале народного русского фольклора»; - Выставке мастеров русского народного творчества; - Городском мероприятии, посвященном Дню рождения А.С. Пушкина; - Республиканском Интернет марафоне молодых поэтов «Люблю тебя родной Донбасс»; - Фестивале сказок в городе Донецке и многих других. </vt:lpstr>
      <vt:lpstr>Презентация PowerPoint</vt:lpstr>
      <vt:lpstr>           </vt:lpstr>
      <vt:lpstr>           Учащиеся  нашей школы активно путешествуют не только по живописным уголкам Республики, но и за ее пределами. Только за прошлый учебный год было организовано 43 поездки. Ребята посетили г.Клин, г. Санкт-Петербург, Москву и самые живописные уголки нашего края.</vt:lpstr>
      <vt:lpstr>Презентация PowerPoint</vt:lpstr>
      <vt:lpstr>Презентация PowerPoint</vt:lpstr>
      <vt:lpstr>           Воспитать настоящего  патриота, достойного гражданина своего города и Республики невозможно без добра. В школе под руководством учителей начального звена были разработаны и внедряются систематически «Уроки доброты», которые направлены на развитие духовных ценностей наших ребят.</vt:lpstr>
      <vt:lpstr>              Дефицит добра и милосердия</vt:lpstr>
      <vt:lpstr>День рождения семьи</vt:lpstr>
      <vt:lpstr>Час откровения</vt:lpstr>
      <vt:lpstr>         Мы уверены в том, что принимая участия в акциях добрых дел, подрастающее поколение сможет  сберечь такой хрупкий и бесценный для нас мир. </vt:lpstr>
      <vt:lpstr>                Ежегодной традицией  всего коллектива школы №2 стало проведение праздника «Защиты чести школы», в конце учебного года.  На сцене заслуженно получают свои награды и памятные призы лучшие из лучших, самые активные и креативные учащиеся школы.  Это праздник – на котором объединяются воедино все сердца нашей школьной семьи. Украшением праздника всегда становятся самые талантливые жители школьной планеты знаний, танцоры, певцы и  ораторы. На празднике «Защиты чести школы» всегда много почетных гостей: Астапович Т.В, Колесова З.М., представители отдела образования  и многие другие.  Посетил наше мероприятие и министр информации ДНР Игорь Антипов.  </vt:lpstr>
      <vt:lpstr>                  На протяжении 3-х лет учащиеся школы  принимали активное участие в конкурсах и акциях по всем направлениям воспитательной работы. В 2016-2017 уч. году – защищая честь города и честь школы наши ученики в Республики заняли 14 призовых мест и получили более 30 благодарностей за активное участие в Республиканских турнирах. В 2017-2018 уч.году ученики школы заняли 15 призовых мест в  Республиканских конкурсах. В прошлом учебном году количество побед в Республике достигло 20. Ежегодно учащиеся нашей школы являются победителями онлайн олимпиад, конкурсов и турниров на онлайн платформах Российской Федерации.  За последние три года, учащимся было  выдано более 300 дипломов победителей международных онлайн олимпиад на платформе «Учи.ру»       </vt:lpstr>
      <vt:lpstr>                                                                                                                                                                             Сентябрь,  начало нового учебного года, а в копилке наших достижений уже появляются первые победы. Ученица 7 класса Куцева Вероника была приглашена на Республиканскую встречу с Московским автором, поэтом Филатовым Игорем Борисовичем, который презентовал книгу «Надежда на счастье», посвященную 150 летию г.Донецка, куда вошло и было напечатано единственное стихотворение из Ясиноватой, ученицы нашей школы, которая заняла второе место в Республике в конкурсе юных поэтов  «Люблю тебя родной Донбасс».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</dc:creator>
  <cp:lastModifiedBy>А</cp:lastModifiedBy>
  <cp:revision>35</cp:revision>
  <dcterms:created xsi:type="dcterms:W3CDTF">2019-08-26T16:03:43Z</dcterms:created>
  <dcterms:modified xsi:type="dcterms:W3CDTF">2019-09-30T09:08:42Z</dcterms:modified>
</cp:coreProperties>
</file>