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0" r:id="rId2"/>
  </p:sldMasterIdLst>
  <p:notesMasterIdLst>
    <p:notesMasterId r:id="rId25"/>
  </p:notesMasterIdLst>
  <p:handoutMasterIdLst>
    <p:handoutMasterId r:id="rId26"/>
  </p:handoutMasterIdLst>
  <p:sldIdLst>
    <p:sldId id="257" r:id="rId3"/>
    <p:sldId id="259" r:id="rId4"/>
    <p:sldId id="331" r:id="rId5"/>
    <p:sldId id="262" r:id="rId6"/>
    <p:sldId id="312" r:id="rId7"/>
    <p:sldId id="314" r:id="rId8"/>
    <p:sldId id="332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33" r:id="rId18"/>
    <p:sldId id="334" r:id="rId19"/>
    <p:sldId id="324" r:id="rId20"/>
    <p:sldId id="325" r:id="rId21"/>
    <p:sldId id="326" r:id="rId22"/>
    <p:sldId id="327" r:id="rId23"/>
    <p:sldId id="330" r:id="rId24"/>
  </p:sldIdLst>
  <p:sldSz cx="9144000" cy="6858000" type="screen4x3"/>
  <p:notesSz cx="6858000" cy="9144000"/>
  <p:embeddedFontLst>
    <p:embeddedFont>
      <p:font typeface="Trebuchet MS" pitchFamily="34" charset="0"/>
      <p:regular r:id="rId27"/>
      <p:bold r:id="rId28"/>
      <p:italic r:id="rId29"/>
      <p:boldItalic r:id="rId30"/>
    </p:embeddedFont>
    <p:embeddedFont>
      <p:font typeface="Wingdings 2" pitchFamily="18" charset="2"/>
      <p:regular r:id="rId31"/>
    </p:embeddedFont>
    <p:embeddedFont>
      <p:font typeface="Calibri" pitchFamily="34" charset="0"/>
      <p:regular r:id="rId32"/>
      <p:bold r:id="rId33"/>
      <p:italic r:id="rId34"/>
      <p:boldItalic r:id="rId35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66"/>
    <a:srgbClr val="663300"/>
    <a:srgbClr val="FF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5675" autoAdjust="0"/>
  </p:normalViewPr>
  <p:slideViewPr>
    <p:cSldViewPr>
      <p:cViewPr>
        <p:scale>
          <a:sx n="75" d="100"/>
          <a:sy n="7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font" Target="fonts/font8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33" Type="http://schemas.openxmlformats.org/officeDocument/2006/relationships/font" Target="fonts/font7.fntdata"/><Relationship Id="rId38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3.fntdata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font" Target="fonts/font6.fntdata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font" Target="fonts/font2.fntdata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5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font" Target="fonts/font9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Презентация к докладу "Публикация авторских работ в сети Интернет"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19.03.2013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10952-6FCE-426F-9CC1-85D3358A9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Презентация к докладу "Публикация авторских работ в сети Интернет"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19.03.2013</a:t>
            </a: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0DBFE-2BCB-48A6-AFDC-E2780FA75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Презентация к докладу "Публикация авторских работ в сети Интернет"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19.03.2013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DBFE-2BCB-48A6-AFDC-E2780FA755B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0DBFE-2BCB-48A6-AFDC-E2780FA755B1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Презентация к докладу "Публикация авторских работ в сети Интернет"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ru-RU" smtClean="0"/>
              <a:t>19.03.2013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E23F100-4FE5-4489-A966-EF83A3F4C406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350F3C1-B46A-4D43-B4DF-6EF6B906C9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олилиния 9"/>
          <p:cNvSpPr/>
          <p:nvPr userDrawn="1"/>
        </p:nvSpPr>
        <p:spPr>
          <a:xfrm>
            <a:off x="-180528" y="-171400"/>
            <a:ext cx="5902425" cy="7344816"/>
          </a:xfrm>
          <a:custGeom>
            <a:avLst/>
            <a:gdLst>
              <a:gd name="connsiteX0" fmla="*/ 2213264 w 5766955"/>
              <a:gd name="connsiteY0" fmla="*/ 0 h 6930737"/>
              <a:gd name="connsiteX1" fmla="*/ 4010891 w 5766955"/>
              <a:gd name="connsiteY1" fmla="*/ 31173 h 6930737"/>
              <a:gd name="connsiteX2" fmla="*/ 5766955 w 5766955"/>
              <a:gd name="connsiteY2" fmla="*/ 6899564 h 6930737"/>
              <a:gd name="connsiteX3" fmla="*/ 2961409 w 5766955"/>
              <a:gd name="connsiteY3" fmla="*/ 6930737 h 6930737"/>
              <a:gd name="connsiteX4" fmla="*/ 20782 w 5766955"/>
              <a:gd name="connsiteY4" fmla="*/ 3595255 h 6930737"/>
              <a:gd name="connsiteX5" fmla="*/ 0 w 5766955"/>
              <a:gd name="connsiteY5" fmla="*/ 2462646 h 6930737"/>
              <a:gd name="connsiteX6" fmla="*/ 2213264 w 5766955"/>
              <a:gd name="connsiteY6" fmla="*/ 0 h 6930737"/>
              <a:gd name="connsiteX0" fmla="*/ 2213264 w 5766955"/>
              <a:gd name="connsiteY0" fmla="*/ 0 h 6930737"/>
              <a:gd name="connsiteX1" fmla="*/ 4010891 w 5766955"/>
              <a:gd name="connsiteY1" fmla="*/ 31173 h 6930737"/>
              <a:gd name="connsiteX2" fmla="*/ 5766955 w 5766955"/>
              <a:gd name="connsiteY2" fmla="*/ 6899564 h 6930737"/>
              <a:gd name="connsiteX3" fmla="*/ 2961409 w 5766955"/>
              <a:gd name="connsiteY3" fmla="*/ 6930737 h 6930737"/>
              <a:gd name="connsiteX4" fmla="*/ 20782 w 5766955"/>
              <a:gd name="connsiteY4" fmla="*/ 3595255 h 6930737"/>
              <a:gd name="connsiteX5" fmla="*/ 0 w 5766955"/>
              <a:gd name="connsiteY5" fmla="*/ 2462646 h 6930737"/>
              <a:gd name="connsiteX6" fmla="*/ 2213264 w 5766955"/>
              <a:gd name="connsiteY6" fmla="*/ 0 h 6930737"/>
              <a:gd name="connsiteX0" fmla="*/ 2213264 w 5766955"/>
              <a:gd name="connsiteY0" fmla="*/ 0 h 6930737"/>
              <a:gd name="connsiteX1" fmla="*/ 4010891 w 5766955"/>
              <a:gd name="connsiteY1" fmla="*/ 31173 h 6930737"/>
              <a:gd name="connsiteX2" fmla="*/ 5766955 w 5766955"/>
              <a:gd name="connsiteY2" fmla="*/ 6899564 h 6930737"/>
              <a:gd name="connsiteX3" fmla="*/ 2961409 w 5766955"/>
              <a:gd name="connsiteY3" fmla="*/ 6930737 h 6930737"/>
              <a:gd name="connsiteX4" fmla="*/ 20782 w 5766955"/>
              <a:gd name="connsiteY4" fmla="*/ 3595255 h 6930737"/>
              <a:gd name="connsiteX5" fmla="*/ 0 w 5766955"/>
              <a:gd name="connsiteY5" fmla="*/ 2462646 h 6930737"/>
              <a:gd name="connsiteX6" fmla="*/ 2213264 w 5766955"/>
              <a:gd name="connsiteY6" fmla="*/ 0 h 6930737"/>
              <a:gd name="connsiteX0" fmla="*/ 2213264 w 5766955"/>
              <a:gd name="connsiteY0" fmla="*/ 0 h 6930737"/>
              <a:gd name="connsiteX1" fmla="*/ 4010891 w 5766955"/>
              <a:gd name="connsiteY1" fmla="*/ 31173 h 6930737"/>
              <a:gd name="connsiteX2" fmla="*/ 5766955 w 5766955"/>
              <a:gd name="connsiteY2" fmla="*/ 6899564 h 6930737"/>
              <a:gd name="connsiteX3" fmla="*/ 2961409 w 5766955"/>
              <a:gd name="connsiteY3" fmla="*/ 6930737 h 6930737"/>
              <a:gd name="connsiteX4" fmla="*/ 20782 w 5766955"/>
              <a:gd name="connsiteY4" fmla="*/ 3595255 h 6930737"/>
              <a:gd name="connsiteX5" fmla="*/ 0 w 5766955"/>
              <a:gd name="connsiteY5" fmla="*/ 2462646 h 6930737"/>
              <a:gd name="connsiteX6" fmla="*/ 2213264 w 5766955"/>
              <a:gd name="connsiteY6" fmla="*/ 0 h 6930737"/>
              <a:gd name="connsiteX0" fmla="*/ 2213264 w 5766955"/>
              <a:gd name="connsiteY0" fmla="*/ 0 h 6930737"/>
              <a:gd name="connsiteX1" fmla="*/ 4010891 w 5766955"/>
              <a:gd name="connsiteY1" fmla="*/ 31173 h 6930737"/>
              <a:gd name="connsiteX2" fmla="*/ 5766955 w 5766955"/>
              <a:gd name="connsiteY2" fmla="*/ 6899564 h 6930737"/>
              <a:gd name="connsiteX3" fmla="*/ 2961409 w 5766955"/>
              <a:gd name="connsiteY3" fmla="*/ 6930737 h 6930737"/>
              <a:gd name="connsiteX4" fmla="*/ 20782 w 5766955"/>
              <a:gd name="connsiteY4" fmla="*/ 3595255 h 6930737"/>
              <a:gd name="connsiteX5" fmla="*/ 0 w 5766955"/>
              <a:gd name="connsiteY5" fmla="*/ 2462646 h 6930737"/>
              <a:gd name="connsiteX6" fmla="*/ 2213264 w 5766955"/>
              <a:gd name="connsiteY6" fmla="*/ 0 h 6930737"/>
              <a:gd name="connsiteX0" fmla="*/ 2213264 w 5766955"/>
              <a:gd name="connsiteY0" fmla="*/ 0 h 6930737"/>
              <a:gd name="connsiteX1" fmla="*/ 4010891 w 5766955"/>
              <a:gd name="connsiteY1" fmla="*/ 31173 h 6930737"/>
              <a:gd name="connsiteX2" fmla="*/ 5766955 w 5766955"/>
              <a:gd name="connsiteY2" fmla="*/ 6899564 h 6930737"/>
              <a:gd name="connsiteX3" fmla="*/ 2961409 w 5766955"/>
              <a:gd name="connsiteY3" fmla="*/ 6930737 h 6930737"/>
              <a:gd name="connsiteX4" fmla="*/ 20782 w 5766955"/>
              <a:gd name="connsiteY4" fmla="*/ 3595255 h 6930737"/>
              <a:gd name="connsiteX5" fmla="*/ 0 w 5766955"/>
              <a:gd name="connsiteY5" fmla="*/ 2462646 h 6930737"/>
              <a:gd name="connsiteX6" fmla="*/ 2213264 w 5766955"/>
              <a:gd name="connsiteY6" fmla="*/ 0 h 6930737"/>
              <a:gd name="connsiteX0" fmla="*/ 2213264 w 5766955"/>
              <a:gd name="connsiteY0" fmla="*/ 0 h 6930737"/>
              <a:gd name="connsiteX1" fmla="*/ 4010891 w 5766955"/>
              <a:gd name="connsiteY1" fmla="*/ 31173 h 6930737"/>
              <a:gd name="connsiteX2" fmla="*/ 5766955 w 5766955"/>
              <a:gd name="connsiteY2" fmla="*/ 6899564 h 6930737"/>
              <a:gd name="connsiteX3" fmla="*/ 2961409 w 5766955"/>
              <a:gd name="connsiteY3" fmla="*/ 6930737 h 6930737"/>
              <a:gd name="connsiteX4" fmla="*/ 20782 w 5766955"/>
              <a:gd name="connsiteY4" fmla="*/ 3595255 h 6930737"/>
              <a:gd name="connsiteX5" fmla="*/ 0 w 5766955"/>
              <a:gd name="connsiteY5" fmla="*/ 2462646 h 6930737"/>
              <a:gd name="connsiteX6" fmla="*/ 2213264 w 5766955"/>
              <a:gd name="connsiteY6" fmla="*/ 0 h 6930737"/>
              <a:gd name="connsiteX0" fmla="*/ 2213264 w 5766955"/>
              <a:gd name="connsiteY0" fmla="*/ 0 h 6930737"/>
              <a:gd name="connsiteX1" fmla="*/ 4010891 w 5766955"/>
              <a:gd name="connsiteY1" fmla="*/ 31173 h 6930737"/>
              <a:gd name="connsiteX2" fmla="*/ 5766955 w 5766955"/>
              <a:gd name="connsiteY2" fmla="*/ 6899564 h 6930737"/>
              <a:gd name="connsiteX3" fmla="*/ 2961409 w 5766955"/>
              <a:gd name="connsiteY3" fmla="*/ 6930737 h 6930737"/>
              <a:gd name="connsiteX4" fmla="*/ 20782 w 5766955"/>
              <a:gd name="connsiteY4" fmla="*/ 3595255 h 6930737"/>
              <a:gd name="connsiteX5" fmla="*/ 0 w 5766955"/>
              <a:gd name="connsiteY5" fmla="*/ 2462646 h 6930737"/>
              <a:gd name="connsiteX6" fmla="*/ 2213264 w 5766955"/>
              <a:gd name="connsiteY6" fmla="*/ 0 h 693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6955" h="6930737">
                <a:moveTo>
                  <a:pt x="2213264" y="0"/>
                </a:moveTo>
                <a:lnTo>
                  <a:pt x="4010891" y="31173"/>
                </a:lnTo>
                <a:cubicBezTo>
                  <a:pt x="2486891" y="2798619"/>
                  <a:pt x="3529446" y="5441373"/>
                  <a:pt x="5766955" y="6899564"/>
                </a:cubicBezTo>
                <a:lnTo>
                  <a:pt x="2961409" y="6930737"/>
                </a:lnTo>
                <a:cubicBezTo>
                  <a:pt x="2261755" y="4104410"/>
                  <a:pt x="1125681" y="3917372"/>
                  <a:pt x="20782" y="3595255"/>
                </a:cubicBezTo>
                <a:lnTo>
                  <a:pt x="0" y="2462646"/>
                </a:lnTo>
                <a:cubicBezTo>
                  <a:pt x="1818409" y="2410691"/>
                  <a:pt x="2483428" y="1444337"/>
                  <a:pt x="221326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scene3d>
            <a:camera prst="orthographicFront"/>
            <a:lightRig rig="threePt" dir="t">
              <a:rot lat="0" lon="0" rev="2820000"/>
            </a:lightRig>
          </a:scene3d>
          <a:sp3d prstMaterial="metal">
            <a:bevelT w="5969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23F100-4FE5-4489-A966-EF83A3F4C406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50F3C1-B46A-4D43-B4DF-6EF6B906C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E23F100-4FE5-4489-A966-EF83A3F4C406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50F3C1-B46A-4D43-B4DF-6EF6B906C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23F100-4FE5-4489-A966-EF83A3F4C406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50F3C1-B46A-4D43-B4DF-6EF6B906C9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3022"/>
          <p:cNvSpPr/>
          <p:nvPr userDrawn="1"/>
        </p:nvSpPr>
        <p:spPr>
          <a:xfrm>
            <a:off x="-252536" y="-27384"/>
            <a:ext cx="9577064" cy="1775179"/>
          </a:xfrm>
          <a:custGeom>
            <a:avLst/>
            <a:gdLst>
              <a:gd name="connsiteX0" fmla="*/ 0 w 9144000"/>
              <a:gd name="connsiteY0" fmla="*/ 0 h 1628801"/>
              <a:gd name="connsiteX1" fmla="*/ 9144000 w 9144000"/>
              <a:gd name="connsiteY1" fmla="*/ 0 h 1628801"/>
              <a:gd name="connsiteX2" fmla="*/ 9144000 w 9144000"/>
              <a:gd name="connsiteY2" fmla="*/ 1628801 h 1628801"/>
              <a:gd name="connsiteX3" fmla="*/ 0 w 9144000"/>
              <a:gd name="connsiteY3" fmla="*/ 1628801 h 1628801"/>
              <a:gd name="connsiteX4" fmla="*/ 0 w 9144000"/>
              <a:gd name="connsiteY4" fmla="*/ 0 h 1628801"/>
              <a:gd name="connsiteX0" fmla="*/ 0 w 9144000"/>
              <a:gd name="connsiteY0" fmla="*/ 0 h 1628801"/>
              <a:gd name="connsiteX1" fmla="*/ 9144000 w 9144000"/>
              <a:gd name="connsiteY1" fmla="*/ 0 h 1628801"/>
              <a:gd name="connsiteX2" fmla="*/ 9144000 w 9144000"/>
              <a:gd name="connsiteY2" fmla="*/ 1628801 h 1628801"/>
              <a:gd name="connsiteX3" fmla="*/ 0 w 9144000"/>
              <a:gd name="connsiteY3" fmla="*/ 1628801 h 1628801"/>
              <a:gd name="connsiteX4" fmla="*/ 0 w 9144000"/>
              <a:gd name="connsiteY4" fmla="*/ 0 h 1628801"/>
              <a:gd name="connsiteX0" fmla="*/ 0 w 9144000"/>
              <a:gd name="connsiteY0" fmla="*/ 0 h 1775179"/>
              <a:gd name="connsiteX1" fmla="*/ 9144000 w 9144000"/>
              <a:gd name="connsiteY1" fmla="*/ 0 h 1775179"/>
              <a:gd name="connsiteX2" fmla="*/ 9144000 w 9144000"/>
              <a:gd name="connsiteY2" fmla="*/ 1628801 h 1775179"/>
              <a:gd name="connsiteX3" fmla="*/ 0 w 9144000"/>
              <a:gd name="connsiteY3" fmla="*/ 1628801 h 1775179"/>
              <a:gd name="connsiteX4" fmla="*/ 0 w 9144000"/>
              <a:gd name="connsiteY4" fmla="*/ 0 h 177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775179">
                <a:moveTo>
                  <a:pt x="0" y="0"/>
                </a:moveTo>
                <a:lnTo>
                  <a:pt x="9144000" y="0"/>
                </a:lnTo>
                <a:lnTo>
                  <a:pt x="9144000" y="1628801"/>
                </a:lnTo>
                <a:cubicBezTo>
                  <a:pt x="6159500" y="2174901"/>
                  <a:pt x="3035300" y="968401"/>
                  <a:pt x="0" y="162880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 prstMaterial="metal">
            <a:bevelT w="2540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E23F100-4FE5-4489-A966-EF83A3F4C406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350F3C1-B46A-4D43-B4DF-6EF6B906C9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3022"/>
          <p:cNvSpPr/>
          <p:nvPr userDrawn="1"/>
        </p:nvSpPr>
        <p:spPr>
          <a:xfrm>
            <a:off x="-180528" y="3933056"/>
            <a:ext cx="9505056" cy="1976015"/>
          </a:xfrm>
          <a:custGeom>
            <a:avLst/>
            <a:gdLst>
              <a:gd name="connsiteX0" fmla="*/ 0 w 9144000"/>
              <a:gd name="connsiteY0" fmla="*/ 0 h 1628801"/>
              <a:gd name="connsiteX1" fmla="*/ 9144000 w 9144000"/>
              <a:gd name="connsiteY1" fmla="*/ 0 h 1628801"/>
              <a:gd name="connsiteX2" fmla="*/ 9144000 w 9144000"/>
              <a:gd name="connsiteY2" fmla="*/ 1628801 h 1628801"/>
              <a:gd name="connsiteX3" fmla="*/ 0 w 9144000"/>
              <a:gd name="connsiteY3" fmla="*/ 1628801 h 1628801"/>
              <a:gd name="connsiteX4" fmla="*/ 0 w 9144000"/>
              <a:gd name="connsiteY4" fmla="*/ 0 h 1628801"/>
              <a:gd name="connsiteX0" fmla="*/ 0 w 9144000"/>
              <a:gd name="connsiteY0" fmla="*/ 0 h 1628801"/>
              <a:gd name="connsiteX1" fmla="*/ 9144000 w 9144000"/>
              <a:gd name="connsiteY1" fmla="*/ 0 h 1628801"/>
              <a:gd name="connsiteX2" fmla="*/ 9144000 w 9144000"/>
              <a:gd name="connsiteY2" fmla="*/ 1628801 h 1628801"/>
              <a:gd name="connsiteX3" fmla="*/ 0 w 9144000"/>
              <a:gd name="connsiteY3" fmla="*/ 1628801 h 1628801"/>
              <a:gd name="connsiteX4" fmla="*/ 0 w 9144000"/>
              <a:gd name="connsiteY4" fmla="*/ 0 h 1628801"/>
              <a:gd name="connsiteX0" fmla="*/ 0 w 9144000"/>
              <a:gd name="connsiteY0" fmla="*/ 0 h 1775179"/>
              <a:gd name="connsiteX1" fmla="*/ 9144000 w 9144000"/>
              <a:gd name="connsiteY1" fmla="*/ 0 h 1775179"/>
              <a:gd name="connsiteX2" fmla="*/ 9144000 w 9144000"/>
              <a:gd name="connsiteY2" fmla="*/ 1628801 h 1775179"/>
              <a:gd name="connsiteX3" fmla="*/ 0 w 9144000"/>
              <a:gd name="connsiteY3" fmla="*/ 1628801 h 1775179"/>
              <a:gd name="connsiteX4" fmla="*/ 0 w 9144000"/>
              <a:gd name="connsiteY4" fmla="*/ 0 h 1775179"/>
              <a:gd name="connsiteX0" fmla="*/ 0 w 9144000"/>
              <a:gd name="connsiteY0" fmla="*/ 282222 h 2057401"/>
              <a:gd name="connsiteX1" fmla="*/ 9144000 w 9144000"/>
              <a:gd name="connsiteY1" fmla="*/ 282222 h 2057401"/>
              <a:gd name="connsiteX2" fmla="*/ 9144000 w 9144000"/>
              <a:gd name="connsiteY2" fmla="*/ 1911023 h 2057401"/>
              <a:gd name="connsiteX3" fmla="*/ 0 w 9144000"/>
              <a:gd name="connsiteY3" fmla="*/ 1911023 h 2057401"/>
              <a:gd name="connsiteX4" fmla="*/ 0 w 9144000"/>
              <a:gd name="connsiteY4" fmla="*/ 282222 h 2057401"/>
              <a:gd name="connsiteX0" fmla="*/ 0 w 9144000"/>
              <a:gd name="connsiteY0" fmla="*/ 200836 h 1976015"/>
              <a:gd name="connsiteX1" fmla="*/ 9144000 w 9144000"/>
              <a:gd name="connsiteY1" fmla="*/ 200836 h 1976015"/>
              <a:gd name="connsiteX2" fmla="*/ 9144000 w 9144000"/>
              <a:gd name="connsiteY2" fmla="*/ 1829637 h 1976015"/>
              <a:gd name="connsiteX3" fmla="*/ 0 w 9144000"/>
              <a:gd name="connsiteY3" fmla="*/ 1829637 h 1976015"/>
              <a:gd name="connsiteX4" fmla="*/ 0 w 9144000"/>
              <a:gd name="connsiteY4" fmla="*/ 200836 h 1976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976015">
                <a:moveTo>
                  <a:pt x="0" y="200836"/>
                </a:moveTo>
                <a:cubicBezTo>
                  <a:pt x="3022600" y="-434164"/>
                  <a:pt x="6083300" y="683436"/>
                  <a:pt x="9144000" y="200836"/>
                </a:cubicBezTo>
                <a:lnTo>
                  <a:pt x="9144000" y="1829637"/>
                </a:lnTo>
                <a:cubicBezTo>
                  <a:pt x="6159500" y="2375737"/>
                  <a:pt x="3035300" y="1169237"/>
                  <a:pt x="0" y="1829637"/>
                </a:cubicBezTo>
                <a:lnTo>
                  <a:pt x="0" y="200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 prstMaterial="metal">
            <a:bevelT w="2540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23F100-4FE5-4489-A966-EF83A3F4C406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50F3C1-B46A-4D43-B4DF-6EF6B906C9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3022"/>
          <p:cNvSpPr/>
          <p:nvPr userDrawn="1"/>
        </p:nvSpPr>
        <p:spPr>
          <a:xfrm>
            <a:off x="-252536" y="0"/>
            <a:ext cx="9577064" cy="1775179"/>
          </a:xfrm>
          <a:custGeom>
            <a:avLst/>
            <a:gdLst>
              <a:gd name="connsiteX0" fmla="*/ 0 w 9144000"/>
              <a:gd name="connsiteY0" fmla="*/ 0 h 1628801"/>
              <a:gd name="connsiteX1" fmla="*/ 9144000 w 9144000"/>
              <a:gd name="connsiteY1" fmla="*/ 0 h 1628801"/>
              <a:gd name="connsiteX2" fmla="*/ 9144000 w 9144000"/>
              <a:gd name="connsiteY2" fmla="*/ 1628801 h 1628801"/>
              <a:gd name="connsiteX3" fmla="*/ 0 w 9144000"/>
              <a:gd name="connsiteY3" fmla="*/ 1628801 h 1628801"/>
              <a:gd name="connsiteX4" fmla="*/ 0 w 9144000"/>
              <a:gd name="connsiteY4" fmla="*/ 0 h 1628801"/>
              <a:gd name="connsiteX0" fmla="*/ 0 w 9144000"/>
              <a:gd name="connsiteY0" fmla="*/ 0 h 1628801"/>
              <a:gd name="connsiteX1" fmla="*/ 9144000 w 9144000"/>
              <a:gd name="connsiteY1" fmla="*/ 0 h 1628801"/>
              <a:gd name="connsiteX2" fmla="*/ 9144000 w 9144000"/>
              <a:gd name="connsiteY2" fmla="*/ 1628801 h 1628801"/>
              <a:gd name="connsiteX3" fmla="*/ 0 w 9144000"/>
              <a:gd name="connsiteY3" fmla="*/ 1628801 h 1628801"/>
              <a:gd name="connsiteX4" fmla="*/ 0 w 9144000"/>
              <a:gd name="connsiteY4" fmla="*/ 0 h 1628801"/>
              <a:gd name="connsiteX0" fmla="*/ 0 w 9144000"/>
              <a:gd name="connsiteY0" fmla="*/ 0 h 1775179"/>
              <a:gd name="connsiteX1" fmla="*/ 9144000 w 9144000"/>
              <a:gd name="connsiteY1" fmla="*/ 0 h 1775179"/>
              <a:gd name="connsiteX2" fmla="*/ 9144000 w 9144000"/>
              <a:gd name="connsiteY2" fmla="*/ 1628801 h 1775179"/>
              <a:gd name="connsiteX3" fmla="*/ 0 w 9144000"/>
              <a:gd name="connsiteY3" fmla="*/ 1628801 h 1775179"/>
              <a:gd name="connsiteX4" fmla="*/ 0 w 9144000"/>
              <a:gd name="connsiteY4" fmla="*/ 0 h 177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775179">
                <a:moveTo>
                  <a:pt x="0" y="0"/>
                </a:moveTo>
                <a:lnTo>
                  <a:pt x="9144000" y="0"/>
                </a:lnTo>
                <a:lnTo>
                  <a:pt x="9144000" y="1628801"/>
                </a:lnTo>
                <a:cubicBezTo>
                  <a:pt x="6159500" y="2174901"/>
                  <a:pt x="3035300" y="968401"/>
                  <a:pt x="0" y="162880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 prstMaterial="metal">
            <a:bevelT w="2540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23F100-4FE5-4489-A966-EF83A3F4C406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50F3C1-B46A-4D43-B4DF-6EF6B906C9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3022"/>
          <p:cNvSpPr/>
          <p:nvPr userDrawn="1"/>
        </p:nvSpPr>
        <p:spPr>
          <a:xfrm>
            <a:off x="-216532" y="-6301"/>
            <a:ext cx="9577064" cy="1775179"/>
          </a:xfrm>
          <a:custGeom>
            <a:avLst/>
            <a:gdLst>
              <a:gd name="connsiteX0" fmla="*/ 0 w 9144000"/>
              <a:gd name="connsiteY0" fmla="*/ 0 h 1628801"/>
              <a:gd name="connsiteX1" fmla="*/ 9144000 w 9144000"/>
              <a:gd name="connsiteY1" fmla="*/ 0 h 1628801"/>
              <a:gd name="connsiteX2" fmla="*/ 9144000 w 9144000"/>
              <a:gd name="connsiteY2" fmla="*/ 1628801 h 1628801"/>
              <a:gd name="connsiteX3" fmla="*/ 0 w 9144000"/>
              <a:gd name="connsiteY3" fmla="*/ 1628801 h 1628801"/>
              <a:gd name="connsiteX4" fmla="*/ 0 w 9144000"/>
              <a:gd name="connsiteY4" fmla="*/ 0 h 1628801"/>
              <a:gd name="connsiteX0" fmla="*/ 0 w 9144000"/>
              <a:gd name="connsiteY0" fmla="*/ 0 h 1628801"/>
              <a:gd name="connsiteX1" fmla="*/ 9144000 w 9144000"/>
              <a:gd name="connsiteY1" fmla="*/ 0 h 1628801"/>
              <a:gd name="connsiteX2" fmla="*/ 9144000 w 9144000"/>
              <a:gd name="connsiteY2" fmla="*/ 1628801 h 1628801"/>
              <a:gd name="connsiteX3" fmla="*/ 0 w 9144000"/>
              <a:gd name="connsiteY3" fmla="*/ 1628801 h 1628801"/>
              <a:gd name="connsiteX4" fmla="*/ 0 w 9144000"/>
              <a:gd name="connsiteY4" fmla="*/ 0 h 1628801"/>
              <a:gd name="connsiteX0" fmla="*/ 0 w 9144000"/>
              <a:gd name="connsiteY0" fmla="*/ 0 h 1775179"/>
              <a:gd name="connsiteX1" fmla="*/ 9144000 w 9144000"/>
              <a:gd name="connsiteY1" fmla="*/ 0 h 1775179"/>
              <a:gd name="connsiteX2" fmla="*/ 9144000 w 9144000"/>
              <a:gd name="connsiteY2" fmla="*/ 1628801 h 1775179"/>
              <a:gd name="connsiteX3" fmla="*/ 0 w 9144000"/>
              <a:gd name="connsiteY3" fmla="*/ 1628801 h 1775179"/>
              <a:gd name="connsiteX4" fmla="*/ 0 w 9144000"/>
              <a:gd name="connsiteY4" fmla="*/ 0 h 177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775179">
                <a:moveTo>
                  <a:pt x="0" y="0"/>
                </a:moveTo>
                <a:lnTo>
                  <a:pt x="9144000" y="0"/>
                </a:lnTo>
                <a:lnTo>
                  <a:pt x="9144000" y="1628801"/>
                </a:lnTo>
                <a:cubicBezTo>
                  <a:pt x="6159500" y="2174901"/>
                  <a:pt x="3035300" y="968401"/>
                  <a:pt x="0" y="162880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 prstMaterial="metal">
            <a:bevelT w="2540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23F100-4FE5-4489-A966-EF83A3F4C406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50F3C1-B46A-4D43-B4DF-6EF6B906C9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3022"/>
          <p:cNvSpPr/>
          <p:nvPr userDrawn="1"/>
        </p:nvSpPr>
        <p:spPr>
          <a:xfrm>
            <a:off x="-216532" y="-6301"/>
            <a:ext cx="9577064" cy="1775179"/>
          </a:xfrm>
          <a:custGeom>
            <a:avLst/>
            <a:gdLst>
              <a:gd name="connsiteX0" fmla="*/ 0 w 9144000"/>
              <a:gd name="connsiteY0" fmla="*/ 0 h 1628801"/>
              <a:gd name="connsiteX1" fmla="*/ 9144000 w 9144000"/>
              <a:gd name="connsiteY1" fmla="*/ 0 h 1628801"/>
              <a:gd name="connsiteX2" fmla="*/ 9144000 w 9144000"/>
              <a:gd name="connsiteY2" fmla="*/ 1628801 h 1628801"/>
              <a:gd name="connsiteX3" fmla="*/ 0 w 9144000"/>
              <a:gd name="connsiteY3" fmla="*/ 1628801 h 1628801"/>
              <a:gd name="connsiteX4" fmla="*/ 0 w 9144000"/>
              <a:gd name="connsiteY4" fmla="*/ 0 h 1628801"/>
              <a:gd name="connsiteX0" fmla="*/ 0 w 9144000"/>
              <a:gd name="connsiteY0" fmla="*/ 0 h 1628801"/>
              <a:gd name="connsiteX1" fmla="*/ 9144000 w 9144000"/>
              <a:gd name="connsiteY1" fmla="*/ 0 h 1628801"/>
              <a:gd name="connsiteX2" fmla="*/ 9144000 w 9144000"/>
              <a:gd name="connsiteY2" fmla="*/ 1628801 h 1628801"/>
              <a:gd name="connsiteX3" fmla="*/ 0 w 9144000"/>
              <a:gd name="connsiteY3" fmla="*/ 1628801 h 1628801"/>
              <a:gd name="connsiteX4" fmla="*/ 0 w 9144000"/>
              <a:gd name="connsiteY4" fmla="*/ 0 h 1628801"/>
              <a:gd name="connsiteX0" fmla="*/ 0 w 9144000"/>
              <a:gd name="connsiteY0" fmla="*/ 0 h 1775179"/>
              <a:gd name="connsiteX1" fmla="*/ 9144000 w 9144000"/>
              <a:gd name="connsiteY1" fmla="*/ 0 h 1775179"/>
              <a:gd name="connsiteX2" fmla="*/ 9144000 w 9144000"/>
              <a:gd name="connsiteY2" fmla="*/ 1628801 h 1775179"/>
              <a:gd name="connsiteX3" fmla="*/ 0 w 9144000"/>
              <a:gd name="connsiteY3" fmla="*/ 1628801 h 1775179"/>
              <a:gd name="connsiteX4" fmla="*/ 0 w 9144000"/>
              <a:gd name="connsiteY4" fmla="*/ 0 h 177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775179">
                <a:moveTo>
                  <a:pt x="0" y="0"/>
                </a:moveTo>
                <a:lnTo>
                  <a:pt x="9144000" y="0"/>
                </a:lnTo>
                <a:lnTo>
                  <a:pt x="9144000" y="1628801"/>
                </a:lnTo>
                <a:cubicBezTo>
                  <a:pt x="6159500" y="2174901"/>
                  <a:pt x="3035300" y="968401"/>
                  <a:pt x="0" y="162880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 prstMaterial="metal">
            <a:bevelT w="2540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E23F100-4FE5-4489-A966-EF83A3F4C406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50F3C1-B46A-4D43-B4DF-6EF6B906C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23F100-4FE5-4489-A966-EF83A3F4C406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50F3C1-B46A-4D43-B4DF-6EF6B906C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23F100-4FE5-4489-A966-EF83A3F4C406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50F3C1-B46A-4D43-B4DF-6EF6B906C9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1" name="Прямоугольник 3022"/>
          <p:cNvSpPr/>
          <p:nvPr userDrawn="1"/>
        </p:nvSpPr>
        <p:spPr>
          <a:xfrm>
            <a:off x="-176460" y="4437113"/>
            <a:ext cx="9505056" cy="1728192"/>
          </a:xfrm>
          <a:custGeom>
            <a:avLst/>
            <a:gdLst>
              <a:gd name="connsiteX0" fmla="*/ 0 w 9144000"/>
              <a:gd name="connsiteY0" fmla="*/ 0 h 1628801"/>
              <a:gd name="connsiteX1" fmla="*/ 9144000 w 9144000"/>
              <a:gd name="connsiteY1" fmla="*/ 0 h 1628801"/>
              <a:gd name="connsiteX2" fmla="*/ 9144000 w 9144000"/>
              <a:gd name="connsiteY2" fmla="*/ 1628801 h 1628801"/>
              <a:gd name="connsiteX3" fmla="*/ 0 w 9144000"/>
              <a:gd name="connsiteY3" fmla="*/ 1628801 h 1628801"/>
              <a:gd name="connsiteX4" fmla="*/ 0 w 9144000"/>
              <a:gd name="connsiteY4" fmla="*/ 0 h 1628801"/>
              <a:gd name="connsiteX0" fmla="*/ 0 w 9144000"/>
              <a:gd name="connsiteY0" fmla="*/ 0 h 1628801"/>
              <a:gd name="connsiteX1" fmla="*/ 9144000 w 9144000"/>
              <a:gd name="connsiteY1" fmla="*/ 0 h 1628801"/>
              <a:gd name="connsiteX2" fmla="*/ 9144000 w 9144000"/>
              <a:gd name="connsiteY2" fmla="*/ 1628801 h 1628801"/>
              <a:gd name="connsiteX3" fmla="*/ 0 w 9144000"/>
              <a:gd name="connsiteY3" fmla="*/ 1628801 h 1628801"/>
              <a:gd name="connsiteX4" fmla="*/ 0 w 9144000"/>
              <a:gd name="connsiteY4" fmla="*/ 0 h 1628801"/>
              <a:gd name="connsiteX0" fmla="*/ 0 w 9144000"/>
              <a:gd name="connsiteY0" fmla="*/ 0 h 1775179"/>
              <a:gd name="connsiteX1" fmla="*/ 9144000 w 9144000"/>
              <a:gd name="connsiteY1" fmla="*/ 0 h 1775179"/>
              <a:gd name="connsiteX2" fmla="*/ 9144000 w 9144000"/>
              <a:gd name="connsiteY2" fmla="*/ 1628801 h 1775179"/>
              <a:gd name="connsiteX3" fmla="*/ 0 w 9144000"/>
              <a:gd name="connsiteY3" fmla="*/ 1628801 h 1775179"/>
              <a:gd name="connsiteX4" fmla="*/ 0 w 9144000"/>
              <a:gd name="connsiteY4" fmla="*/ 0 h 1775179"/>
              <a:gd name="connsiteX0" fmla="*/ 0 w 9144000"/>
              <a:gd name="connsiteY0" fmla="*/ 282222 h 2057401"/>
              <a:gd name="connsiteX1" fmla="*/ 9144000 w 9144000"/>
              <a:gd name="connsiteY1" fmla="*/ 282222 h 2057401"/>
              <a:gd name="connsiteX2" fmla="*/ 9144000 w 9144000"/>
              <a:gd name="connsiteY2" fmla="*/ 1911023 h 2057401"/>
              <a:gd name="connsiteX3" fmla="*/ 0 w 9144000"/>
              <a:gd name="connsiteY3" fmla="*/ 1911023 h 2057401"/>
              <a:gd name="connsiteX4" fmla="*/ 0 w 9144000"/>
              <a:gd name="connsiteY4" fmla="*/ 282222 h 2057401"/>
              <a:gd name="connsiteX0" fmla="*/ 0 w 9144000"/>
              <a:gd name="connsiteY0" fmla="*/ 200836 h 1976015"/>
              <a:gd name="connsiteX1" fmla="*/ 9144000 w 9144000"/>
              <a:gd name="connsiteY1" fmla="*/ 200836 h 1976015"/>
              <a:gd name="connsiteX2" fmla="*/ 9144000 w 9144000"/>
              <a:gd name="connsiteY2" fmla="*/ 1829637 h 1976015"/>
              <a:gd name="connsiteX3" fmla="*/ 0 w 9144000"/>
              <a:gd name="connsiteY3" fmla="*/ 1829637 h 1976015"/>
              <a:gd name="connsiteX4" fmla="*/ 0 w 9144000"/>
              <a:gd name="connsiteY4" fmla="*/ 200836 h 1976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976015">
                <a:moveTo>
                  <a:pt x="0" y="200836"/>
                </a:moveTo>
                <a:cubicBezTo>
                  <a:pt x="3022600" y="-434164"/>
                  <a:pt x="6083300" y="683436"/>
                  <a:pt x="9144000" y="200836"/>
                </a:cubicBezTo>
                <a:lnTo>
                  <a:pt x="9144000" y="1829637"/>
                </a:lnTo>
                <a:cubicBezTo>
                  <a:pt x="6159500" y="2375737"/>
                  <a:pt x="3035300" y="1169237"/>
                  <a:pt x="0" y="1829637"/>
                </a:cubicBezTo>
                <a:lnTo>
                  <a:pt x="0" y="200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scene3d>
            <a:camera prst="orthographicFront"/>
            <a:lightRig rig="threePt" dir="t"/>
          </a:scene3d>
          <a:sp3d prstMaterial="metal">
            <a:bevelT w="254000" h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E23F100-4FE5-4489-A966-EF83A3F4C406}" type="datetimeFigureOut">
              <a:rPr lang="ru-RU" smtClean="0"/>
              <a:pPr/>
              <a:t>08.10.2016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350F3C1-B46A-4D43-B4DF-6EF6B906C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avuch.info/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ya-uchitel.ru/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videouroki.net/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-n.ru/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metodsovet.su/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pedmir.ru/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asyen.r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pedmir.ru/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nayrok.ru/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-yroky.ru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fossa.net.ru/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&#1084;&#1077;&#1090;&#1086;&#1076;&#1082;&#1072;&#1073;&#1080;&#1085;&#1077;&#1090;.&#1088;&#1092;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hportal.ru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419872" y="1412776"/>
            <a:ext cx="5544616" cy="273060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ПУБЛИКАЦИЯ АВТОРСКИХ </a:t>
            </a:r>
            <a:r>
              <a:rPr lang="ru-RU" sz="440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разработок  </a:t>
            </a:r>
            <a:r>
              <a:rPr lang="ru-RU" sz="440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СЕТИ ИНТЕРНЕТ</a:t>
            </a:r>
            <a:endParaRPr lang="ru-RU" sz="440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643306" y="4714884"/>
            <a:ext cx="5184576" cy="1231546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Подготовила:</a:t>
            </a:r>
            <a:endParaRPr lang="en-US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географии и биологии</a:t>
            </a:r>
            <a:endParaRPr lang="en-US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МАОУ СОШ №15</a:t>
            </a:r>
          </a:p>
          <a:p>
            <a:pPr algn="r"/>
            <a:r>
              <a:rPr lang="ru-RU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Бутакова</a:t>
            </a: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Марина Николаевна</a:t>
            </a:r>
          </a:p>
        </p:txBody>
      </p:sp>
      <p:pic>
        <p:nvPicPr>
          <p:cNvPr id="9" name="Рисунок 8" descr="мой сертифика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1214422"/>
            <a:ext cx="2571736" cy="1836954"/>
          </a:xfrm>
          <a:prstGeom prst="rect">
            <a:avLst/>
          </a:prstGeom>
        </p:spPr>
      </p:pic>
      <p:pic>
        <p:nvPicPr>
          <p:cNvPr id="10" name="Рисунок 9" descr="Сертификат проекта infourok.ru № 5018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14480" y="3643314"/>
            <a:ext cx="1714512" cy="24252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0634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80068"/>
          </a:xfrm>
        </p:spPr>
        <p:txBody>
          <a:bodyPr>
            <a:noAutofit/>
          </a:bodyPr>
          <a:lstStyle/>
          <a:p>
            <a:pPr lvl="0"/>
            <a:r>
              <a:rPr lang="ru-RU" sz="3600" dirty="0" smtClean="0">
                <a:solidFill>
                  <a:schemeClr val="bg1"/>
                </a:solidFill>
              </a:rPr>
              <a:t>Список </a:t>
            </a:r>
            <a:r>
              <a:rPr lang="ru-RU" sz="3600" dirty="0" err="1" smtClean="0">
                <a:solidFill>
                  <a:schemeClr val="bg1"/>
                </a:solidFill>
              </a:rPr>
              <a:t>интернет-ресурсов</a:t>
            </a:r>
            <a:r>
              <a:rPr lang="ru-RU" sz="3600" dirty="0" smtClean="0">
                <a:solidFill>
                  <a:schemeClr val="bg1"/>
                </a:solidFill>
              </a:rPr>
              <a:t>: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714744" y="1857364"/>
            <a:ext cx="4429156" cy="4197361"/>
          </a:xfrm>
        </p:spPr>
        <p:txBody>
          <a:bodyPr>
            <a:normAutofit fontScale="92500"/>
          </a:bodyPr>
          <a:lstStyle/>
          <a:p>
            <a:pPr lvl="0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Публикация авторских разработок;</a:t>
            </a:r>
          </a:p>
          <a:p>
            <a:pPr lvl="0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Систематически проводятся конкурсы и </a:t>
            </a:r>
            <a:r>
              <a:rPr lang="ru-RU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Интернет-конференции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Получение свидетельства в печатном виде – 500 </a:t>
            </a:r>
            <a:r>
              <a:rPr lang="ru-RU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2000240"/>
            <a:ext cx="3520440" cy="4125923"/>
          </a:xfrm>
        </p:spPr>
        <p:txBody>
          <a:bodyPr>
            <a:normAutofit fontScale="92500"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ЗАВУЧ.инфо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http://www.zavuch.info/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099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22944"/>
          </a:xfrm>
        </p:spPr>
        <p:txBody>
          <a:bodyPr>
            <a:noAutofit/>
          </a:bodyPr>
          <a:lstStyle/>
          <a:p>
            <a:pPr lvl="0"/>
            <a:r>
              <a:rPr lang="ru-RU" sz="3600" dirty="0" smtClean="0">
                <a:solidFill>
                  <a:schemeClr val="bg1"/>
                </a:solidFill>
              </a:rPr>
              <a:t>Список </a:t>
            </a:r>
            <a:r>
              <a:rPr lang="ru-RU" sz="3600" dirty="0" err="1" smtClean="0">
                <a:solidFill>
                  <a:schemeClr val="bg1"/>
                </a:solidFill>
              </a:rPr>
              <a:t>интернет-ресурсов</a:t>
            </a:r>
            <a:r>
              <a:rPr lang="ru-RU" sz="3600" dirty="0" smtClean="0">
                <a:solidFill>
                  <a:schemeClr val="bg1"/>
                </a:solidFill>
              </a:rPr>
              <a:t>: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214678" y="1714488"/>
            <a:ext cx="4929222" cy="4340237"/>
          </a:xfrm>
        </p:spPr>
        <p:txBody>
          <a:bodyPr>
            <a:noAutofit/>
          </a:bodyPr>
          <a:lstStyle/>
          <a:p>
            <a:pPr lvl="0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Публикация авторских разработок,</a:t>
            </a:r>
          </a:p>
          <a:p>
            <a:pPr lvl="0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Возможность получения свидетельства в электронном виде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бесплатно</a:t>
            </a:r>
            <a:endParaRPr lang="ru-RU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оформления материалов требуется строго соблюдать правила.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3286148" cy="452596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Международное сообщество педагогов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Я-учитель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!»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http://ya-uchitel.ru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099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51506"/>
          </a:xfrm>
        </p:spPr>
        <p:txBody>
          <a:bodyPr>
            <a:noAutofit/>
          </a:bodyPr>
          <a:lstStyle/>
          <a:p>
            <a:pPr lvl="0"/>
            <a:r>
              <a:rPr lang="ru-RU" sz="3600" dirty="0" smtClean="0">
                <a:solidFill>
                  <a:schemeClr val="bg1"/>
                </a:solidFill>
              </a:rPr>
              <a:t>Список </a:t>
            </a:r>
            <a:r>
              <a:rPr lang="ru-RU" sz="3600" dirty="0" err="1" smtClean="0">
                <a:solidFill>
                  <a:schemeClr val="bg1"/>
                </a:solidFill>
              </a:rPr>
              <a:t>интернет-ресурсов</a:t>
            </a:r>
            <a:r>
              <a:rPr lang="ru-RU" sz="3600" dirty="0" smtClean="0">
                <a:solidFill>
                  <a:schemeClr val="bg1"/>
                </a:solidFill>
              </a:rPr>
              <a:t>: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286116" y="1857364"/>
            <a:ext cx="4857784" cy="4197361"/>
          </a:xfrm>
        </p:spPr>
        <p:txBody>
          <a:bodyPr>
            <a:noAutofit/>
          </a:bodyPr>
          <a:lstStyle/>
          <a:p>
            <a:pPr lvl="0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Публикация авторских разработок по общеобразовательным предметам.</a:t>
            </a:r>
          </a:p>
          <a:p>
            <a:pPr lvl="0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Получение свидетельства в электронном виде –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бесплатно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течение трех дней.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14282" y="2000240"/>
            <a:ext cx="3286148" cy="4125923"/>
          </a:xfrm>
        </p:spPr>
        <p:txBody>
          <a:bodyPr>
            <a:norm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Видеоуроки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сети Интернет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http://videouroki.net/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099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965820"/>
          </a:xfrm>
        </p:spPr>
        <p:txBody>
          <a:bodyPr>
            <a:noAutofit/>
          </a:bodyPr>
          <a:lstStyle/>
          <a:p>
            <a:pPr lvl="0"/>
            <a:r>
              <a:rPr lang="ru-RU" sz="3600" dirty="0" smtClean="0">
                <a:solidFill>
                  <a:schemeClr val="bg1"/>
                </a:solidFill>
              </a:rPr>
              <a:t>Список </a:t>
            </a:r>
            <a:r>
              <a:rPr lang="ru-RU" sz="3600" dirty="0" err="1" smtClean="0">
                <a:solidFill>
                  <a:schemeClr val="bg1"/>
                </a:solidFill>
              </a:rPr>
              <a:t>интернет-ресурсов</a:t>
            </a:r>
            <a:r>
              <a:rPr lang="ru-RU" sz="3600" dirty="0" smtClean="0">
                <a:solidFill>
                  <a:schemeClr val="bg1"/>
                </a:solidFill>
              </a:rPr>
              <a:t>: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928926" y="1714488"/>
            <a:ext cx="5214974" cy="4487894"/>
          </a:xfrm>
        </p:spPr>
        <p:txBody>
          <a:bodyPr>
            <a:noAutofit/>
          </a:bodyPr>
          <a:lstStyle/>
          <a:p>
            <a:pPr lvl="0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Материал проходит серьезную качественную экспертизу. </a:t>
            </a:r>
          </a:p>
          <a:p>
            <a:pPr lvl="0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Каждая публикация подтверждается самостоятельным Свидетельством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Получение свидетельства в печатном виде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бесплатно.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0" y="1643050"/>
            <a:ext cx="3143240" cy="452596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Сеть творческих учителей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http://www.it-n.ru/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099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94382"/>
          </a:xfrm>
        </p:spPr>
        <p:txBody>
          <a:bodyPr>
            <a:noAutofit/>
          </a:bodyPr>
          <a:lstStyle/>
          <a:p>
            <a:pPr lvl="0"/>
            <a:r>
              <a:rPr lang="ru-RU" sz="3600" dirty="0" smtClean="0">
                <a:solidFill>
                  <a:schemeClr val="bg1"/>
                </a:solidFill>
              </a:rPr>
              <a:t>Список </a:t>
            </a:r>
            <a:r>
              <a:rPr lang="ru-RU" sz="3600" dirty="0" err="1" smtClean="0">
                <a:solidFill>
                  <a:schemeClr val="bg1"/>
                </a:solidFill>
              </a:rPr>
              <a:t>интернет-ресурсов</a:t>
            </a:r>
            <a:r>
              <a:rPr lang="ru-RU" sz="3600" dirty="0" smtClean="0">
                <a:solidFill>
                  <a:schemeClr val="bg1"/>
                </a:solidFill>
              </a:rPr>
              <a:t>: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286116" y="1714488"/>
            <a:ext cx="4857784" cy="4340237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Публикация авторских разработок (программ учебных дисциплин), свидетельство выдается за любые 3 публикации.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Получение свидетельства в электронном виде –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бесплатно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в печатном виде – платное (ожидание 1 месяц) 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регистрацию своего сайта в каталоге - Сертификат, подтверждающий данную регистрацию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бесплатно.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844" y="1785926"/>
            <a:ext cx="30718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Методический портал учителя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http://metodsovet.su/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099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965820"/>
          </a:xfrm>
        </p:spPr>
        <p:txBody>
          <a:bodyPr>
            <a:noAutofit/>
          </a:bodyPr>
          <a:lstStyle/>
          <a:p>
            <a:pPr lvl="0"/>
            <a:r>
              <a:rPr lang="ru-RU" sz="3600" dirty="0" smtClean="0">
                <a:solidFill>
                  <a:schemeClr val="bg1"/>
                </a:solidFill>
              </a:rPr>
              <a:t>Список </a:t>
            </a:r>
            <a:r>
              <a:rPr lang="ru-RU" sz="3600" dirty="0" err="1" smtClean="0">
                <a:solidFill>
                  <a:schemeClr val="bg1"/>
                </a:solidFill>
              </a:rPr>
              <a:t>интернет-ресурсов</a:t>
            </a:r>
            <a:r>
              <a:rPr lang="ru-RU" sz="3600" dirty="0" smtClean="0">
                <a:solidFill>
                  <a:schemeClr val="bg1"/>
                </a:solidFill>
              </a:rPr>
              <a:t>: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143240" y="1643050"/>
            <a:ext cx="5000660" cy="4500594"/>
          </a:xfrm>
        </p:spPr>
        <p:txBody>
          <a:bodyPr>
            <a:no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Публикация авторских разработок (программ учебных дисциплин)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Свидетельство в электронном виде –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бесплатно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(без  подписей и печатей).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Платное электронное свидетельство с подписью и печатью формируется автоматически после оплаты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(130 руб.)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0" y="2000240"/>
            <a:ext cx="3286116" cy="412592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Электронное педагогическое издание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http://pedmir.ru/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099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94382"/>
          </a:xfrm>
        </p:spPr>
        <p:txBody>
          <a:bodyPr>
            <a:noAutofit/>
          </a:bodyPr>
          <a:lstStyle/>
          <a:p>
            <a:pPr lvl="0"/>
            <a:r>
              <a:rPr lang="ru-RU" sz="3600" dirty="0" smtClean="0">
                <a:solidFill>
                  <a:schemeClr val="bg1"/>
                </a:solidFill>
              </a:rPr>
              <a:t>Список </a:t>
            </a:r>
            <a:r>
              <a:rPr lang="ru-RU" sz="3600" dirty="0" err="1" smtClean="0">
                <a:solidFill>
                  <a:schemeClr val="bg1"/>
                </a:solidFill>
              </a:rPr>
              <a:t>интернет-ресурсов</a:t>
            </a:r>
            <a:r>
              <a:rPr lang="ru-RU" sz="3600" dirty="0" smtClean="0">
                <a:solidFill>
                  <a:schemeClr val="bg1"/>
                </a:solidFill>
              </a:rPr>
              <a:t>: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500430" y="1714488"/>
            <a:ext cx="4714908" cy="4429156"/>
          </a:xfrm>
        </p:spPr>
        <p:txBody>
          <a:bodyPr>
            <a:no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Создание собственного электронного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портфолио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Публикация авторских разработок.</a:t>
            </a:r>
          </a:p>
          <a:p>
            <a:pPr lvl="0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публикацию разработок и участие в жизни сообщества начисляются баллы, на которые можно приобрести ценные подарки</a:t>
            </a:r>
          </a:p>
          <a:p>
            <a:pPr lvl="0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Получение свидетельства в электронном виде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бесплатно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выполнении заданных условий.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3071834" cy="452596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Современный учительский портал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http://easyen.ru/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099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01601"/>
            <a:ext cx="8929718" cy="769945"/>
          </a:xfrm>
        </p:spPr>
        <p:txBody>
          <a:bodyPr>
            <a:noAutofit/>
          </a:bodyPr>
          <a:lstStyle/>
          <a:p>
            <a:pPr lvl="0" algn="ctr"/>
            <a:r>
              <a:rPr lang="ru-RU" sz="3200" dirty="0" smtClean="0">
                <a:solidFill>
                  <a:schemeClr val="bg1"/>
                </a:solidFill>
              </a:rPr>
              <a:t>Список </a:t>
            </a:r>
            <a:r>
              <a:rPr lang="ru-RU" sz="3200" dirty="0" err="1" smtClean="0">
                <a:solidFill>
                  <a:schemeClr val="bg1"/>
                </a:solidFill>
              </a:rPr>
              <a:t>интернет-ресурсов</a:t>
            </a:r>
            <a:r>
              <a:rPr lang="ru-RU" sz="3200" dirty="0" smtClean="0">
                <a:solidFill>
                  <a:schemeClr val="bg1"/>
                </a:solidFill>
              </a:rPr>
              <a:t>:</a:t>
            </a:r>
            <a:endParaRPr lang="ru-RU" sz="3200" dirty="0" smtClean="0">
              <a:hlinkClick r:id="rId2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143240" y="1714488"/>
            <a:ext cx="5000660" cy="4429156"/>
          </a:xfrm>
        </p:spPr>
        <p:txBody>
          <a:bodyPr>
            <a:noAutofit/>
          </a:bodyPr>
          <a:lstStyle/>
          <a:p>
            <a:pPr lvl="0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Публикация авторских разработок</a:t>
            </a:r>
          </a:p>
          <a:p>
            <a:pPr lvl="0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Свидетельство о регистрации сайта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бесплатно</a:t>
            </a:r>
          </a:p>
          <a:p>
            <a:pPr lvl="0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Получение свидетельства в электронном виде –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платно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2928958" cy="452596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Сообщество педагогов будущего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«Я учитель»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http://www.ya-teacher.ru/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099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22944"/>
          </a:xfrm>
        </p:spPr>
        <p:txBody>
          <a:bodyPr>
            <a:noAutofit/>
          </a:bodyPr>
          <a:lstStyle/>
          <a:p>
            <a:pPr lvl="0"/>
            <a:r>
              <a:rPr lang="ru-RU" sz="3600" dirty="0" smtClean="0">
                <a:solidFill>
                  <a:schemeClr val="bg1"/>
                </a:solidFill>
              </a:rPr>
              <a:t>Список </a:t>
            </a:r>
            <a:r>
              <a:rPr lang="ru-RU" sz="3600" dirty="0" err="1" smtClean="0">
                <a:solidFill>
                  <a:schemeClr val="bg1"/>
                </a:solidFill>
              </a:rPr>
              <a:t>интернет-ресурсов</a:t>
            </a:r>
            <a:r>
              <a:rPr lang="ru-RU" sz="3600" dirty="0" smtClean="0">
                <a:solidFill>
                  <a:schemeClr val="bg1"/>
                </a:solidFill>
              </a:rPr>
              <a:t>: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286116" y="1857364"/>
            <a:ext cx="4857784" cy="4286280"/>
          </a:xfrm>
        </p:spPr>
        <p:txBody>
          <a:bodyPr>
            <a:noAutofit/>
          </a:bodyPr>
          <a:lstStyle/>
          <a:p>
            <a:pPr lvl="0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Публикация авторских разработок  уроков и классных часов</a:t>
            </a:r>
          </a:p>
          <a:p>
            <a:pPr lvl="0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Получение свидетельства в электронном виде –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бесплатно. </a:t>
            </a:r>
          </a:p>
          <a:p>
            <a:pPr lvl="0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Свидетельство выдается за 5 разработок.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142844" y="1928802"/>
            <a:ext cx="3286148" cy="4197361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Педагогическое сообщество -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Nayrok.ru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http://nayrok.ru/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099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22944"/>
          </a:xfrm>
        </p:spPr>
        <p:txBody>
          <a:bodyPr>
            <a:noAutofit/>
          </a:bodyPr>
          <a:lstStyle/>
          <a:p>
            <a:pPr lvl="0"/>
            <a:r>
              <a:rPr lang="ru-RU" sz="3600" dirty="0" smtClean="0">
                <a:solidFill>
                  <a:schemeClr val="bg1"/>
                </a:solidFill>
              </a:rPr>
              <a:t>Список </a:t>
            </a:r>
            <a:r>
              <a:rPr lang="ru-RU" sz="3600" dirty="0" err="1" smtClean="0">
                <a:solidFill>
                  <a:schemeClr val="bg1"/>
                </a:solidFill>
              </a:rPr>
              <a:t>интернет-ресурсов</a:t>
            </a:r>
            <a:r>
              <a:rPr lang="ru-RU" sz="3600" dirty="0" smtClean="0">
                <a:solidFill>
                  <a:schemeClr val="bg1"/>
                </a:solidFill>
              </a:rPr>
              <a:t>: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643306" y="1857364"/>
            <a:ext cx="4429156" cy="4286280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Публикация авторских разработок;</a:t>
            </a:r>
          </a:p>
          <a:p>
            <a:pPr lvl="0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Получение свидетельства в электронном виде –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бесплатно</a:t>
            </a:r>
            <a:endParaRPr lang="ru-RU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Свидетельство выдается за 3 разработки.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14282" y="1928802"/>
            <a:ext cx="3763358" cy="4197361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 УРОКУ.RU - методический портал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http://www.k-yroky.ru/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099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20040"/>
            <a:ext cx="8858280" cy="82294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Авторская работа – это, прежде всего, индивидуальный подход и уникальность.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85720" y="1643050"/>
            <a:ext cx="8643998" cy="464347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качестве авторской разработки можно представить: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Конспект урока , мероприятия (с </a:t>
            </a:r>
            <a:r>
              <a:rPr lang="ru-RU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мультимедийным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сопровождением );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Презентации, выполненные в программе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Power Point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Видеоролик  с методическим сопровождением;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Исследовательская работа, проект, реферат и т.п.;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Тесты, интерактивные тесты и т.п.;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Игры, тренажеры, демонстрационный материал и т.п.; 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Календарно-тематическое планирование;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Авторские компьютерные программы;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Работы для интерактивной доски.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446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94382"/>
          </a:xfrm>
        </p:spPr>
        <p:txBody>
          <a:bodyPr>
            <a:noAutofit/>
          </a:bodyPr>
          <a:lstStyle/>
          <a:p>
            <a:pPr lvl="0"/>
            <a:r>
              <a:rPr lang="ru-RU" sz="3600" dirty="0" smtClean="0">
                <a:solidFill>
                  <a:schemeClr val="bg1"/>
                </a:solidFill>
              </a:rPr>
              <a:t>Список </a:t>
            </a:r>
            <a:r>
              <a:rPr lang="ru-RU" sz="3600" dirty="0" err="1" smtClean="0">
                <a:solidFill>
                  <a:schemeClr val="bg1"/>
                </a:solidFill>
              </a:rPr>
              <a:t>интернет-ресурсов</a:t>
            </a:r>
            <a:r>
              <a:rPr lang="ru-RU" sz="3600" dirty="0" smtClean="0">
                <a:solidFill>
                  <a:schemeClr val="bg1"/>
                </a:solidFill>
              </a:rPr>
              <a:t>: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714744" y="2285992"/>
            <a:ext cx="4500594" cy="3857652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Публикация авторских разработок.</a:t>
            </a:r>
          </a:p>
          <a:p>
            <a:pPr lvl="0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Получение свидетельства в электронном виде –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бесплатно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при выполнении заданных условий.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3500462" cy="4525963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Школьно-Студенческая социальная Сеть!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http://fossa.net.ru/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099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85720" y="2000240"/>
            <a:ext cx="7929618" cy="41434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Главное правило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не бойтесь публиковать свои авторские разработки!</a:t>
            </a:r>
            <a:endParaRPr lang="ru-RU" sz="5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099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571868" y="1412776"/>
            <a:ext cx="5392620" cy="258772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</a:t>
            </a:r>
            <a:br>
              <a:rPr lang="ru-RU" sz="540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540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</a:t>
            </a:r>
            <a:br>
              <a:rPr lang="ru-RU" sz="540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540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ВНИМАНИЕ</a:t>
            </a:r>
            <a:endParaRPr lang="ru-RU" sz="540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143372" y="3929066"/>
            <a:ext cx="4749678" cy="2160240"/>
          </a:xfrm>
        </p:spPr>
        <p:txBody>
          <a:bodyPr>
            <a:normAutofit/>
          </a:bodyPr>
          <a:lstStyle/>
          <a:p>
            <a:pPr algn="r"/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634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86116" y="642918"/>
            <a:ext cx="5678372" cy="392909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ПРАВИЛА ОФОРМЛЕНИЯ АВТОРСКИХ РАБОТ</a:t>
            </a:r>
            <a:endParaRPr lang="ru-RU" sz="480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634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Соблюдение авторских прав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7158" y="2071678"/>
            <a:ext cx="8607330" cy="400052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Главное требование - материал должен быть авторский, т.е. разработанный именно Вами!</a:t>
            </a:r>
          </a:p>
          <a:p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материал выполнен в соавторстве, то необходимо иметь согласие второго автора на публикацию материала и обязательно в работе указать его имя.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099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8686800" cy="68006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Оформление текстового материала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7892380" cy="4227952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Формат страницы: А4, все поля не менее 1,5 см.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Шрифт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«Times New Roman», 14-</a:t>
            </a:r>
            <a:r>
              <a:rPr lang="ru-RU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кегль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Междустрочный интервал - одинарный.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таблицах следует использовать только один стиль границ - сплошную линию.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Схемы должны быть представлены как единый графический объект.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Список литературы размещается на последней странице документа. В тексте ссылки на литературу оформляются в квадратных скобках [1].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099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Оформление презентации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2844" y="1714488"/>
            <a:ext cx="7929618" cy="4286280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первом слайде необходимо указать название презентации, ФИО автора.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артинки и фотографии с высоким разрешением.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последнем слайде необходимо указать источники информации и ссылку на оригинал.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Соблюдать правила дизайна и сочетания цветов, придерживайтесь единого стиля.</a:t>
            </a:r>
          </a:p>
          <a:p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Текст на слайдах должен быть крупным и легко читаемым, должен соответствовать нормам русского языка.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стоит перегружать презентацию информацией и излишней анимацией. </a:t>
            </a:r>
          </a:p>
        </p:txBody>
      </p:sp>
    </p:spTree>
    <p:extLst>
      <p:ext uri="{BB962C8B-B14F-4D97-AF65-F5344CB8AC3E}">
        <p14:creationId xmlns="" xmlns:p14="http://schemas.microsoft.com/office/powerpoint/2010/main" val="285099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419872" y="1412776"/>
            <a:ext cx="5544616" cy="315923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ИНТЕРНЕТ-РЕСУРСЫ ДЛЯ ПУБЛИКАЦИИ АВТОРСКИХ РАЗРАБОТОК</a:t>
            </a:r>
            <a:endParaRPr lang="ru-RU" sz="400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634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22944"/>
          </a:xfrm>
        </p:spPr>
        <p:txBody>
          <a:bodyPr>
            <a:noAutofit/>
          </a:bodyPr>
          <a:lstStyle/>
          <a:p>
            <a:pPr lvl="0"/>
            <a:r>
              <a:rPr lang="ru-RU" sz="3600" dirty="0" smtClean="0">
                <a:solidFill>
                  <a:schemeClr val="bg1"/>
                </a:solidFill>
              </a:rPr>
              <a:t>Список </a:t>
            </a:r>
            <a:r>
              <a:rPr lang="ru-RU" sz="3600" dirty="0" err="1" smtClean="0">
                <a:solidFill>
                  <a:schemeClr val="bg1"/>
                </a:solidFill>
              </a:rPr>
              <a:t>интернет-ресурсов</a:t>
            </a:r>
            <a:r>
              <a:rPr lang="ru-RU" sz="3600" dirty="0" smtClean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000496" y="1857364"/>
            <a:ext cx="4257676" cy="4572032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Ежегодно выпускается сборник, в который входят все работы, одобренные к размещению за год.</a:t>
            </a:r>
          </a:p>
          <a:p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2000240"/>
            <a:ext cx="3520440" cy="412592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Всероссийский педагогический портал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http://www.методкабинет.рф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099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22944"/>
          </a:xfrm>
        </p:spPr>
        <p:txBody>
          <a:bodyPr>
            <a:noAutofit/>
          </a:bodyPr>
          <a:lstStyle/>
          <a:p>
            <a:pPr lvl="0"/>
            <a:r>
              <a:rPr lang="ru-RU" sz="3600" dirty="0" smtClean="0">
                <a:solidFill>
                  <a:schemeClr val="bg1"/>
                </a:solidFill>
              </a:rPr>
              <a:t>Список </a:t>
            </a:r>
            <a:r>
              <a:rPr lang="ru-RU" sz="3600" dirty="0" err="1" smtClean="0">
                <a:solidFill>
                  <a:schemeClr val="bg1"/>
                </a:solidFill>
              </a:rPr>
              <a:t>интернет-ресурсов</a:t>
            </a:r>
            <a:r>
              <a:rPr lang="ru-RU" sz="3600" dirty="0" smtClean="0">
                <a:solidFill>
                  <a:schemeClr val="bg1"/>
                </a:solidFill>
              </a:rPr>
              <a:t>: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286116" y="1857364"/>
            <a:ext cx="4857784" cy="4197361"/>
          </a:xfrm>
        </p:spPr>
        <p:txBody>
          <a:bodyPr>
            <a:no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Публикация авторских разработок уроков, классных часов, внеклассных мероприятий и др.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Получение свидетельства в электронном виде –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бесплатно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(выдается за 3-5 разработок с методически сопровождением).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Платная версия свидетельства – 300 руб.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142844" y="2071678"/>
            <a:ext cx="3357586" cy="4054485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Учительский портал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http://www.uchportal.ru/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099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F56C482-E8EF-4676-BC4C-94E075CB04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569</TotalTime>
  <Words>767</Words>
  <Application>Microsoft Office PowerPoint</Application>
  <PresentationFormat>Экран (4:3)</PresentationFormat>
  <Paragraphs>107</Paragraphs>
  <Slides>22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Trebuchet MS</vt:lpstr>
      <vt:lpstr>Times New Roman</vt:lpstr>
      <vt:lpstr>Wingdings 2</vt:lpstr>
      <vt:lpstr>Calibri</vt:lpstr>
      <vt:lpstr>Wingdings</vt:lpstr>
      <vt:lpstr>Изящная</vt:lpstr>
      <vt:lpstr>ПУБЛИКАЦИЯ АВТОРСКИХ разработок  В СЕТИ ИНТЕРНЕТ</vt:lpstr>
      <vt:lpstr>Авторская работа – это, прежде всего, индивидуальный подход и уникальность.</vt:lpstr>
      <vt:lpstr>ПРАВИЛА ОФОРМЛЕНИЯ АВТОРСКИХ РАБОТ</vt:lpstr>
      <vt:lpstr>Соблюдение авторских прав</vt:lpstr>
      <vt:lpstr>Оформление текстового материала</vt:lpstr>
      <vt:lpstr>Оформление презентации</vt:lpstr>
      <vt:lpstr>ИНТЕРНЕТ-РЕСУРСЫ ДЛЯ ПУБЛИКАЦИИ АВТОРСКИХ РАЗРАБОТОК</vt:lpstr>
      <vt:lpstr>Список интернет-ресурсов:</vt:lpstr>
      <vt:lpstr>Список интернет-ресурсов:</vt:lpstr>
      <vt:lpstr>Список интернет-ресурсов:</vt:lpstr>
      <vt:lpstr>Список интернет-ресурсов:</vt:lpstr>
      <vt:lpstr>Список интернет-ресурсов:</vt:lpstr>
      <vt:lpstr>Список интернет-ресурсов:</vt:lpstr>
      <vt:lpstr>Список интернет-ресурсов:</vt:lpstr>
      <vt:lpstr>Список интернет-ресурсов:</vt:lpstr>
      <vt:lpstr>Список интернет-ресурсов:</vt:lpstr>
      <vt:lpstr>Список интернет-ресурсов:</vt:lpstr>
      <vt:lpstr>Список интернет-ресурсов:</vt:lpstr>
      <vt:lpstr>Список интернет-ресурсов:</vt:lpstr>
      <vt:lpstr>Список интернет-ресурсов:</vt:lpstr>
      <vt:lpstr>Слайд 21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КОМПЬЮТЕРНАЯ ГРАФИКА</dc:title>
  <dc:creator>The CraZy</dc:creator>
  <cp:lastModifiedBy>user</cp:lastModifiedBy>
  <cp:revision>71</cp:revision>
  <dcterms:created xsi:type="dcterms:W3CDTF">2012-12-04T16:25:39Z</dcterms:created>
  <dcterms:modified xsi:type="dcterms:W3CDTF">2016-10-08T15:05:14Z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TC020022159991</vt:lpwstr>
  </property>
</Properties>
</file>