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8" r:id="rId3"/>
    <p:sldId id="259" r:id="rId4"/>
    <p:sldId id="264" r:id="rId5"/>
    <p:sldId id="279" r:id="rId6"/>
    <p:sldId id="263" r:id="rId7"/>
    <p:sldId id="265" r:id="rId8"/>
    <p:sldId id="270" r:id="rId9"/>
    <p:sldId id="272" r:id="rId10"/>
    <p:sldId id="269" r:id="rId11"/>
    <p:sldId id="271" r:id="rId12"/>
    <p:sldId id="273" r:id="rId13"/>
    <p:sldId id="274" r:id="rId14"/>
    <p:sldId id="275" r:id="rId15"/>
    <p:sldId id="278" r:id="rId16"/>
    <p:sldId id="280" r:id="rId17"/>
    <p:sldId id="282" r:id="rId18"/>
    <p:sldId id="283" r:id="rId19"/>
    <p:sldId id="281" r:id="rId20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944AFB-77B1-4F82-BAC8-E0CCBDF4C02D}" type="datetimeFigureOut">
              <a:rPr lang="ru-RU" smtClean="0"/>
              <a:pPr/>
              <a:t>15.05.2019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19494F-A95D-40B8-A740-0C9EFE6E25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187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5/15/2019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jpeg"/><Relationship Id="rId4" Type="http://schemas.openxmlformats.org/officeDocument/2006/relationships/image" Target="../media/image3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ds04.infourok.ru/uploads/ex/124c/0006dc93-16d18eb1/hello_html_76f6414b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AutoShape 2"/>
          <p:cNvSpPr>
            <a:spLocks noChangeArrowheads="1"/>
          </p:cNvSpPr>
          <p:nvPr/>
        </p:nvSpPr>
        <p:spPr bwMode="auto">
          <a:xfrm>
            <a:off x="2819400" y="1600200"/>
            <a:ext cx="5153025" cy="17526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B6DDE8"/>
              </a:gs>
            </a:gsLst>
            <a:lin ang="5400000" scaled="1"/>
          </a:gradFill>
          <a:ln w="28575">
            <a:solidFill>
              <a:srgbClr val="1F497D"/>
            </a:solidFill>
            <a:round/>
            <a:headEnd/>
            <a:tailEnd/>
          </a:ln>
          <a:effectLst>
            <a:outerShdw dist="28398" dir="3806097" algn="ctr" rotWithShape="0">
              <a:srgbClr val="205867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Использование проектной деятельности в ДОУ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17365D"/>
                </a:solidFill>
                <a:effectLst/>
                <a:latin typeface="Calibri" pitchFamily="34" charset="0"/>
                <a:cs typeface="Arial" pitchFamily="34" charset="0"/>
              </a:rPr>
              <a:t>                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https://privatka.ua/images/admin/ads/24683/f806252045a28179caaf0ec8f0b5f298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2057400"/>
            <a:ext cx="437007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724400" y="4495800"/>
            <a:ext cx="4038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Подготовила:</a:t>
            </a: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Воспитатель 1 квалификационной категории: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Агаева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Г.З.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34" y="-594"/>
            <a:ext cx="9144793" cy="6858594"/>
          </a:xfrm>
          <a:prstGeom prst="rect">
            <a:avLst/>
          </a:prstGeom>
        </p:spPr>
      </p:pic>
      <p:sp>
        <p:nvSpPr>
          <p:cNvPr id="4" name="Прямоугольник с двумя усеченными противолежащими углами 3"/>
          <p:cNvSpPr/>
          <p:nvPr/>
        </p:nvSpPr>
        <p:spPr>
          <a:xfrm>
            <a:off x="838596" y="565850"/>
            <a:ext cx="7467600" cy="1031866"/>
          </a:xfrm>
          <a:prstGeom prst="snip2Diag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b="1" dirty="0" smtClean="0">
                <a:solidFill>
                  <a:schemeClr val="tx1"/>
                </a:solidFill>
              </a:rPr>
              <a:t>Рассматривание книг со сказками.</a:t>
            </a:r>
            <a:endParaRPr lang="ru-RU" sz="2400" b="1" dirty="0">
              <a:solidFill>
                <a:schemeClr val="bg1"/>
              </a:solidFill>
            </a:endParaRPr>
          </a:p>
          <a:p>
            <a:pPr algn="ctr"/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96831">
            <a:off x="5395528" y="2937178"/>
            <a:ext cx="3809999" cy="2143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08037">
            <a:off x="-19804" y="2954841"/>
            <a:ext cx="3875144" cy="2179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38485" y="2622178"/>
            <a:ext cx="3858706" cy="23991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1210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34" y="-594"/>
            <a:ext cx="9144793" cy="6858594"/>
          </a:xfrm>
          <a:prstGeom prst="rect">
            <a:avLst/>
          </a:prstGeom>
        </p:spPr>
      </p:pic>
      <p:sp>
        <p:nvSpPr>
          <p:cNvPr id="4" name="Прямоугольник с двумя усеченными противолежащими углами 3"/>
          <p:cNvSpPr/>
          <p:nvPr/>
        </p:nvSpPr>
        <p:spPr>
          <a:xfrm>
            <a:off x="838596" y="565850"/>
            <a:ext cx="7467600" cy="1031866"/>
          </a:xfrm>
          <a:prstGeom prst="snip2Diag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b="1" dirty="0" smtClean="0">
                <a:solidFill>
                  <a:schemeClr val="bg1"/>
                </a:solidFill>
              </a:rPr>
              <a:t>Заинтересованность самих родителях.</a:t>
            </a:r>
            <a:endParaRPr lang="ru-RU" sz="2400" b="1" dirty="0">
              <a:solidFill>
                <a:schemeClr val="bg1"/>
              </a:solidFill>
            </a:endParaRPr>
          </a:p>
          <a:p>
            <a:pPr algn="ctr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8" y="2988352"/>
            <a:ext cx="3767733" cy="21193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95803" y="2961715"/>
            <a:ext cx="3801829" cy="21385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99207" y="3014299"/>
            <a:ext cx="3886348" cy="21860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880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34" y="-594"/>
            <a:ext cx="9144793" cy="6858594"/>
          </a:xfrm>
          <a:prstGeom prst="rect">
            <a:avLst/>
          </a:prstGeom>
        </p:spPr>
      </p:pic>
      <p:sp>
        <p:nvSpPr>
          <p:cNvPr id="4" name="Прямоугольник с двумя усеченными противолежащими углами 3"/>
          <p:cNvSpPr/>
          <p:nvPr/>
        </p:nvSpPr>
        <p:spPr>
          <a:xfrm>
            <a:off x="838596" y="565850"/>
            <a:ext cx="7467600" cy="1031866"/>
          </a:xfrm>
          <a:prstGeom prst="snip2Diag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b="1" dirty="0" smtClean="0">
                <a:solidFill>
                  <a:schemeClr val="bg1"/>
                </a:solidFill>
              </a:rPr>
              <a:t>Моя любимая сказка.</a:t>
            </a:r>
            <a:endParaRPr lang="ru-RU" sz="2400" b="1" dirty="0">
              <a:solidFill>
                <a:schemeClr val="bg1"/>
              </a:solidFill>
            </a:endParaRPr>
          </a:p>
          <a:p>
            <a:pPr algn="ctr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62" y="1828800"/>
            <a:ext cx="7044267" cy="3962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2967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34" y="-594"/>
            <a:ext cx="9144793" cy="6858594"/>
          </a:xfrm>
          <a:prstGeom prst="rect">
            <a:avLst/>
          </a:prstGeom>
        </p:spPr>
      </p:pic>
      <p:sp>
        <p:nvSpPr>
          <p:cNvPr id="4" name="Прямоугольник с двумя усеченными противолежащими углами 3"/>
          <p:cNvSpPr/>
          <p:nvPr/>
        </p:nvSpPr>
        <p:spPr>
          <a:xfrm>
            <a:off x="838596" y="565850"/>
            <a:ext cx="7467600" cy="1031866"/>
          </a:xfrm>
          <a:prstGeom prst="snip2Diag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2400" b="1" dirty="0" smtClean="0">
              <a:solidFill>
                <a:schemeClr val="bg1"/>
              </a:solidFill>
            </a:endParaRPr>
          </a:p>
          <a:p>
            <a:pPr lvl="0" algn="ctr"/>
            <a:r>
              <a:rPr lang="ru-RU" sz="2400" b="1" dirty="0" smtClean="0">
                <a:solidFill>
                  <a:schemeClr val="bg1"/>
                </a:solidFill>
              </a:rPr>
              <a:t>Оформление родительского уголка в приемной </a:t>
            </a:r>
          </a:p>
          <a:p>
            <a:pPr lvl="0" algn="ctr"/>
            <a:r>
              <a:rPr lang="ru-RU" sz="2400" b="1" dirty="0" smtClean="0">
                <a:solidFill>
                  <a:schemeClr val="bg1"/>
                </a:solidFill>
              </a:rPr>
              <a:t>« Роль сказочных книг в жизни ребенка</a:t>
            </a:r>
            <a:r>
              <a:rPr lang="ru-RU" sz="1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</a:rPr>
              <a:t>»</a:t>
            </a:r>
          </a:p>
          <a:p>
            <a:pPr algn="ctr"/>
            <a:endParaRPr lang="ru-RU" dirty="0"/>
          </a:p>
        </p:txBody>
      </p:sp>
      <p:pic>
        <p:nvPicPr>
          <p:cNvPr id="5121" name="Picture 1" descr="G:\РАБОТА\СТАРШАЯ\Творческая группа по проекту\20190426_131601.jpg"/>
          <p:cNvPicPr>
            <a:picLocks noChangeAspect="1" noChangeArrowheads="1"/>
          </p:cNvPicPr>
          <p:nvPr/>
        </p:nvPicPr>
        <p:blipFill>
          <a:blip r:embed="rId3" cstate="print"/>
          <a:srcRect t="23704"/>
          <a:stretch>
            <a:fillRect/>
          </a:stretch>
        </p:blipFill>
        <p:spPr bwMode="auto">
          <a:xfrm>
            <a:off x="3495988" y="2895600"/>
            <a:ext cx="4971495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9"/>
          <a:stretch/>
        </p:blipFill>
        <p:spPr>
          <a:xfrm rot="5400000">
            <a:off x="11312" y="2649555"/>
            <a:ext cx="4076830" cy="2892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5814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51" y="-594"/>
            <a:ext cx="9144793" cy="6858594"/>
          </a:xfrm>
          <a:prstGeom prst="rect">
            <a:avLst/>
          </a:prstGeom>
        </p:spPr>
      </p:pic>
      <p:sp>
        <p:nvSpPr>
          <p:cNvPr id="4" name="Прямоугольник с двумя усеченными противолежащими углами 3"/>
          <p:cNvSpPr/>
          <p:nvPr/>
        </p:nvSpPr>
        <p:spPr>
          <a:xfrm>
            <a:off x="838596" y="565850"/>
            <a:ext cx="7467600" cy="1034350"/>
          </a:xfrm>
          <a:prstGeom prst="snip2Diag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Взаимодействие </a:t>
            </a:r>
            <a:r>
              <a:rPr lang="ru-RU" sz="2400" b="1" dirty="0"/>
              <a:t>детей и родителей: Рисунки по теме «Моя любимая сказка»</a:t>
            </a:r>
            <a:endParaRPr lang="ru-RU" sz="2400" dirty="0"/>
          </a:p>
          <a:p>
            <a:pPr algn="ctr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5" t="22274" r="24628" b="12332"/>
          <a:stretch/>
        </p:blipFill>
        <p:spPr>
          <a:xfrm rot="21096559">
            <a:off x="1053835" y="1957961"/>
            <a:ext cx="2551801" cy="18566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 t="8519" r="16666" b="4568"/>
          <a:stretch/>
        </p:blipFill>
        <p:spPr>
          <a:xfrm rot="5826645">
            <a:off x="5754671" y="2288918"/>
            <a:ext cx="2715661" cy="20252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4670">
            <a:off x="2140507" y="3986152"/>
            <a:ext cx="3690944" cy="20761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5564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34" y="-594"/>
            <a:ext cx="9144793" cy="6858594"/>
          </a:xfrm>
          <a:prstGeom prst="rect">
            <a:avLst/>
          </a:prstGeom>
        </p:spPr>
      </p:pic>
      <p:sp>
        <p:nvSpPr>
          <p:cNvPr id="4" name="Прямоугольник с двумя усеченными противолежащими углами 3"/>
          <p:cNvSpPr/>
          <p:nvPr/>
        </p:nvSpPr>
        <p:spPr>
          <a:xfrm>
            <a:off x="990600" y="457200"/>
            <a:ext cx="7467600" cy="1034350"/>
          </a:xfrm>
          <a:prstGeom prst="snip2Diag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Заинтересованность родителей.</a:t>
            </a:r>
            <a:endParaRPr lang="ru-RU" sz="3200" dirty="0"/>
          </a:p>
        </p:txBody>
      </p:sp>
      <p:pic>
        <p:nvPicPr>
          <p:cNvPr id="1027" name="Picture 3" descr="G:\РАБОТА\СТАРШАЯ\Творческая группа по проекту\мастер класс\20190412_1534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221457" y="2736057"/>
            <a:ext cx="4495801" cy="2528889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8" name="Picture 4" descr="G:\РАБОТА\СТАРШАЯ\Творческая группа по проекту\мастер класс\20190412_1532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3962400"/>
            <a:ext cx="3928533" cy="2209800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9" name="Picture 5" descr="G:\РАБОТА\СТАРШАЯ\Творческая группа по проекту\мастер класс\20190412_1534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81400" y="1752600"/>
            <a:ext cx="3479800" cy="1957388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1818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34" y="-594"/>
            <a:ext cx="9144793" cy="6858594"/>
          </a:xfrm>
          <a:prstGeom prst="rect">
            <a:avLst/>
          </a:prstGeom>
        </p:spPr>
      </p:pic>
      <p:sp>
        <p:nvSpPr>
          <p:cNvPr id="4" name="Прямоугольник с двумя усеченными противолежащими углами 3"/>
          <p:cNvSpPr/>
          <p:nvPr/>
        </p:nvSpPr>
        <p:spPr>
          <a:xfrm>
            <a:off x="990600" y="457200"/>
            <a:ext cx="7467600" cy="1034350"/>
          </a:xfrm>
          <a:prstGeom prst="snip2Diag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Заинтересованность родителей.</a:t>
            </a:r>
            <a:endParaRPr lang="ru-RU" sz="3200" dirty="0"/>
          </a:p>
        </p:txBody>
      </p:sp>
      <p:pic>
        <p:nvPicPr>
          <p:cNvPr id="2050" name="Picture 2" descr="G:\РАБОТА\СТАРШАЯ\Творческая группа по проекту\мастер класс\20190412_1537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828800"/>
            <a:ext cx="4063997" cy="2285999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51" name="Picture 3" descr="G:\РАБОТА\СТАРШАЯ\Творческая группа по проекту\мастер класс\20190412_1540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3948112"/>
            <a:ext cx="3962400" cy="2228851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18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34" y="-594"/>
            <a:ext cx="9144793" cy="6858594"/>
          </a:xfrm>
          <a:prstGeom prst="rect">
            <a:avLst/>
          </a:prstGeom>
        </p:spPr>
      </p:pic>
      <p:sp>
        <p:nvSpPr>
          <p:cNvPr id="4" name="Прямоугольник с двумя усеченными противолежащими углами 3"/>
          <p:cNvSpPr/>
          <p:nvPr/>
        </p:nvSpPr>
        <p:spPr>
          <a:xfrm>
            <a:off x="872836" y="436089"/>
            <a:ext cx="7467600" cy="1034350"/>
          </a:xfrm>
          <a:prstGeom prst="snip2Diag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Домашняя библиотека воспитанников.</a:t>
            </a:r>
            <a:endParaRPr lang="ru-RU" sz="3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61" y="1743714"/>
            <a:ext cx="2494434" cy="4419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9642">
            <a:off x="5993161" y="1901636"/>
            <a:ext cx="2971800" cy="2228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2" b="4336"/>
          <a:stretch/>
        </p:blipFill>
        <p:spPr>
          <a:xfrm rot="21016136">
            <a:off x="3194050" y="1705349"/>
            <a:ext cx="2289124" cy="23303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57" b="21861"/>
          <a:stretch/>
        </p:blipFill>
        <p:spPr>
          <a:xfrm rot="260775">
            <a:off x="5935289" y="4344905"/>
            <a:ext cx="2050221" cy="23837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78013" y="4223527"/>
            <a:ext cx="1721200" cy="22949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9178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239" y="0"/>
            <a:ext cx="9144793" cy="6858594"/>
          </a:xfrm>
          <a:prstGeom prst="rect">
            <a:avLst/>
          </a:prstGeom>
        </p:spPr>
      </p:pic>
      <p:sp>
        <p:nvSpPr>
          <p:cNvPr id="4" name="Прямоугольник с двумя усеченными противолежащими углами 3"/>
          <p:cNvSpPr/>
          <p:nvPr/>
        </p:nvSpPr>
        <p:spPr>
          <a:xfrm>
            <a:off x="872836" y="436089"/>
            <a:ext cx="7467600" cy="1034350"/>
          </a:xfrm>
          <a:prstGeom prst="snip2Diag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Бабушкины сказки</a:t>
            </a:r>
            <a:endParaRPr lang="ru-RU" sz="3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1237">
            <a:off x="688527" y="1782397"/>
            <a:ext cx="3784312" cy="21286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87584">
            <a:off x="5257725" y="2814050"/>
            <a:ext cx="3428998" cy="19288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123" y="4114800"/>
            <a:ext cx="3810000" cy="2143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61164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34" y="-594"/>
            <a:ext cx="9144793" cy="6858594"/>
          </a:xfrm>
          <a:prstGeom prst="rect">
            <a:avLst/>
          </a:prstGeom>
        </p:spPr>
      </p:pic>
      <p:sp>
        <p:nvSpPr>
          <p:cNvPr id="4" name="Прямоугольник с двумя усеченными противолежащими углами 3"/>
          <p:cNvSpPr/>
          <p:nvPr/>
        </p:nvSpPr>
        <p:spPr>
          <a:xfrm>
            <a:off x="914400" y="1066800"/>
            <a:ext cx="7467600" cy="1034350"/>
          </a:xfrm>
          <a:prstGeom prst="snip2Diag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Спасибо за внимание ! ! !</a:t>
            </a:r>
            <a:endParaRPr lang="ru-RU" sz="3200" dirty="0"/>
          </a:p>
        </p:txBody>
      </p:sp>
      <p:pic>
        <p:nvPicPr>
          <p:cNvPr id="1026" name="Picture 2" descr="https://www.chitalnya.ru/upload3/990/c5328122074d0230d15e93c1b2d7c3e5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1905000"/>
            <a:ext cx="3161212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818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ds04.infourok.ru/uploads/ex/124c/0006dc93-16d18eb1/hello_html_76f6414b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0"/>
            <a:ext cx="9753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04800" y="609600"/>
            <a:ext cx="84582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Что же такое «ПРОЕКТ»? </a:t>
            </a:r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В этимологическом словаре слово «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проект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заимствовано из латыни  и означает «выброшенный вперёд», «выступающий», «бросающийся в глаза».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Проект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– это специально организованный  воспитателем  и самостоятельно выполняемый воспитанниками комплекс действий, направленных                     на разрешение проблемной ситуации и завершающихся созданием творческого   продукта.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Метод проектов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это педагогическая технология, стержнем которой  является самостоятельная деятельность детей –исследовательская,    познавательная, продуктивная,           в процессе которой ребёнок познаёт окружающий мир и воплощает новые знания  в реальные продукты.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292927"/>
            <a:ext cx="7315200" cy="1143000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94"/>
            <a:ext cx="9144793" cy="68585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38200" y="152400"/>
            <a:ext cx="731520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dirty="0" smtClean="0">
              <a:ln w="18000">
                <a:solidFill>
                  <a:schemeClr val="tx1"/>
                </a:solidFill>
                <a:prstDash val="solid"/>
                <a:miter lim="800000"/>
              </a:ln>
              <a:solidFill>
                <a:schemeClr val="tx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ea typeface="Segoe UI Black" pitchFamily="34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ea typeface="Segoe UI Black" pitchFamily="34" charset="0"/>
                <a:cs typeface="Times New Roman" pitchFamily="18" charset="0"/>
              </a:rPr>
              <a:t>В И Д Ы     П Р О Е К Т О В    В    Д О У </a:t>
            </a:r>
            <a:br>
              <a:rPr lang="ru-RU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ea typeface="Segoe UI Black" pitchFamily="34" charset="0"/>
                <a:cs typeface="Times New Roman" pitchFamily="18" charset="0"/>
              </a:rPr>
            </a:br>
            <a:endParaRPr lang="ru-RU" dirty="0">
              <a:ln w="18000">
                <a:solidFill>
                  <a:schemeClr val="tx1"/>
                </a:solidFill>
                <a:prstDash val="solid"/>
                <a:miter lim="800000"/>
              </a:ln>
              <a:solidFill>
                <a:schemeClr val="tx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79635" y="2551837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48000" y="2743200"/>
            <a:ext cx="5410200" cy="9906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Arial" charset="0"/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оформление результата в виде детского праздника, детского дизайна, например</a:t>
            </a:r>
          </a:p>
          <a:p>
            <a:pPr algn="ctr">
              <a:buFont typeface="Arial" charset="0"/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«Неделя театра»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трелка вправо 9"/>
          <p:cNvSpPr/>
          <p:nvPr/>
        </p:nvSpPr>
        <p:spPr>
          <a:xfrm>
            <a:off x="609600" y="2667000"/>
            <a:ext cx="2362200" cy="1143000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Исследовательские-творческие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проекты </a:t>
            </a:r>
            <a:endParaRPr lang="ru-RU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Стрелка вправо 10"/>
          <p:cNvSpPr/>
          <p:nvPr/>
        </p:nvSpPr>
        <p:spPr>
          <a:xfrm>
            <a:off x="609600" y="1295400"/>
            <a:ext cx="2362200" cy="1143000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Arial" charset="0"/>
              <a:buNone/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Творческие проекты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048000" y="1295400"/>
            <a:ext cx="5410200" cy="10668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дети экспериментируют, а затем результаты оформляют в виде газет, драматизации,  детского дизайна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3" name="Стрелка вправо 12"/>
          <p:cNvSpPr/>
          <p:nvPr/>
        </p:nvSpPr>
        <p:spPr>
          <a:xfrm>
            <a:off x="609600" y="3962400"/>
            <a:ext cx="2362200" cy="1143000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Ролево-игровые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проекты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048000" y="4114800"/>
            <a:ext cx="5410200" cy="9906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Arial" charset="0"/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с элементами творческих игр, когда дети входят в образ персонажей сказки и решают   по-своему поставленные проблемы</a:t>
            </a:r>
            <a:r>
              <a:rPr lang="ru-RU" b="1" dirty="0" smtClean="0">
                <a:solidFill>
                  <a:srgbClr val="008000"/>
                </a:solidFill>
                <a:latin typeface="Bookman Old Style" pitchFamily="18" charset="0"/>
              </a:rPr>
              <a:t>. </a:t>
            </a:r>
          </a:p>
        </p:txBody>
      </p:sp>
      <p:sp>
        <p:nvSpPr>
          <p:cNvPr id="15" name="Стрелка вправо 14"/>
          <p:cNvSpPr/>
          <p:nvPr/>
        </p:nvSpPr>
        <p:spPr>
          <a:xfrm>
            <a:off x="609600" y="5257800"/>
            <a:ext cx="2362200" cy="1371600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b="1" dirty="0" err="1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Информационно-практико-ориентированные</a:t>
            </a:r>
            <a:r>
              <a:rPr lang="ru-RU" sz="11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 проекты</a:t>
            </a:r>
            <a:endParaRPr lang="ru-RU" sz="11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048000" y="5410200"/>
            <a:ext cx="5410200" cy="9906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Arial" charset="0"/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с элементами творческих игр, когда дети входят в образ персонажей сказки и решают   по-своему поставленные проблемы</a:t>
            </a:r>
            <a:r>
              <a:rPr lang="ru-RU" b="1" dirty="0" smtClean="0">
                <a:solidFill>
                  <a:srgbClr val="008000"/>
                </a:solidFill>
                <a:latin typeface="Bookman Old Style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7451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28600" y="-75552"/>
            <a:ext cx="9372600" cy="6858594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656704" y="2118705"/>
            <a:ext cx="3514725" cy="95664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0000"/>
                </a:solidFill>
              </a:rPr>
              <a:t>По доминирующему </a:t>
            </a:r>
            <a:r>
              <a:rPr lang="ru-RU" sz="2000" b="1" dirty="0" smtClean="0">
                <a:solidFill>
                  <a:srgbClr val="FF0000"/>
                </a:solidFill>
              </a:rPr>
              <a:t>методу</a:t>
            </a:r>
            <a:r>
              <a:rPr lang="ru-RU" sz="2000" b="1" dirty="0">
                <a:solidFill>
                  <a:srgbClr val="FF0000"/>
                </a:solidFill>
              </a:rPr>
              <a:t>.</a:t>
            </a:r>
            <a:endParaRPr lang="ru-RU" sz="20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62000" y="5105400"/>
            <a:ext cx="3482686" cy="89971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rgbClr val="FF0000"/>
                </a:solidFill>
              </a:rPr>
              <a:t>По характеру участия ребенка в проекте</a:t>
            </a:r>
            <a:r>
              <a:rPr lang="ru-RU" sz="2000" dirty="0" smtClean="0"/>
              <a:t>.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70559" y="3658772"/>
            <a:ext cx="3460172" cy="92633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По характеру содержания.</a:t>
            </a:r>
            <a:endParaRPr lang="ru-RU" sz="2000" dirty="0" smtClean="0"/>
          </a:p>
          <a:p>
            <a:pPr algn="ctr"/>
            <a:endParaRPr lang="ru-RU" sz="20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128232" y="3612245"/>
            <a:ext cx="3546764" cy="97285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0000"/>
                </a:solidFill>
              </a:rPr>
              <a:t>По количеству участников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105400" y="5105400"/>
            <a:ext cx="3514725" cy="86155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i="1" dirty="0">
                <a:solidFill>
                  <a:srgbClr val="FF0000"/>
                </a:solidFill>
              </a:rPr>
              <a:t>По </a:t>
            </a:r>
            <a:r>
              <a:rPr lang="ru-RU" sz="2000" b="1" i="1" dirty="0" smtClean="0">
                <a:solidFill>
                  <a:srgbClr val="FF0000"/>
                </a:solidFill>
              </a:rPr>
              <a:t>продолжительности. 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611744" y="1250282"/>
            <a:ext cx="45719" cy="4271009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 rot="5400000" flipH="1">
            <a:off x="4645429" y="2120253"/>
            <a:ext cx="45719" cy="916997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65170" y="4065142"/>
            <a:ext cx="938865" cy="6706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09790" y="5521291"/>
            <a:ext cx="938865" cy="67062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5105400" y="2133600"/>
            <a:ext cx="3546764" cy="86155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rgbClr val="FF0000"/>
                </a:solidFill>
              </a:rPr>
              <a:t>По </a:t>
            </a:r>
            <a:r>
              <a:rPr lang="ru-RU" sz="2000" b="1" i="1" dirty="0">
                <a:solidFill>
                  <a:srgbClr val="FF0000"/>
                </a:solidFill>
              </a:rPr>
              <a:t>характеру </a:t>
            </a:r>
            <a:r>
              <a:rPr lang="ru-RU" sz="2000" b="1" i="1" dirty="0" smtClean="0">
                <a:solidFill>
                  <a:srgbClr val="FF0000"/>
                </a:solidFill>
              </a:rPr>
              <a:t>контактов.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1243702" y="447175"/>
            <a:ext cx="6781800" cy="1177269"/>
          </a:xfrm>
          <a:prstGeom prst="round2Diag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rgbClr val="7030A0"/>
                </a:solidFill>
              </a:rPr>
              <a:t>Типы проектов: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68748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33400" y="-228600"/>
            <a:ext cx="10210800" cy="7086600"/>
          </a:xfrm>
          <a:prstGeom prst="rect">
            <a:avLst/>
          </a:prstGeom>
        </p:spPr>
      </p:pic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381000" y="1676400"/>
          <a:ext cx="8153400" cy="43586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63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33400">
                <a:tc rowSpan="2">
                  <a:txBody>
                    <a:bodyPr/>
                    <a:lstStyle/>
                    <a:p>
                      <a:pPr algn="ctr"/>
                      <a:endParaRPr lang="ru-RU" sz="1800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pPr algn="ctr"/>
                      <a:r>
                        <a:rPr lang="ru-RU" sz="1800" dirty="0" smtClean="0">
                          <a:solidFill>
                            <a:sysClr val="windowText" lastClr="000000"/>
                          </a:solidFill>
                        </a:rPr>
                        <a:t>Основные виды деятельности</a:t>
                      </a:r>
                      <a:r>
                        <a:rPr lang="ru-RU" sz="1800" baseline="0" dirty="0" smtClean="0">
                          <a:solidFill>
                            <a:sysClr val="windowText" lastClr="000000"/>
                          </a:solidFill>
                        </a:rPr>
                        <a:t> детей, организация которых обеспечивается воспитателем</a:t>
                      </a:r>
                      <a:endParaRPr lang="ru-RU" sz="18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ysClr val="windowText" lastClr="000000"/>
                          </a:solidFill>
                        </a:rPr>
                        <a:t>Дни недели</a:t>
                      </a:r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400"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err="1" smtClean="0">
                          <a:solidFill>
                            <a:sysClr val="windowText" lastClr="000000"/>
                          </a:solidFill>
                        </a:rPr>
                        <a:t>Пн</a:t>
                      </a:r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ysClr val="windowText" lastClr="000000"/>
                          </a:solidFill>
                        </a:rPr>
                        <a:t>Вт </a:t>
                      </a:r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ysClr val="windowText" lastClr="000000"/>
                          </a:solidFill>
                        </a:rPr>
                        <a:t>Ср </a:t>
                      </a:r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err="1" smtClean="0">
                          <a:solidFill>
                            <a:sysClr val="windowText" lastClr="000000"/>
                          </a:solidFill>
                        </a:rPr>
                        <a:t>Чт</a:t>
                      </a:r>
                      <a:r>
                        <a:rPr lang="ru-RU" dirty="0" smtClean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err="1" smtClean="0">
                          <a:solidFill>
                            <a:sysClr val="windowText" lastClr="000000"/>
                          </a:solidFill>
                        </a:rPr>
                        <a:t>Пт</a:t>
                      </a:r>
                      <a:r>
                        <a:rPr lang="ru-RU" dirty="0" smtClean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625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ysClr val="windowText" lastClr="000000"/>
                          </a:solidFill>
                        </a:rPr>
                        <a:t>Организованная образовательная деятельность </a:t>
                      </a:r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625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ysClr val="windowText" lastClr="000000"/>
                          </a:solidFill>
                        </a:rPr>
                        <a:t>Наблюдения (экскурсии, прогулки)</a:t>
                      </a:r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625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ysClr val="windowText" lastClr="000000"/>
                          </a:solidFill>
                        </a:rPr>
                        <a:t>Экспериментирование , моделирование </a:t>
                      </a:r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625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ysClr val="windowText" lastClr="000000"/>
                          </a:solidFill>
                        </a:rPr>
                        <a:t>Коммуникативные навыки </a:t>
                      </a:r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625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ysClr val="windowText" lastClr="000000"/>
                          </a:solidFill>
                        </a:rPr>
                        <a:t>Дидактические игры</a:t>
                      </a:r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625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ysClr val="windowText" lastClr="000000"/>
                          </a:solidFill>
                        </a:rPr>
                        <a:t>Художественная деятельность </a:t>
                      </a:r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625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ysClr val="windowText" lastClr="000000"/>
                          </a:solidFill>
                        </a:rPr>
                        <a:t>Театрализованные</a:t>
                      </a:r>
                      <a:r>
                        <a:rPr lang="ru-RU" baseline="0" dirty="0" smtClean="0">
                          <a:solidFill>
                            <a:sysClr val="windowText" lastClr="000000"/>
                          </a:solidFill>
                        </a:rPr>
                        <a:t> игры</a:t>
                      </a:r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625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ysClr val="windowText" lastClr="000000"/>
                          </a:solidFill>
                        </a:rPr>
                        <a:t>Конструирование </a:t>
                      </a:r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625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ysClr val="windowText" lastClr="000000"/>
                          </a:solidFill>
                        </a:rPr>
                        <a:t>Спортивные игры</a:t>
                      </a:r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8" name="Прямоугольник 17"/>
          <p:cNvSpPr/>
          <p:nvPr/>
        </p:nvSpPr>
        <p:spPr>
          <a:xfrm>
            <a:off x="1447800" y="457200"/>
            <a:ext cx="6324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Проектная деятельность.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48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https://photoshop-kopona.com/uploads/posts/2018-09/1538243709_01-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85800" y="914400"/>
            <a:ext cx="7848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Муниципальное автономное дошкольное образовательное  учреждение города Нижневартовска детский сад  №80 «Светлячок» </a:t>
            </a:r>
            <a:endParaRPr lang="ru-RU" dirty="0"/>
          </a:p>
        </p:txBody>
      </p:sp>
      <p:sp>
        <p:nvSpPr>
          <p:cNvPr id="1027" name="AutoShape 3"/>
          <p:cNvSpPr>
            <a:spLocks noChangeArrowheads="1"/>
          </p:cNvSpPr>
          <p:nvPr/>
        </p:nvSpPr>
        <p:spPr bwMode="auto">
          <a:xfrm>
            <a:off x="914400" y="2362200"/>
            <a:ext cx="7210425" cy="13716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B6DDE8"/>
              </a:gs>
            </a:gsLst>
            <a:lin ang="5400000" scaled="1"/>
          </a:gradFill>
          <a:ln w="28575">
            <a:solidFill>
              <a:srgbClr val="1F497D"/>
            </a:solidFill>
            <a:round/>
            <a:headEnd/>
            <a:tailEnd/>
          </a:ln>
          <a:effectLst>
            <a:outerShdw dist="28398" dir="3806097" algn="ctr" rotWithShape="0">
              <a:srgbClr val="205867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17365D"/>
                </a:solidFill>
                <a:effectLst/>
                <a:latin typeface="Times New Roman" pitchFamily="18" charset="0"/>
                <a:cs typeface="Arial" pitchFamily="34" charset="0"/>
              </a:rPr>
              <a:t>Педагогический проект для детей старшего дошкольного возраста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17365D"/>
                </a:solidFill>
                <a:effectLst/>
                <a:latin typeface="Times New Roman" pitchFamily="18" charset="0"/>
                <a:cs typeface="Arial" pitchFamily="34" charset="0"/>
              </a:rPr>
              <a:t>«В мире сказок»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17365D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657600" y="4267200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17365D"/>
                </a:solidFill>
                <a:latin typeface="Times New Roman" pitchFamily="18" charset="0"/>
                <a:cs typeface="Arial" pitchFamily="34" charset="0"/>
              </a:rPr>
              <a:t>Подготовила воспитатель:</a:t>
            </a:r>
          </a:p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err="1" smtClean="0">
                <a:solidFill>
                  <a:srgbClr val="17365D"/>
                </a:solidFill>
                <a:latin typeface="Times New Roman" pitchFamily="18" charset="0"/>
                <a:cs typeface="Arial" pitchFamily="34" charset="0"/>
              </a:rPr>
              <a:t>Агаева</a:t>
            </a:r>
            <a:r>
              <a:rPr lang="ru-RU" b="1" dirty="0" smtClean="0">
                <a:solidFill>
                  <a:srgbClr val="17365D"/>
                </a:solidFill>
                <a:latin typeface="Times New Roman" pitchFamily="18" charset="0"/>
                <a:cs typeface="Arial" pitchFamily="34" charset="0"/>
              </a:rPr>
              <a:t> Г.З</a:t>
            </a:r>
            <a:r>
              <a:rPr lang="ru-RU" sz="2400" b="1" dirty="0" smtClean="0">
                <a:solidFill>
                  <a:srgbClr val="17365D"/>
                </a:solidFill>
                <a:latin typeface="Times New Roman" pitchFamily="18" charset="0"/>
                <a:cs typeface="Arial" pitchFamily="34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986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94"/>
            <a:ext cx="9144793" cy="685859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62000" y="609600"/>
            <a:ext cx="76200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/>
              <a:t>Цель: </a:t>
            </a:r>
            <a:r>
              <a:rPr lang="ru-RU" dirty="0" smtClean="0"/>
              <a:t>прививать любовь к литературным сказкам через театрализованную деятельность.</a:t>
            </a:r>
          </a:p>
          <a:p>
            <a:r>
              <a:rPr lang="ru-RU" b="1" dirty="0" smtClean="0"/>
              <a:t>Участники:  </a:t>
            </a:r>
            <a:r>
              <a:rPr lang="ru-RU" dirty="0" smtClean="0"/>
              <a:t>дети старшей группы, родители, воспитатели, музыкальный руководитель и  педагог психолог.</a:t>
            </a:r>
          </a:p>
          <a:p>
            <a:r>
              <a:rPr lang="ru-RU" b="1" dirty="0" smtClean="0"/>
              <a:t>Тип проекта: </a:t>
            </a:r>
            <a:r>
              <a:rPr lang="ru-RU" dirty="0" smtClean="0"/>
              <a:t>познавательно - творческий, краткосрочный</a:t>
            </a:r>
          </a:p>
          <a:p>
            <a:r>
              <a:rPr lang="ru-RU" b="1" dirty="0" smtClean="0"/>
              <a:t>Сроки реализации:</a:t>
            </a:r>
            <a:r>
              <a:rPr lang="ru-RU" dirty="0" smtClean="0"/>
              <a:t>  март, апрель.</a:t>
            </a:r>
          </a:p>
          <a:p>
            <a:r>
              <a:rPr lang="ru-RU" b="1" dirty="0" smtClean="0"/>
              <a:t>Ожидаемые результаты: </a:t>
            </a:r>
          </a:p>
          <a:p>
            <a:pPr lvl="0" indent="355600">
              <a:buFont typeface="Wingdings" pitchFamily="2" charset="2"/>
              <a:buChar char="Ø"/>
            </a:pPr>
            <a:r>
              <a:rPr lang="ru-RU" b="1" dirty="0" smtClean="0"/>
              <a:t> </a:t>
            </a:r>
            <a:r>
              <a:rPr lang="ru-RU" dirty="0" smtClean="0"/>
              <a:t>повышение интереса детей и родителей к художественной литературе;</a:t>
            </a:r>
          </a:p>
          <a:p>
            <a:pPr lvl="0" indent="355600">
              <a:buFont typeface="Wingdings" pitchFamily="2" charset="2"/>
              <a:buChar char="Ø"/>
            </a:pPr>
            <a:r>
              <a:rPr lang="ru-RU" dirty="0" smtClean="0"/>
              <a:t>активное участие родителей в данном проекте;</a:t>
            </a:r>
          </a:p>
          <a:p>
            <a:pPr lvl="0" indent="355600">
              <a:buFont typeface="Wingdings" pitchFamily="2" charset="2"/>
              <a:buChar char="Ø"/>
            </a:pPr>
            <a:r>
              <a:rPr lang="ru-RU" dirty="0" smtClean="0"/>
              <a:t> проявлять любовь к сказкам, к книгам  и к театральной деятельности;</a:t>
            </a:r>
          </a:p>
          <a:p>
            <a:pPr lvl="0" indent="355600">
              <a:buFont typeface="Wingdings" pitchFamily="2" charset="2"/>
              <a:buChar char="Ø"/>
            </a:pPr>
            <a:r>
              <a:rPr lang="ru-RU" dirty="0" smtClean="0"/>
              <a:t> знать и называть прочитанные сказочные произведения, их авторов, тексты, персонажей;</a:t>
            </a:r>
          </a:p>
          <a:p>
            <a:pPr lvl="0" indent="355600">
              <a:buFont typeface="Wingdings" pitchFamily="2" charset="2"/>
              <a:buChar char="Ø"/>
            </a:pPr>
            <a:r>
              <a:rPr lang="ru-RU" dirty="0" smtClean="0"/>
              <a:t> знать различные виды театров и уметь показывать их;</a:t>
            </a:r>
          </a:p>
          <a:p>
            <a:pPr indent="355600">
              <a:buFont typeface="Wingdings" pitchFamily="2" charset="2"/>
              <a:buChar char="Ø"/>
            </a:pPr>
            <a:r>
              <a:rPr lang="ru-RU" dirty="0" smtClean="0"/>
              <a:t>уметь использовать различные средства выразительности.</a:t>
            </a:r>
          </a:p>
          <a:p>
            <a:endParaRPr lang="ru-RU" dirty="0"/>
          </a:p>
        </p:txBody>
      </p:sp>
      <p:pic>
        <p:nvPicPr>
          <p:cNvPr id="20482" name="Picture 2" descr="https://image.jimcdn.com/app/cms/image/transf/none/path/s5ac40af7a9d1185f/image/i0d99957ac5e56cf1/version/1357742230/%D0%B2%D1%81%D1%91-%D1%81%D0%BE%D0%B4%D0%B5%D1%80%D0%B6%D0%B0%D0%BD%D0%B8%D0%B5-%D1%81%D0%B0%D0%B9%D1%82%D0%B0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4572000"/>
            <a:ext cx="2612571" cy="137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94"/>
            <a:ext cx="9144793" cy="6858594"/>
          </a:xfrm>
          <a:prstGeom prst="rect">
            <a:avLst/>
          </a:prstGeom>
        </p:spPr>
      </p:pic>
      <p:sp>
        <p:nvSpPr>
          <p:cNvPr id="4" name="Прямоугольник с двумя усеченными противолежащими углами 3"/>
          <p:cNvSpPr/>
          <p:nvPr/>
        </p:nvSpPr>
        <p:spPr>
          <a:xfrm>
            <a:off x="838596" y="561258"/>
            <a:ext cx="7467600" cy="1031866"/>
          </a:xfrm>
          <a:prstGeom prst="snip2Diag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2400" b="1" dirty="0" smtClean="0">
              <a:solidFill>
                <a:schemeClr val="tx1"/>
              </a:solidFill>
            </a:endParaRPr>
          </a:p>
          <a:p>
            <a:pPr lvl="0" algn="ctr"/>
            <a:r>
              <a:rPr lang="ru-RU" sz="2400" b="1" dirty="0" smtClean="0">
                <a:solidFill>
                  <a:schemeClr val="bg1"/>
                </a:solidFill>
              </a:rPr>
              <a:t>Экскурсия </a:t>
            </a:r>
            <a:r>
              <a:rPr lang="ru-RU" sz="2400" b="1" dirty="0">
                <a:solidFill>
                  <a:schemeClr val="bg1"/>
                </a:solidFill>
              </a:rPr>
              <a:t>в центральную детскую библиотеку «Читаем город!»</a:t>
            </a:r>
          </a:p>
          <a:p>
            <a:pPr algn="ctr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71902" y="2855908"/>
            <a:ext cx="4347010" cy="24451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98890" y="2874149"/>
            <a:ext cx="4347011" cy="24451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77663" y="2866168"/>
            <a:ext cx="4310527" cy="24246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6070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2258" y="0"/>
            <a:ext cx="9144793" cy="6858594"/>
          </a:xfrm>
          <a:prstGeom prst="rect">
            <a:avLst/>
          </a:prstGeom>
        </p:spPr>
      </p:pic>
      <p:sp>
        <p:nvSpPr>
          <p:cNvPr id="4" name="Прямоугольник с двумя усеченными противолежащими углами 3"/>
          <p:cNvSpPr/>
          <p:nvPr/>
        </p:nvSpPr>
        <p:spPr>
          <a:xfrm>
            <a:off x="838596" y="561258"/>
            <a:ext cx="7467600" cy="1031866"/>
          </a:xfrm>
          <a:prstGeom prst="snip2Diag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2400" b="1" dirty="0" smtClean="0">
              <a:solidFill>
                <a:schemeClr val="tx1"/>
              </a:solidFill>
            </a:endParaRPr>
          </a:p>
          <a:p>
            <a:pPr lvl="0" algn="ctr"/>
            <a:r>
              <a:rPr lang="ru-RU" sz="2400" b="1" dirty="0" smtClean="0">
                <a:solidFill>
                  <a:schemeClr val="bg1"/>
                </a:solidFill>
              </a:rPr>
              <a:t>Герои из сказок.</a:t>
            </a:r>
            <a:endParaRPr lang="ru-RU" sz="2400" b="1" dirty="0">
              <a:solidFill>
                <a:schemeClr val="bg1"/>
              </a:solidFill>
            </a:endParaRPr>
          </a:p>
          <a:p>
            <a:pPr algn="ctr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165052">
            <a:off x="467773" y="2653330"/>
            <a:ext cx="2969140" cy="31450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00400" y="2057276"/>
            <a:ext cx="3124200" cy="33264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228013">
            <a:off x="5900713" y="2878796"/>
            <a:ext cx="2820360" cy="304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1916</TotalTime>
  <Words>309</Words>
  <Application>Microsoft Office PowerPoint</Application>
  <PresentationFormat>Экран (4:3)</PresentationFormat>
  <Paragraphs>75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Arial</vt:lpstr>
      <vt:lpstr>Bookman Old Style</vt:lpstr>
      <vt:lpstr>Calibri</vt:lpstr>
      <vt:lpstr>Segoe UI Black</vt:lpstr>
      <vt:lpstr>Times New Roman</vt:lpstr>
      <vt:lpstr>Wingdings</vt:lpstr>
      <vt:lpstr>Office Theme</vt:lpstr>
      <vt:lpstr>Презентация PowerPoint</vt:lpstr>
      <vt:lpstr>Презентация PowerPoint</vt:lpstr>
      <vt:lpstr>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Leman</dc:creator>
  <cp:lastModifiedBy>User</cp:lastModifiedBy>
  <cp:revision>174</cp:revision>
  <dcterms:created xsi:type="dcterms:W3CDTF">2019-04-13T17:51:00Z</dcterms:created>
  <dcterms:modified xsi:type="dcterms:W3CDTF">2019-05-15T07:12:31Z</dcterms:modified>
</cp:coreProperties>
</file>