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  <p:sldMasterId id="2147483744" r:id="rId9"/>
    <p:sldMasterId id="2147483756" r:id="rId10"/>
    <p:sldMasterId id="2147483768" r:id="rId11"/>
    <p:sldMasterId id="2147483780" r:id="rId12"/>
    <p:sldMasterId id="2147483792" r:id="rId13"/>
    <p:sldMasterId id="2147483804" r:id="rId14"/>
    <p:sldMasterId id="2147483816" r:id="rId15"/>
  </p:sldMasterIdLst>
  <p:notesMasterIdLst>
    <p:notesMasterId r:id="rId37"/>
  </p:notesMasterIdLst>
  <p:sldIdLst>
    <p:sldId id="257" r:id="rId16"/>
    <p:sldId id="288" r:id="rId17"/>
    <p:sldId id="290" r:id="rId18"/>
    <p:sldId id="291" r:id="rId19"/>
    <p:sldId id="292" r:id="rId20"/>
    <p:sldId id="293" r:id="rId21"/>
    <p:sldId id="295" r:id="rId22"/>
    <p:sldId id="296" r:id="rId23"/>
    <p:sldId id="298" r:id="rId24"/>
    <p:sldId id="299" r:id="rId25"/>
    <p:sldId id="300" r:id="rId26"/>
    <p:sldId id="308" r:id="rId27"/>
    <p:sldId id="309" r:id="rId28"/>
    <p:sldId id="301" r:id="rId29"/>
    <p:sldId id="302" r:id="rId30"/>
    <p:sldId id="303" r:id="rId31"/>
    <p:sldId id="304" r:id="rId32"/>
    <p:sldId id="310" r:id="rId33"/>
    <p:sldId id="311" r:id="rId34"/>
    <p:sldId id="279" r:id="rId35"/>
    <p:sldId id="281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63" d="100"/>
          <a:sy n="63" d="100"/>
        </p:scale>
        <p:origin x="1254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viewProps" Target="viewProps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0" Type="http://schemas.openxmlformats.org/officeDocument/2006/relationships/slide" Target="slides/slide5.xml"/><Relationship Id="rId29" Type="http://schemas.openxmlformats.org/officeDocument/2006/relationships/slide" Target="slides/slide14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822B83-9878-4146-952F-2AF85B2A7AF6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C12BA0-66CC-4DA3-BCA3-B4BA294352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270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C12BA0-66CC-4DA3-BCA3-B4BA294352C6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1445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667669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347244"/>
      </p:ext>
    </p:extLst>
  </p:cSld>
  <p:clrMapOvr>
    <a:masterClrMapping/>
  </p:clrMapOvr>
  <p:transition spd="slow">
    <p:wip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326941"/>
      </p:ext>
    </p:extLst>
  </p:cSld>
  <p:clrMapOvr>
    <a:masterClrMapping/>
  </p:clrMapOvr>
  <p:transition spd="slow">
    <p:wip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146951"/>
      </p:ext>
    </p:extLst>
  </p:cSld>
  <p:clrMapOvr>
    <a:masterClrMapping/>
  </p:clrMapOvr>
  <p:transition spd="slow">
    <p:wip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414797"/>
      </p:ext>
    </p:extLst>
  </p:cSld>
  <p:clrMapOvr>
    <a:masterClrMapping/>
  </p:clrMapOvr>
  <p:transition spd="slow">
    <p:wip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2019649"/>
      </p:ext>
    </p:extLst>
  </p:cSld>
  <p:clrMapOvr>
    <a:masterClrMapping/>
  </p:clrMapOvr>
  <p:transition spd="slow">
    <p:wip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2884999"/>
      </p:ext>
    </p:extLst>
  </p:cSld>
  <p:clrMapOvr>
    <a:masterClrMapping/>
  </p:clrMapOvr>
  <p:transition spd="slow">
    <p:wip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258032"/>
      </p:ext>
    </p:extLst>
  </p:cSld>
  <p:clrMapOvr>
    <a:masterClrMapping/>
  </p:clrMapOvr>
  <p:transition spd="slow">
    <p:wip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9882"/>
      </p:ext>
    </p:extLst>
  </p:cSld>
  <p:clrMapOvr>
    <a:masterClrMapping/>
  </p:clrMapOvr>
  <p:transition spd="slow">
    <p:wip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939728"/>
      </p:ext>
    </p:extLst>
  </p:cSld>
  <p:clrMapOvr>
    <a:masterClrMapping/>
  </p:clrMapOvr>
  <p:transition spd="slow">
    <p:wip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691201"/>
      </p:ext>
    </p:extLst>
  </p:cSld>
  <p:clrMapOvr>
    <a:masterClrMapping/>
  </p:clrMapOvr>
  <p:transition spd="slow">
    <p:wip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869393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415195"/>
      </p:ext>
    </p:extLst>
  </p:cSld>
  <p:clrMapOvr>
    <a:masterClrMapping/>
  </p:clrMapOvr>
  <p:transition spd="slow">
    <p:wip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809068"/>
      </p:ext>
    </p:extLst>
  </p:cSld>
  <p:clrMapOvr>
    <a:masterClrMapping/>
  </p:clrMapOvr>
  <p:transition spd="slow">
    <p:wip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922477"/>
      </p:ext>
    </p:extLst>
  </p:cSld>
  <p:clrMapOvr>
    <a:masterClrMapping/>
  </p:clrMapOvr>
  <p:transition spd="slow">
    <p:wip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306559"/>
      </p:ext>
    </p:extLst>
  </p:cSld>
  <p:clrMapOvr>
    <a:masterClrMapping/>
  </p:clrMapOvr>
  <p:transition spd="slow">
    <p:wip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2632938"/>
      </p:ext>
    </p:extLst>
  </p:cSld>
  <p:clrMapOvr>
    <a:masterClrMapping/>
  </p:clrMapOvr>
  <p:transition spd="slow">
    <p:wip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344621"/>
      </p:ext>
    </p:extLst>
  </p:cSld>
  <p:clrMapOvr>
    <a:masterClrMapping/>
  </p:clrMapOvr>
  <p:transition spd="slow">
    <p:wip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63538"/>
      </p:ext>
    </p:extLst>
  </p:cSld>
  <p:clrMapOvr>
    <a:masterClrMapping/>
  </p:clrMapOvr>
  <p:transition spd="slow">
    <p:wip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415790"/>
      </p:ext>
    </p:extLst>
  </p:cSld>
  <p:clrMapOvr>
    <a:masterClrMapping/>
  </p:clrMapOvr>
  <p:transition spd="slow">
    <p:wip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7550567"/>
      </p:ext>
    </p:extLst>
  </p:cSld>
  <p:clrMapOvr>
    <a:masterClrMapping/>
  </p:clrMapOvr>
  <p:transition spd="slow">
    <p:wip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682620"/>
      </p:ext>
    </p:extLst>
  </p:cSld>
  <p:clrMapOvr>
    <a:masterClrMapping/>
  </p:clrMapOvr>
  <p:transition spd="slow">
    <p:wip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04944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513200"/>
      </p:ext>
    </p:extLst>
  </p:cSld>
  <p:clrMapOvr>
    <a:masterClrMapping/>
  </p:clrMapOvr>
  <p:transition spd="slow">
    <p:wip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808971"/>
      </p:ext>
    </p:extLst>
  </p:cSld>
  <p:clrMapOvr>
    <a:masterClrMapping/>
  </p:clrMapOvr>
  <p:transition spd="slow">
    <p:wip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64140"/>
      </p:ext>
    </p:extLst>
  </p:cSld>
  <p:clrMapOvr>
    <a:masterClrMapping/>
  </p:clrMapOvr>
  <p:transition spd="slow">
    <p:wip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002357"/>
      </p:ext>
    </p:extLst>
  </p:cSld>
  <p:clrMapOvr>
    <a:masterClrMapping/>
  </p:clrMapOvr>
  <p:transition spd="slow">
    <p:wip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36066"/>
      </p:ext>
    </p:extLst>
  </p:cSld>
  <p:clrMapOvr>
    <a:masterClrMapping/>
  </p:clrMapOvr>
  <p:transition spd="slow">
    <p:wip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876506"/>
      </p:ext>
    </p:extLst>
  </p:cSld>
  <p:clrMapOvr>
    <a:masterClrMapping/>
  </p:clrMapOvr>
  <p:transition spd="slow">
    <p:wip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930559"/>
      </p:ext>
    </p:extLst>
  </p:cSld>
  <p:clrMapOvr>
    <a:masterClrMapping/>
  </p:clrMapOvr>
  <p:transition spd="slow">
    <p:wip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3067890"/>
      </p:ext>
    </p:extLst>
  </p:cSld>
  <p:clrMapOvr>
    <a:masterClrMapping/>
  </p:clrMapOvr>
  <p:transition spd="slow">
    <p:wip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05251"/>
      </p:ext>
    </p:extLst>
  </p:cSld>
  <p:clrMapOvr>
    <a:masterClrMapping/>
  </p:clrMapOvr>
  <p:transition spd="slow">
    <p:wip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615459"/>
      </p:ext>
    </p:extLst>
  </p:cSld>
  <p:clrMapOvr>
    <a:masterClrMapping/>
  </p:clrMapOvr>
  <p:transition spd="slow">
    <p:wip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5472237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07295"/>
      </p:ext>
    </p:extLst>
  </p:cSld>
  <p:clrMapOvr>
    <a:masterClrMapping/>
  </p:clrMapOvr>
  <p:transition spd="slow">
    <p:wip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819943"/>
      </p:ext>
    </p:extLst>
  </p:cSld>
  <p:clrMapOvr>
    <a:masterClrMapping/>
  </p:clrMapOvr>
  <p:transition spd="slow">
    <p:wip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284911"/>
      </p:ext>
    </p:extLst>
  </p:cSld>
  <p:clrMapOvr>
    <a:masterClrMapping/>
  </p:clrMapOvr>
  <p:transition spd="slow">
    <p:wip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201819"/>
      </p:ext>
    </p:extLst>
  </p:cSld>
  <p:clrMapOvr>
    <a:masterClrMapping/>
  </p:clrMapOvr>
  <p:transition spd="slow">
    <p:wip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07319"/>
      </p:ext>
    </p:extLst>
  </p:cSld>
  <p:clrMapOvr>
    <a:masterClrMapping/>
  </p:clrMapOvr>
  <p:transition spd="slow">
    <p:wip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472314"/>
      </p:ext>
    </p:extLst>
  </p:cSld>
  <p:clrMapOvr>
    <a:masterClrMapping/>
  </p:clrMapOvr>
  <p:transition spd="slow">
    <p:wip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1139804"/>
      </p:ext>
    </p:extLst>
  </p:cSld>
  <p:clrMapOvr>
    <a:masterClrMapping/>
  </p:clrMapOvr>
  <p:transition spd="slow">
    <p:wip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376207"/>
      </p:ext>
    </p:extLst>
  </p:cSld>
  <p:clrMapOvr>
    <a:masterClrMapping/>
  </p:clrMapOvr>
  <p:transition spd="slow">
    <p:wip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6569832"/>
      </p:ext>
    </p:extLst>
  </p:cSld>
  <p:clrMapOvr>
    <a:masterClrMapping/>
  </p:clrMapOvr>
  <p:transition spd="slow">
    <p:wip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46683"/>
      </p:ext>
    </p:extLst>
  </p:cSld>
  <p:clrMapOvr>
    <a:masterClrMapping/>
  </p:clrMapOvr>
  <p:transition spd="slow">
    <p:wip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874861"/>
      </p:ext>
    </p:extLst>
  </p:cSld>
  <p:clrMapOvr>
    <a:masterClrMapping/>
  </p:clrMapOvr>
  <p:transition spd="slow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273155"/>
      </p:ext>
    </p:extLst>
  </p:cSld>
  <p:clrMapOvr>
    <a:masterClrMapping/>
  </p:clrMapOvr>
  <p:transition spd="slow">
    <p:wip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6740271"/>
      </p:ext>
    </p:extLst>
  </p:cSld>
  <p:clrMapOvr>
    <a:masterClrMapping/>
  </p:clrMapOvr>
  <p:transition spd="slow">
    <p:wip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472705"/>
      </p:ext>
    </p:extLst>
  </p:cSld>
  <p:clrMapOvr>
    <a:masterClrMapping/>
  </p:clrMapOvr>
  <p:transition spd="slow">
    <p:wip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832910"/>
      </p:ext>
    </p:extLst>
  </p:cSld>
  <p:clrMapOvr>
    <a:masterClrMapping/>
  </p:clrMapOvr>
  <p:transition spd="slow">
    <p:wip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85336"/>
      </p:ext>
    </p:extLst>
  </p:cSld>
  <p:clrMapOvr>
    <a:masterClrMapping/>
  </p:clrMapOvr>
  <p:transition spd="slow">
    <p:wip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389809"/>
      </p:ext>
    </p:extLst>
  </p:cSld>
  <p:clrMapOvr>
    <a:masterClrMapping/>
  </p:clrMapOvr>
  <p:transition spd="slow">
    <p:wip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1215746"/>
      </p:ext>
    </p:extLst>
  </p:cSld>
  <p:clrMapOvr>
    <a:masterClrMapping/>
  </p:clrMapOvr>
  <p:transition spd="slow">
    <p:wip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0919950"/>
      </p:ext>
    </p:extLst>
  </p:cSld>
  <p:clrMapOvr>
    <a:masterClrMapping/>
  </p:clrMapOvr>
  <p:transition spd="slow">
    <p:wip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64120"/>
      </p:ext>
    </p:extLst>
  </p:cSld>
  <p:clrMapOvr>
    <a:masterClrMapping/>
  </p:clrMapOvr>
  <p:transition spd="slow">
    <p:wip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757468"/>
      </p:ext>
    </p:extLst>
  </p:cSld>
  <p:clrMapOvr>
    <a:masterClrMapping/>
  </p:clrMapOvr>
  <p:transition spd="slow">
    <p:wip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168832"/>
      </p:ext>
    </p:extLst>
  </p:cSld>
  <p:clrMapOvr>
    <a:masterClrMapping/>
  </p:clrMapOvr>
  <p:transition spd="slow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2576391"/>
      </p:ext>
    </p:extLst>
  </p:cSld>
  <p:clrMapOvr>
    <a:masterClrMapping/>
  </p:clrMapOvr>
  <p:transition spd="slow">
    <p:wip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1403656"/>
      </p:ext>
    </p:extLst>
  </p:cSld>
  <p:clrMapOvr>
    <a:masterClrMapping/>
  </p:clrMapOvr>
  <p:transition spd="slow">
    <p:wip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240556"/>
      </p:ext>
    </p:extLst>
  </p:cSld>
  <p:clrMapOvr>
    <a:masterClrMapping/>
  </p:clrMapOvr>
  <p:transition spd="slow">
    <p:wip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370138"/>
      </p:ext>
    </p:extLst>
  </p:cSld>
  <p:clrMapOvr>
    <a:masterClrMapping/>
  </p:clrMapOvr>
  <p:transition spd="slow">
    <p:wip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189068"/>
      </p:ext>
    </p:extLst>
  </p:cSld>
  <p:clrMapOvr>
    <a:masterClrMapping/>
  </p:clrMapOvr>
  <p:transition spd="slow">
    <p:wip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465312"/>
      </p:ext>
    </p:extLst>
  </p:cSld>
  <p:clrMapOvr>
    <a:masterClrMapping/>
  </p:clrMapOvr>
  <p:transition spd="slow">
    <p:wip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918908"/>
      </p:ext>
    </p:extLst>
  </p:cSld>
  <p:clrMapOvr>
    <a:masterClrMapping/>
  </p:clrMapOvr>
  <p:transition spd="slow">
    <p:wip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6871321"/>
      </p:ext>
    </p:extLst>
  </p:cSld>
  <p:clrMapOvr>
    <a:masterClrMapping/>
  </p:clrMapOvr>
  <p:transition spd="slow">
    <p:wip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6764400"/>
      </p:ext>
    </p:extLst>
  </p:cSld>
  <p:clrMapOvr>
    <a:masterClrMapping/>
  </p:clrMapOvr>
  <p:transition spd="slow">
    <p:wip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140433"/>
      </p:ext>
    </p:extLst>
  </p:cSld>
  <p:clrMapOvr>
    <a:masterClrMapping/>
  </p:clrMapOvr>
  <p:transition spd="slow">
    <p:wip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745635"/>
      </p:ext>
    </p:extLst>
  </p:cSld>
  <p:clrMapOvr>
    <a:masterClrMapping/>
  </p:clrMapOvr>
  <p:transition spd="slow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310019"/>
      </p:ext>
    </p:extLst>
  </p:cSld>
  <p:clrMapOvr>
    <a:masterClrMapping/>
  </p:clrMapOvr>
  <p:transition spd="slow">
    <p:wip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585646"/>
      </p:ext>
    </p:extLst>
  </p:cSld>
  <p:clrMapOvr>
    <a:masterClrMapping/>
  </p:clrMapOvr>
  <p:transition spd="slow">
    <p:wip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358519"/>
      </p:ext>
    </p:extLst>
  </p:cSld>
  <p:clrMapOvr>
    <a:masterClrMapping/>
  </p:clrMapOvr>
  <p:transition spd="slow">
    <p:wip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316254"/>
      </p:ext>
    </p:extLst>
  </p:cSld>
  <p:clrMapOvr>
    <a:masterClrMapping/>
  </p:clrMapOvr>
  <p:transition spd="slow">
    <p:wip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06318"/>
      </p:ext>
    </p:extLst>
  </p:cSld>
  <p:clrMapOvr>
    <a:masterClrMapping/>
  </p:clrMapOvr>
  <p:transition spd="slow">
    <p:wip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009407"/>
      </p:ext>
    </p:extLst>
  </p:cSld>
  <p:clrMapOvr>
    <a:masterClrMapping/>
  </p:clrMapOvr>
  <p:transition spd="slow">
    <p:wip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225251"/>
      </p:ext>
    </p:extLst>
  </p:cSld>
  <p:clrMapOvr>
    <a:masterClrMapping/>
  </p:clrMapOvr>
  <p:transition spd="slow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250530"/>
      </p:ext>
    </p:extLst>
  </p:cSld>
  <p:clrMapOvr>
    <a:masterClrMapping/>
  </p:clrMapOvr>
  <p:transition spd="slow">
    <p:wip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583708"/>
      </p:ext>
    </p:extLst>
  </p:cSld>
  <p:clrMapOvr>
    <a:masterClrMapping/>
  </p:clrMapOvr>
  <p:transition spd="slow">
    <p:wip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584633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120761"/>
      </p:ext>
    </p:extLst>
  </p:cSld>
  <p:clrMapOvr>
    <a:masterClrMapping/>
  </p:clrMapOvr>
  <p:transition spd="slow">
    <p:wip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099260"/>
      </p:ext>
    </p:extLst>
  </p:cSld>
  <p:clrMapOvr>
    <a:masterClrMapping/>
  </p:clrMapOvr>
  <p:transition spd="slow">
    <p:wip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071417"/>
      </p:ext>
    </p:extLst>
  </p:cSld>
  <p:clrMapOvr>
    <a:masterClrMapping/>
  </p:clrMapOvr>
  <p:transition spd="slow">
    <p:wip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2245816"/>
      </p:ext>
    </p:extLst>
  </p:cSld>
  <p:clrMapOvr>
    <a:masterClrMapping/>
  </p:clrMapOvr>
  <p:transition spd="slow">
    <p:wip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6277705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856855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67195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420359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373167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6075520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34107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3974391"/>
      </p:ext>
    </p:extLst>
  </p:cSld>
  <p:clrMapOvr>
    <a:masterClrMapping/>
  </p:clrMapOvr>
  <p:transition spd="slow">
    <p:wip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591974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32514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63030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2007735"/>
      </p:ext>
    </p:extLst>
  </p:cSld>
  <p:clrMapOvr>
    <a:masterClrMapping/>
  </p:clrMapOvr>
  <p:transition spd="slow">
    <p:wip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7571365"/>
      </p:ext>
    </p:extLst>
  </p:cSld>
  <p:clrMapOvr>
    <a:masterClrMapping/>
  </p:clrMapOvr>
  <p:transition spd="slow">
    <p:wip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178414"/>
      </p:ext>
    </p:extLst>
  </p:cSld>
  <p:clrMapOvr>
    <a:masterClrMapping/>
  </p:clrMapOvr>
  <p:transition spd="slow">
    <p:wip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106833"/>
      </p:ext>
    </p:extLst>
  </p:cSld>
  <p:clrMapOvr>
    <a:masterClrMapping/>
  </p:clrMapOvr>
  <p:transition spd="slow">
    <p:wip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50429"/>
      </p:ext>
    </p:extLst>
  </p:cSld>
  <p:clrMapOvr>
    <a:masterClrMapping/>
  </p:clrMapOvr>
  <p:transition spd="slow">
    <p:wip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350625"/>
      </p:ext>
    </p:extLst>
  </p:cSld>
  <p:clrMapOvr>
    <a:masterClrMapping/>
  </p:clrMapOvr>
  <p:transition spd="slow">
    <p:wip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313003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37861"/>
      </p:ext>
    </p:extLst>
  </p:cSld>
  <p:clrMapOvr>
    <a:masterClrMapping/>
  </p:clrMapOvr>
  <p:transition spd="slow">
    <p:wip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156497"/>
      </p:ext>
    </p:extLst>
  </p:cSld>
  <p:clrMapOvr>
    <a:masterClrMapping/>
  </p:clrMapOvr>
  <p:transition spd="slow">
    <p:wip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945567"/>
      </p:ext>
    </p:extLst>
  </p:cSld>
  <p:clrMapOvr>
    <a:masterClrMapping/>
  </p:clrMapOvr>
  <p:transition spd="slow">
    <p:wip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91601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3795"/>
      </p:ext>
    </p:extLst>
  </p:cSld>
  <p:clrMapOvr>
    <a:masterClrMapping/>
  </p:clrMapOvr>
  <p:transition spd="slow">
    <p:wip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461224"/>
      </p:ext>
    </p:extLst>
  </p:cSld>
  <p:clrMapOvr>
    <a:masterClrMapping/>
  </p:clrMapOvr>
  <p:transition spd="slow">
    <p:wip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77077"/>
      </p:ext>
    </p:extLst>
  </p:cSld>
  <p:clrMapOvr>
    <a:masterClrMapping/>
  </p:clrMapOvr>
  <p:transition spd="slow">
    <p:wip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0507603"/>
      </p:ext>
    </p:extLst>
  </p:cSld>
  <p:clrMapOvr>
    <a:masterClrMapping/>
  </p:clrMapOvr>
  <p:transition spd="slow">
    <p:wip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33081"/>
      </p:ext>
    </p:extLst>
  </p:cSld>
  <p:clrMapOvr>
    <a:masterClrMapping/>
  </p:clrMapOvr>
  <p:transition spd="slow">
    <p:wip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8734801"/>
      </p:ext>
    </p:extLst>
  </p:cSld>
  <p:clrMapOvr>
    <a:masterClrMapping/>
  </p:clrMapOvr>
  <p:transition spd="slow">
    <p:wip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39014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16839"/>
      </p:ext>
    </p:extLst>
  </p:cSld>
  <p:clrMapOvr>
    <a:masterClrMapping/>
  </p:clrMapOvr>
  <p:transition spd="slow">
    <p:wip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67127"/>
      </p:ext>
    </p:extLst>
  </p:cSld>
  <p:clrMapOvr>
    <a:masterClrMapping/>
  </p:clrMapOvr>
  <p:transition spd="slow">
    <p:wip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132336"/>
      </p:ext>
    </p:extLst>
  </p:cSld>
  <p:clrMapOvr>
    <a:masterClrMapping/>
  </p:clrMapOvr>
  <p:transition spd="slow">
    <p:wip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6199594"/>
      </p:ext>
    </p:extLst>
  </p:cSld>
  <p:clrMapOvr>
    <a:masterClrMapping/>
  </p:clrMapOvr>
  <p:transition spd="slow">
    <p:wip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874436"/>
      </p:ext>
    </p:extLst>
  </p:cSld>
  <p:clrMapOvr>
    <a:masterClrMapping/>
  </p:clrMapOvr>
  <p:transition spd="slow">
    <p:wip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311706"/>
      </p:ext>
    </p:extLst>
  </p:cSld>
  <p:clrMapOvr>
    <a:masterClrMapping/>
  </p:clrMapOvr>
  <p:transition spd="slow">
    <p:wip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3118283"/>
      </p:ext>
    </p:extLst>
  </p:cSld>
  <p:clrMapOvr>
    <a:masterClrMapping/>
  </p:clrMapOvr>
  <p:transition spd="slow">
    <p:wip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5759070"/>
      </p:ext>
    </p:extLst>
  </p:cSld>
  <p:clrMapOvr>
    <a:masterClrMapping/>
  </p:clrMapOvr>
  <p:transition spd="slow">
    <p:wip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6430780"/>
      </p:ext>
    </p:extLst>
  </p:cSld>
  <p:clrMapOvr>
    <a:masterClrMapping/>
  </p:clrMapOvr>
  <p:transition spd="slow">
    <p:wip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011707"/>
      </p:ext>
    </p:extLst>
  </p:cSld>
  <p:clrMapOvr>
    <a:masterClrMapping/>
  </p:clrMapOvr>
  <p:transition spd="slow">
    <p:wip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978920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03973"/>
      </p:ext>
    </p:extLst>
  </p:cSld>
  <p:clrMapOvr>
    <a:masterClrMapping/>
  </p:clrMapOvr>
  <p:transition spd="slow">
    <p:wip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619227"/>
      </p:ext>
    </p:extLst>
  </p:cSld>
  <p:clrMapOvr>
    <a:masterClrMapping/>
  </p:clrMapOvr>
  <p:transition spd="slow">
    <p:wip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499930"/>
      </p:ext>
    </p:extLst>
  </p:cSld>
  <p:clrMapOvr>
    <a:masterClrMapping/>
  </p:clrMapOvr>
  <p:transition spd="slow">
    <p:wip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98754"/>
      </p:ext>
    </p:extLst>
  </p:cSld>
  <p:clrMapOvr>
    <a:masterClrMapping/>
  </p:clrMapOvr>
  <p:transition spd="slow">
    <p:wip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28279"/>
      </p:ext>
    </p:extLst>
  </p:cSld>
  <p:clrMapOvr>
    <a:masterClrMapping/>
  </p:clrMapOvr>
  <p:transition spd="slow">
    <p:wip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453395"/>
      </p:ext>
    </p:extLst>
  </p:cSld>
  <p:clrMapOvr>
    <a:masterClrMapping/>
  </p:clrMapOvr>
  <p:transition spd="slow">
    <p:wip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948510"/>
      </p:ext>
    </p:extLst>
  </p:cSld>
  <p:clrMapOvr>
    <a:masterClrMapping/>
  </p:clrMapOvr>
  <p:transition spd="slow">
    <p:wip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685813"/>
      </p:ext>
    </p:extLst>
  </p:cSld>
  <p:clrMapOvr>
    <a:masterClrMapping/>
  </p:clrMapOvr>
  <p:transition spd="slow">
    <p:wip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70303"/>
      </p:ext>
    </p:extLst>
  </p:cSld>
  <p:clrMapOvr>
    <a:masterClrMapping/>
  </p:clrMapOvr>
  <p:transition spd="slow">
    <p:wip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8724816"/>
      </p:ext>
    </p:extLst>
  </p:cSld>
  <p:clrMapOvr>
    <a:masterClrMapping/>
  </p:clrMapOvr>
  <p:transition spd="slow">
    <p:wip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361311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4395203"/>
      </p:ext>
    </p:extLst>
  </p:cSld>
  <p:clrMapOvr>
    <a:masterClrMapping/>
  </p:clrMapOvr>
  <p:transition spd="slow">
    <p:wip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775829"/>
      </p:ext>
    </p:extLst>
  </p:cSld>
  <p:clrMapOvr>
    <a:masterClrMapping/>
  </p:clrMapOvr>
  <p:transition spd="slow">
    <p:wip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916015"/>
      </p:ext>
    </p:extLst>
  </p:cSld>
  <p:clrMapOvr>
    <a:masterClrMapping/>
  </p:clrMapOvr>
  <p:transition spd="slow">
    <p:wip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2634555"/>
      </p:ext>
    </p:extLst>
  </p:cSld>
  <p:clrMapOvr>
    <a:masterClrMapping/>
  </p:clrMapOvr>
  <p:transition spd="slow">
    <p:wip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559493"/>
      </p:ext>
    </p:extLst>
  </p:cSld>
  <p:clrMapOvr>
    <a:masterClrMapping/>
  </p:clrMapOvr>
  <p:transition spd="slow">
    <p:wip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608286"/>
      </p:ext>
    </p:extLst>
  </p:cSld>
  <p:clrMapOvr>
    <a:masterClrMapping/>
  </p:clrMapOvr>
  <p:transition spd="slow">
    <p:wip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047366"/>
      </p:ext>
    </p:extLst>
  </p:cSld>
  <p:clrMapOvr>
    <a:masterClrMapping/>
  </p:clrMapOvr>
  <p:transition spd="slow">
    <p:wip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746256"/>
      </p:ext>
    </p:extLst>
  </p:cSld>
  <p:clrMapOvr>
    <a:masterClrMapping/>
  </p:clrMapOvr>
  <p:transition spd="slow">
    <p:wip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972514"/>
      </p:ext>
    </p:extLst>
  </p:cSld>
  <p:clrMapOvr>
    <a:masterClrMapping/>
  </p:clrMapOvr>
  <p:transition spd="slow">
    <p:wip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0652433"/>
      </p:ext>
    </p:extLst>
  </p:cSld>
  <p:clrMapOvr>
    <a:masterClrMapping/>
  </p:clrMapOvr>
  <p:transition spd="slow">
    <p:wip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4737074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5103"/>
      </p:ext>
    </p:extLst>
  </p:cSld>
  <p:clrMapOvr>
    <a:masterClrMapping/>
  </p:clrMapOvr>
  <p:transition spd="slow">
    <p:wip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723676"/>
      </p:ext>
    </p:extLst>
  </p:cSld>
  <p:clrMapOvr>
    <a:masterClrMapping/>
  </p:clrMapOvr>
  <p:transition spd="slow">
    <p:wip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377823"/>
      </p:ext>
    </p:extLst>
  </p:cSld>
  <p:clrMapOvr>
    <a:masterClrMapping/>
  </p:clrMapOvr>
  <p:transition spd="slow">
    <p:wip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8286"/>
      </p:ext>
    </p:extLst>
  </p:cSld>
  <p:clrMapOvr>
    <a:masterClrMapping/>
  </p:clrMapOvr>
  <p:transition spd="slow">
    <p:wip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933647"/>
      </p:ext>
    </p:extLst>
  </p:cSld>
  <p:clrMapOvr>
    <a:masterClrMapping/>
  </p:clrMapOvr>
  <p:transition spd="slow">
    <p:wip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304060"/>
      </p:ext>
    </p:extLst>
  </p:cSld>
  <p:clrMapOvr>
    <a:masterClrMapping/>
  </p:clrMapOvr>
  <p:transition spd="slow">
    <p:wip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97688"/>
      </p:ext>
    </p:extLst>
  </p:cSld>
  <p:clrMapOvr>
    <a:masterClrMapping/>
  </p:clrMapOvr>
  <p:transition spd="slow">
    <p:wip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01261"/>
      </p:ext>
    </p:extLst>
  </p:cSld>
  <p:clrMapOvr>
    <a:masterClrMapping/>
  </p:clrMapOvr>
  <p:transition spd="slow">
    <p:wip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777067"/>
      </p:ext>
    </p:extLst>
  </p:cSld>
  <p:clrMapOvr>
    <a:masterClrMapping/>
  </p:clrMapOvr>
  <p:transition spd="slow">
    <p:wip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862511"/>
      </p:ext>
    </p:extLst>
  </p:cSld>
  <p:clrMapOvr>
    <a:masterClrMapping/>
  </p:clrMapOvr>
  <p:transition spd="slow">
    <p:wip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55AA2-7DB7-4022-807C-DEB37A18E96D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327329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6699651"/>
      </p:ext>
    </p:extLst>
  </p:cSld>
  <p:clrMapOvr>
    <a:masterClrMapping/>
  </p:clrMapOvr>
  <p:transition spd="slow">
    <p:wip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9814E-108C-4E60-859E-71EC6C896E7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2008294"/>
      </p:ext>
    </p:extLst>
  </p:cSld>
  <p:clrMapOvr>
    <a:masterClrMapping/>
  </p:clrMapOvr>
  <p:transition spd="slow">
    <p:wip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E08EC0-3F4C-4BBD-8F9E-2D8CCFA9430F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635218"/>
      </p:ext>
    </p:extLst>
  </p:cSld>
  <p:clrMapOvr>
    <a:masterClrMapping/>
  </p:clrMapOvr>
  <p:transition spd="slow">
    <p:wip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DB06D-133A-4482-A40F-9B54A84FD06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378815"/>
      </p:ext>
    </p:extLst>
  </p:cSld>
  <p:clrMapOvr>
    <a:masterClrMapping/>
  </p:clrMapOvr>
  <p:transition spd="slow">
    <p:wip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A04866-827F-4DED-8AC5-AC7487B2B058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587949"/>
      </p:ext>
    </p:extLst>
  </p:cSld>
  <p:clrMapOvr>
    <a:masterClrMapping/>
  </p:clrMapOvr>
  <p:transition spd="slow">
    <p:wip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92EE3-5330-4F56-BAEC-AA0C77ED18EA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916679"/>
      </p:ext>
    </p:extLst>
  </p:cSld>
  <p:clrMapOvr>
    <a:masterClrMapping/>
  </p:clrMapOvr>
  <p:transition spd="slow">
    <p:wip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9FBE3-ACC6-4A99-8C03-C1165990CE1B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846571"/>
      </p:ext>
    </p:extLst>
  </p:cSld>
  <p:clrMapOvr>
    <a:masterClrMapping/>
  </p:clrMapOvr>
  <p:transition spd="slow">
    <p:wip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C4CC1-53D4-45C3-89A7-70A5561CDBB9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433989"/>
      </p:ext>
    </p:extLst>
  </p:cSld>
  <p:clrMapOvr>
    <a:masterClrMapping/>
  </p:clrMapOvr>
  <p:transition spd="slow">
    <p:wip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C05C4-ED31-41F8-BAC5-16EEEB8E0E34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041510"/>
      </p:ext>
    </p:extLst>
  </p:cSld>
  <p:clrMapOvr>
    <a:masterClrMapping/>
  </p:clrMapOvr>
  <p:transition spd="slow">
    <p:wip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F5B11C-56F4-47B6-B89A-49E402E55143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804591"/>
      </p:ext>
    </p:extLst>
  </p:cSld>
  <p:clrMapOvr>
    <a:masterClrMapping/>
  </p:clrMapOvr>
  <p:transition spd="slow">
    <p:wip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3BD50-503A-483B-A918-FB46CA964C36}" type="slidenum">
              <a:rPr 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501369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A4F4A3-A422-4189-A4F1-6A49FC92A6C9}" type="datetimeFigureOut">
              <a:rPr lang="ru-RU" smtClean="0"/>
              <a:t>07.04.2021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AA2634-916F-4290-AA67-A56F475995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5492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797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0903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66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1614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47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17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816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80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237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507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1244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3812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70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F46E812-7A2C-406C-8A5F-082DE6E5BDD2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5089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.docx"/><Relationship Id="rId2" Type="http://schemas.openxmlformats.org/officeDocument/2006/relationships/slideLayout" Target="../slideLayouts/slideLayout12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50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umama.ru/blogs/kopilka-detskih-stihov/stihi-pro-luk.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Елена\Pictures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797425"/>
            <a:ext cx="6400800" cy="1655763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</a:rPr>
              <a:t>Выполнили: </a:t>
            </a:r>
            <a:r>
              <a:rPr lang="ru-RU" sz="2400" b="1" i="1" dirty="0" err="1" smtClean="0">
                <a:solidFill>
                  <a:schemeClr val="tx1"/>
                </a:solidFill>
              </a:rPr>
              <a:t>Апевалова</a:t>
            </a:r>
            <a:r>
              <a:rPr lang="ru-RU" sz="2400" b="1" i="1" dirty="0" smtClean="0">
                <a:solidFill>
                  <a:schemeClr val="tx1"/>
                </a:solidFill>
              </a:rPr>
              <a:t> М.Н. </a:t>
            </a:r>
            <a:r>
              <a:rPr lang="ru-RU" sz="2400" b="1" i="1" dirty="0" err="1" smtClean="0">
                <a:solidFill>
                  <a:schemeClr val="tx1"/>
                </a:solidFill>
              </a:rPr>
              <a:t>Шарова</a:t>
            </a:r>
            <a:r>
              <a:rPr lang="ru-RU" sz="2400" b="1" i="1" dirty="0" smtClean="0">
                <a:solidFill>
                  <a:schemeClr val="tx1"/>
                </a:solidFill>
              </a:rPr>
              <a:t> Т. Н. 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</a:rPr>
              <a:t>МКДОУ «ЦРР-д/с №4»</a:t>
            </a:r>
          </a:p>
          <a:p>
            <a:pPr eaLnBrk="1" hangingPunct="1"/>
            <a:r>
              <a:rPr lang="ru-RU" sz="2400" b="1" i="1" dirty="0" smtClean="0">
                <a:solidFill>
                  <a:schemeClr val="tx1"/>
                </a:solidFill>
              </a:rPr>
              <a:t>п. г. т. Анна</a:t>
            </a:r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341438"/>
            <a:ext cx="7921625" cy="3024187"/>
          </a:xfrm>
          <a:pattFill prst="ltDnDiag">
            <a:fgClr>
              <a:srgbClr val="CCFFFF"/>
            </a:fgClr>
            <a:bgClr>
              <a:schemeClr val="bg1"/>
            </a:bgClr>
          </a:pattFill>
          <a:ln w="38100">
            <a:solidFill>
              <a:srgbClr val="66FFFF"/>
            </a:solidFill>
            <a:miter lim="800000"/>
            <a:headEnd/>
            <a:tailEnd/>
          </a:ln>
        </p:spPr>
        <p:txBody>
          <a:bodyPr/>
          <a:lstStyle/>
          <a:p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Презентация краткосрочного проекта </a:t>
            </a:r>
            <a:r>
              <a:rPr lang="ru-RU" sz="5400" b="1" dirty="0" smtClean="0">
                <a:solidFill>
                  <a:srgbClr val="00C400"/>
                </a:solidFill>
                <a:latin typeface="Monotype Corsiva" pitchFamily="66" charset="0"/>
              </a:rPr>
              <a:t>«Во саду ли, в огороде!»</a:t>
            </a:r>
            <a:br>
              <a:rPr lang="ru-RU" sz="5400" b="1" dirty="0" smtClean="0">
                <a:solidFill>
                  <a:srgbClr val="00C400"/>
                </a:solidFill>
                <a:latin typeface="Monotype Corsiva" pitchFamily="66" charset="0"/>
              </a:rPr>
            </a:br>
            <a: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  <a:t>во второй младшей группе </a:t>
            </a:r>
            <a:br>
              <a:rPr lang="ru-RU" sz="40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endParaRPr lang="ru-RU" sz="4000" b="1" dirty="0" smtClean="0">
              <a:solidFill>
                <a:srgbClr val="800000"/>
              </a:solidFill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12113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/>
      <p:bldP spid="20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1403350" y="549275"/>
            <a:ext cx="6553200" cy="868363"/>
          </a:xfrm>
        </p:spPr>
        <p:txBody>
          <a:bodyPr/>
          <a:lstStyle/>
          <a:p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dirty="0" smtClean="0">
                <a:solidFill>
                  <a:srgbClr val="0070C0"/>
                </a:solidFill>
              </a:rPr>
              <a:t> </a:t>
            </a:r>
            <a:r>
              <a:rPr lang="ru-RU" sz="3200" dirty="0" smtClean="0">
                <a:solidFill>
                  <a:srgbClr val="0070C0"/>
                </a:solidFill>
              </a:rPr>
              <a:t>2. Основной 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(исследовательский)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</a:rPr>
              <a:t> </a:t>
            </a:r>
            <a:br>
              <a:rPr lang="ru-RU" sz="3200" dirty="0" smtClean="0">
                <a:solidFill>
                  <a:srgbClr val="0070C0"/>
                </a:solidFill>
              </a:rPr>
            </a:br>
            <a:endParaRPr lang="ru-RU" sz="3200" dirty="0" smtClean="0">
              <a:solidFill>
                <a:srgbClr val="0070C0"/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23850" y="1628775"/>
            <a:ext cx="4038600" cy="4525963"/>
          </a:xfrm>
        </p:spPr>
        <p:txBody>
          <a:bodyPr/>
          <a:lstStyle/>
          <a:p>
            <a:pPr>
              <a:defRPr/>
            </a:pPr>
            <a:endParaRPr lang="ru-RU" sz="2400" b="1" i="1" dirty="0" smtClean="0">
              <a:solidFill>
                <a:srgbClr val="00B050"/>
              </a:solidFill>
            </a:endParaRPr>
          </a:p>
          <a:p>
            <a:pPr>
              <a:defRPr/>
            </a:pPr>
            <a:r>
              <a:rPr lang="ru-RU" sz="2400" i="1" dirty="0" smtClean="0">
                <a:solidFill>
                  <a:srgbClr val="00B050"/>
                </a:solidFill>
              </a:rPr>
              <a:t>Содержание </a:t>
            </a:r>
            <a:r>
              <a:rPr lang="ru-RU" sz="2400" i="1" dirty="0">
                <a:solidFill>
                  <a:srgbClr val="00B050"/>
                </a:solidFill>
              </a:rPr>
              <a:t>деятельности воспитателя и детей:</a:t>
            </a:r>
            <a:r>
              <a:rPr lang="ru-RU" sz="2000" i="1" dirty="0"/>
              <a:t>	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рассматривание </a:t>
            </a:r>
            <a:endParaRPr lang="ru-RU" sz="2000" dirty="0" smtClean="0"/>
          </a:p>
          <a:p>
            <a:pPr marL="0" indent="0">
              <a:buFontTx/>
              <a:buNone/>
              <a:defRPr/>
            </a:pPr>
            <a:r>
              <a:rPr lang="ru-RU" sz="2000" dirty="0"/>
              <a:t> </a:t>
            </a:r>
            <a:r>
              <a:rPr lang="ru-RU" sz="2000" dirty="0" smtClean="0"/>
              <a:t>    и </a:t>
            </a:r>
            <a:r>
              <a:rPr lang="ru-RU" sz="2000" dirty="0"/>
              <a:t>сравнение </a:t>
            </a:r>
            <a:r>
              <a:rPr lang="ru-RU" sz="2000" dirty="0" smtClean="0"/>
              <a:t>семян</a:t>
            </a:r>
            <a:endParaRPr lang="ru-RU" sz="20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39952" y="1916832"/>
            <a:ext cx="4350998" cy="342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99900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1" presetClass="entr" presetSubtype="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272808" cy="19431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Исследовательская и практическая деятельность по изучению особенностей </a:t>
            </a:r>
            <a:r>
              <a:rPr lang="ru-RU" sz="2000" b="1" i="1" dirty="0" smtClean="0">
                <a:solidFill>
                  <a:srgbClr val="002060"/>
                </a:solidFill>
              </a:rPr>
              <a:t>выращивания растений: рассматривание веточек сирени-почки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b="1" dirty="0" smtClean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80815" y="2343643"/>
            <a:ext cx="3960057" cy="339447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86678" y="2343643"/>
            <a:ext cx="3960058" cy="3394472"/>
          </a:xfrm>
        </p:spPr>
      </p:pic>
    </p:spTree>
    <p:extLst>
      <p:ext uri="{BB962C8B-B14F-4D97-AF65-F5344CB8AC3E}">
        <p14:creationId xmlns:p14="http://schemas.microsoft.com/office/powerpoint/2010/main" val="21886105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576" y="549275"/>
            <a:ext cx="7272808" cy="1943100"/>
          </a:xfrm>
        </p:spPr>
        <p:txBody>
          <a:bodyPr/>
          <a:lstStyle/>
          <a:p>
            <a:r>
              <a:rPr lang="ru-RU" sz="2000" b="1" i="1" dirty="0" smtClean="0">
                <a:solidFill>
                  <a:srgbClr val="002060"/>
                </a:solidFill>
              </a:rPr>
              <a:t>Исследовательская и практическая деятельность по изучению особенностей </a:t>
            </a:r>
            <a:r>
              <a:rPr lang="ru-RU" sz="2000" b="1" i="1" dirty="0" smtClean="0">
                <a:solidFill>
                  <a:srgbClr val="002060"/>
                </a:solidFill>
              </a:rPr>
              <a:t>выращивания растений: рассматривание и посадка семян фасоли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b="1" dirty="0" smtClean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380" y="2348706"/>
            <a:ext cx="4038600" cy="331254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348706"/>
            <a:ext cx="4038600" cy="3312542"/>
          </a:xfrm>
        </p:spPr>
      </p:pic>
    </p:spTree>
    <p:extLst>
      <p:ext uri="{BB962C8B-B14F-4D97-AF65-F5344CB8AC3E}">
        <p14:creationId xmlns:p14="http://schemas.microsoft.com/office/powerpoint/2010/main" val="34825460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272808" cy="1656185"/>
          </a:xfrm>
        </p:spPr>
        <p:txBody>
          <a:bodyPr/>
          <a:lstStyle/>
          <a:p>
            <a:r>
              <a:rPr lang="ru-RU" sz="2000" b="1" i="1" dirty="0">
                <a:solidFill>
                  <a:srgbClr val="002060"/>
                </a:solidFill>
              </a:rPr>
              <a:t>П</a:t>
            </a:r>
            <a:r>
              <a:rPr lang="ru-RU" sz="2000" b="1" i="1" dirty="0" smtClean="0">
                <a:solidFill>
                  <a:srgbClr val="002060"/>
                </a:solidFill>
              </a:rPr>
              <a:t>рактическая </a:t>
            </a:r>
            <a:r>
              <a:rPr lang="ru-RU" sz="2000" b="1" i="1" dirty="0" smtClean="0">
                <a:solidFill>
                  <a:srgbClr val="002060"/>
                </a:solidFill>
              </a:rPr>
              <a:t>деятельность по изучению особенностей </a:t>
            </a:r>
            <a:r>
              <a:rPr lang="ru-RU" sz="2000" b="1" i="1" dirty="0" smtClean="0">
                <a:solidFill>
                  <a:srgbClr val="002060"/>
                </a:solidFill>
              </a:rPr>
              <a:t>выращивания растений: посадка семян фасоли</a:t>
            </a:r>
            <a:r>
              <a:rPr lang="ru-RU" sz="2000" b="1" i="1" dirty="0" smtClean="0">
                <a:solidFill>
                  <a:srgbClr val="002060"/>
                </a:solidFill>
              </a:rPr>
              <a:t/>
            </a:r>
            <a:br>
              <a:rPr lang="ru-RU" sz="2000" b="1" i="1" dirty="0" smtClean="0">
                <a:solidFill>
                  <a:srgbClr val="002060"/>
                </a:solidFill>
              </a:rPr>
            </a:br>
            <a:endParaRPr lang="ru-RU" sz="2000" b="1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3426" y="2215853"/>
            <a:ext cx="4424562" cy="3394472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89572" y="2215286"/>
            <a:ext cx="4423424" cy="3394472"/>
          </a:xfrm>
        </p:spPr>
      </p:pic>
    </p:spTree>
    <p:extLst>
      <p:ext uri="{BB962C8B-B14F-4D97-AF65-F5344CB8AC3E}">
        <p14:creationId xmlns:p14="http://schemas.microsoft.com/office/powerpoint/2010/main" val="4845494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4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012825"/>
          </a:xfrm>
        </p:spPr>
        <p:txBody>
          <a:bodyPr/>
          <a:lstStyle/>
          <a:p>
            <a:r>
              <a:rPr lang="ru-RU" sz="2400" smtClean="0"/>
              <a:t>- знакомство с моделью трудового процесса;</a:t>
            </a:r>
            <a:br>
              <a:rPr lang="ru-RU" sz="2400" smtClean="0"/>
            </a:br>
            <a:endParaRPr lang="ru-RU" sz="2400" smtClean="0"/>
          </a:p>
        </p:txBody>
      </p:sp>
      <p:graphicFrame>
        <p:nvGraphicFramePr>
          <p:cNvPr id="13315" name="Объект 7"/>
          <p:cNvGraphicFramePr>
            <a:graphicFrameLocks noGrp="1" noChangeAspect="1"/>
          </p:cNvGraphicFramePr>
          <p:nvPr>
            <p:ph idx="1"/>
          </p:nvPr>
        </p:nvGraphicFramePr>
        <p:xfrm>
          <a:off x="457200" y="2025650"/>
          <a:ext cx="8229600" cy="3743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" name="Документ" r:id="rId3" imgW="10005385" imgH="4551497" progId="Word.Document.12">
                  <p:embed/>
                </p:oleObj>
              </mc:Choice>
              <mc:Fallback>
                <p:oleObj name="Документ" r:id="rId3" imgW="10005385" imgH="4551497" progId="Word.Document.12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2025650"/>
                        <a:ext cx="8229600" cy="3743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82003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4067175" y="620713"/>
            <a:ext cx="4105275" cy="1584325"/>
          </a:xfrm>
        </p:spPr>
        <p:txBody>
          <a:bodyPr/>
          <a:lstStyle/>
          <a:p>
            <a:r>
              <a:rPr lang="ru-RU" sz="2800" i="1" dirty="0" smtClean="0"/>
              <a:t/>
            </a:r>
            <a:br>
              <a:rPr lang="ru-RU" sz="2800" i="1" dirty="0" smtClean="0"/>
            </a:br>
            <a:r>
              <a:rPr lang="ru-RU" sz="2800" i="1" dirty="0" smtClean="0"/>
              <a:t>Мы ребята, малыши </a:t>
            </a:r>
            <a:br>
              <a:rPr lang="ru-RU" sz="2800" i="1" dirty="0" smtClean="0"/>
            </a:br>
            <a:r>
              <a:rPr lang="ru-RU" sz="2800" i="1" dirty="0" smtClean="0"/>
              <a:t>    Любим мы трудиться. </a:t>
            </a:r>
            <a:br>
              <a:rPr lang="ru-RU" sz="2800" i="1" dirty="0" smtClean="0"/>
            </a:br>
            <a:endParaRPr lang="ru-RU" sz="2800" i="1" dirty="0" smtClean="0"/>
          </a:p>
        </p:txBody>
      </p:sp>
      <p:sp>
        <p:nvSpPr>
          <p:cNvPr id="14341" name="Прямоугольник 12"/>
          <p:cNvSpPr>
            <a:spLocks noChangeArrowheads="1"/>
          </p:cNvSpPr>
          <p:nvPr/>
        </p:nvSpPr>
        <p:spPr bwMode="auto">
          <a:xfrm>
            <a:off x="611188" y="4365625"/>
            <a:ext cx="3673475" cy="123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 i="1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ru-RU" sz="2800" i="1" smtClean="0">
                <a:solidFill>
                  <a:srgbClr val="000000"/>
                </a:solidFill>
              </a:rPr>
              <a:t> Вот посадим лук,</a:t>
            </a:r>
            <a:br>
              <a:rPr lang="ru-RU" sz="2800" i="1" smtClean="0">
                <a:solidFill>
                  <a:srgbClr val="000000"/>
                </a:solidFill>
              </a:rPr>
            </a:br>
            <a:r>
              <a:rPr lang="ru-RU" sz="2800" i="1" smtClean="0">
                <a:solidFill>
                  <a:srgbClr val="000000"/>
                </a:solidFill>
              </a:rPr>
              <a:t> Будем им гордиться.</a:t>
            </a:r>
            <a:endParaRPr lang="ru-RU" sz="2800" smtClean="0">
              <a:solidFill>
                <a:srgbClr val="0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2" y="1196752"/>
            <a:ext cx="4038600" cy="3028950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420888"/>
            <a:ext cx="4038600" cy="3175049"/>
          </a:xfrm>
        </p:spPr>
      </p:pic>
    </p:spTree>
    <p:extLst>
      <p:ext uri="{BB962C8B-B14F-4D97-AF65-F5344CB8AC3E}">
        <p14:creationId xmlns:p14="http://schemas.microsoft.com/office/powerpoint/2010/main" val="34079919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68760"/>
            <a:ext cx="4104456" cy="345638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836712"/>
            <a:ext cx="3600896" cy="280831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789040"/>
            <a:ext cx="3600896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957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r>
              <a:rPr lang="ru-RU" sz="2400" smtClean="0"/>
              <a:t>- Оформление огорода на окне;</a:t>
            </a:r>
            <a:br>
              <a:rPr lang="ru-RU" sz="2400" smtClean="0"/>
            </a:br>
            <a:r>
              <a:rPr lang="ru-RU" sz="2400" smtClean="0"/>
              <a:t>- наблюдение за первыми всходами и дальнейшим развитием.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2725" y="2165152"/>
            <a:ext cx="4525963" cy="3394472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6" y="2165153"/>
            <a:ext cx="4525962" cy="3394472"/>
          </a:xfrm>
        </p:spPr>
      </p:pic>
    </p:spTree>
    <p:extLst>
      <p:ext uri="{BB962C8B-B14F-4D97-AF65-F5344CB8AC3E}">
        <p14:creationId xmlns:p14="http://schemas.microsoft.com/office/powerpoint/2010/main" val="319823231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r>
              <a:rPr lang="ru-RU" sz="2400" smtClean="0"/>
              <a:t>- Оформление огорода на окне;</a:t>
            </a:r>
            <a:br>
              <a:rPr lang="ru-RU" sz="2400" smtClean="0"/>
            </a:br>
            <a:r>
              <a:rPr lang="ru-RU" sz="2400" smtClean="0"/>
              <a:t>- наблюдение за первыми всходами и дальнейшим развитием.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403725" y="2165152"/>
            <a:ext cx="4525963" cy="3394472"/>
          </a:xfrm>
        </p:spPr>
      </p:pic>
    </p:spTree>
    <p:extLst>
      <p:ext uri="{BB962C8B-B14F-4D97-AF65-F5344CB8AC3E}">
        <p14:creationId xmlns:p14="http://schemas.microsoft.com/office/powerpoint/2010/main" val="37623597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404813"/>
            <a:ext cx="8229600" cy="1008062"/>
          </a:xfrm>
        </p:spPr>
        <p:txBody>
          <a:bodyPr/>
          <a:lstStyle/>
          <a:p>
            <a:r>
              <a:rPr lang="ru-RU" sz="2400" dirty="0" smtClean="0"/>
              <a:t>Были почки, стали листочки!!!</a:t>
            </a:r>
            <a:endParaRPr lang="ru-RU" sz="2400" dirty="0" smtClean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44824"/>
            <a:ext cx="4038600" cy="3816424"/>
          </a:xfrm>
        </p:spPr>
      </p:pic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844824"/>
            <a:ext cx="4038600" cy="3816424"/>
          </a:xfrm>
        </p:spPr>
      </p:pic>
    </p:spTree>
    <p:extLst>
      <p:ext uri="{BB962C8B-B14F-4D97-AF65-F5344CB8AC3E}">
        <p14:creationId xmlns:p14="http://schemas.microsoft.com/office/powerpoint/2010/main" val="2808814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3"/>
          <p:cNvSpPr>
            <a:spLocks noGrp="1"/>
          </p:cNvSpPr>
          <p:nvPr>
            <p:ph type="title"/>
          </p:nvPr>
        </p:nvSpPr>
        <p:spPr>
          <a:xfrm>
            <a:off x="468313" y="549275"/>
            <a:ext cx="8289925" cy="5688013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FF0000"/>
                </a:solidFill>
              </a:rPr>
              <a:t>Актуальность Проекта: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1800" dirty="0" smtClean="0"/>
              <a:t>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</a:t>
            </a:r>
            <a:r>
              <a:rPr lang="ru-RU" sz="1800" b="1" dirty="0" smtClean="0"/>
              <a:t> 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Дети младшего дошкольного возраста в недостаточной степени имеют представления о растениях, о условиях необходимых для их роста .  </a:t>
            </a:r>
            <a:br>
              <a:rPr lang="ru-RU" sz="1800" dirty="0" smtClean="0"/>
            </a:br>
            <a:r>
              <a:rPr lang="ru-RU" sz="1800" dirty="0" smtClean="0"/>
              <a:t>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</a:t>
            </a:r>
            <a:br>
              <a:rPr lang="ru-RU" sz="1800" dirty="0" smtClean="0"/>
            </a:br>
            <a:r>
              <a:rPr lang="ru-RU" sz="1800" dirty="0" smtClean="0"/>
              <a:t>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</a:t>
            </a:r>
            <a:br>
              <a:rPr lang="ru-RU" sz="1800" dirty="0" smtClean="0"/>
            </a:br>
            <a:endParaRPr lang="ru-RU" sz="1800" dirty="0" smtClean="0"/>
          </a:p>
        </p:txBody>
      </p:sp>
    </p:spTree>
    <p:extLst>
      <p:ext uri="{BB962C8B-B14F-4D97-AF65-F5344CB8AC3E}">
        <p14:creationId xmlns:p14="http://schemas.microsoft.com/office/powerpoint/2010/main" val="21280813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1547664" y="548681"/>
            <a:ext cx="6192688" cy="57606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3. Заключительный этап</a:t>
            </a:r>
            <a:endParaRPr lang="ru-RU" sz="24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5148064" y="1484784"/>
            <a:ext cx="3312368" cy="4752528"/>
          </a:xfrm>
        </p:spPr>
        <p:txBody>
          <a:bodyPr/>
          <a:lstStyle/>
          <a:p>
            <a:r>
              <a:rPr lang="ru-RU" sz="2000" dirty="0"/>
              <a:t>Вот на грядке </a:t>
            </a:r>
            <a:r>
              <a:rPr lang="ru-RU" sz="2000" b="1" dirty="0"/>
              <a:t>лук зелёный</a:t>
            </a:r>
            <a:r>
              <a:rPr lang="ru-RU" sz="2000" dirty="0"/>
              <a:t>,</a:t>
            </a:r>
            <a:br>
              <a:rPr lang="ru-RU" sz="2000" dirty="0"/>
            </a:br>
            <a:r>
              <a:rPr lang="ru-RU" sz="2000" dirty="0"/>
              <a:t>Ярким солнцем освещенный,</a:t>
            </a:r>
            <a:br>
              <a:rPr lang="ru-RU" sz="2000" dirty="0"/>
            </a:br>
            <a:r>
              <a:rPr lang="ru-RU" sz="2000" dirty="0"/>
              <a:t>Стрелы вытянулись в ряд,</a:t>
            </a:r>
            <a:br>
              <a:rPr lang="ru-RU" sz="2000" dirty="0"/>
            </a:br>
            <a:r>
              <a:rPr lang="ru-RU" sz="2000" dirty="0"/>
              <a:t>Как солдатиков отряд.</a:t>
            </a:r>
            <a:br>
              <a:rPr lang="ru-RU" sz="2000" dirty="0"/>
            </a:br>
            <a:r>
              <a:rPr lang="ru-RU" sz="2000" dirty="0"/>
              <a:t>Знают все, что лук полезен,</a:t>
            </a:r>
            <a:br>
              <a:rPr lang="ru-RU" sz="2000" dirty="0"/>
            </a:br>
            <a:r>
              <a:rPr lang="ru-RU" sz="2000" dirty="0"/>
              <a:t>Витаминами богат,</a:t>
            </a:r>
            <a:br>
              <a:rPr lang="ru-RU" sz="2000" dirty="0"/>
            </a:br>
            <a:r>
              <a:rPr lang="ru-RU" sz="2000" dirty="0"/>
              <a:t>Но немного горьковат.</a:t>
            </a:r>
            <a:br>
              <a:rPr lang="ru-RU" sz="2000" dirty="0"/>
            </a:br>
            <a:r>
              <a:rPr lang="ru-RU" sz="2000" dirty="0"/>
              <a:t>В этом лук не виноват.</a:t>
            </a:r>
            <a:br>
              <a:rPr lang="ru-RU" sz="2000" dirty="0"/>
            </a:br>
            <a:r>
              <a:rPr lang="ru-RU" sz="2000" dirty="0"/>
              <a:t>От природы он такой,</a:t>
            </a:r>
            <a:br>
              <a:rPr lang="ru-RU" sz="2000" dirty="0"/>
            </a:br>
            <a:r>
              <a:rPr lang="ru-RU" sz="2000" dirty="0"/>
              <a:t>Очень скромный и простой.</a:t>
            </a:r>
            <a:br>
              <a:rPr lang="ru-RU" sz="2000" dirty="0"/>
            </a:br>
            <a:r>
              <a:rPr lang="ru-RU" sz="2000" dirty="0"/>
              <a:t>Ешьте все зелёный лук,</a:t>
            </a:r>
            <a:br>
              <a:rPr lang="ru-RU" sz="2000" dirty="0"/>
            </a:br>
            <a:r>
              <a:rPr lang="ru-RU" sz="2000" dirty="0"/>
              <a:t>Он здоровью верный друг!</a:t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(А. Тесленко)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0" y="1736812"/>
            <a:ext cx="511256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0021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480720" cy="868958"/>
          </a:xfrm>
        </p:spPr>
        <p:txBody>
          <a:bodyPr/>
          <a:lstStyle/>
          <a:p>
            <a:r>
              <a:rPr lang="ru-RU" sz="2400" b="1" i="1" dirty="0" smtClean="0">
                <a:solidFill>
                  <a:srgbClr val="0070C0"/>
                </a:solidFill>
              </a:rPr>
              <a:t>Использованные материалы:</a:t>
            </a:r>
            <a:endParaRPr lang="ru-RU" sz="2400" b="1" i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56793"/>
            <a:ext cx="7992888" cy="4032448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http</a:t>
            </a:r>
            <a:r>
              <a:rPr lang="en-US" sz="2000" dirty="0"/>
              <a:t>://borilla.ru/oboi/cvetok_deti_leyka </a:t>
            </a:r>
          </a:p>
          <a:p>
            <a:r>
              <a:rPr lang="en-US" sz="2000" dirty="0"/>
              <a:t>http://www.igromagazin.ru/nabory-dlya-pesochnicy/leyka-malaya-n-3-polese/?target=2 </a:t>
            </a:r>
          </a:p>
          <a:p>
            <a:r>
              <a:rPr lang="en-US" sz="2000" dirty="0"/>
              <a:t>http://panama.ua/product/3477/ </a:t>
            </a:r>
          </a:p>
          <a:p>
            <a:r>
              <a:rPr lang="en-US" sz="2000" dirty="0"/>
              <a:t>http://vorotila.ru/Interesnye-fakty/Buratino-i6194 </a:t>
            </a:r>
          </a:p>
          <a:p>
            <a:r>
              <a:rPr lang="en-US" sz="2000" dirty="0"/>
              <a:t>http://www.proshkolu.ru/user/Piven28/file/1499625</a:t>
            </a:r>
            <a:r>
              <a:rPr lang="en-US" sz="2000" dirty="0" smtClean="0"/>
              <a:t>/ </a:t>
            </a:r>
            <a:endParaRPr lang="ru-RU" sz="2000" dirty="0" smtClean="0"/>
          </a:p>
          <a:p>
            <a:r>
              <a:rPr lang="en-US" sz="2000" dirty="0" smtClean="0">
                <a:hlinkClick r:id="rId3"/>
              </a:rPr>
              <a:t>http</a:t>
            </a:r>
            <a:r>
              <a:rPr lang="en-US" sz="2000" dirty="0">
                <a:hlinkClick r:id="rId3"/>
              </a:rPr>
              <a:t>://</a:t>
            </a:r>
            <a:r>
              <a:rPr lang="en-US" sz="2000" dirty="0" smtClean="0">
                <a:hlinkClick r:id="rId3"/>
              </a:rPr>
              <a:t>www.numama.ru/blogs/kopilka-detskih-stihov/stihi-pro-luk.html</a:t>
            </a:r>
            <a:r>
              <a:rPr lang="ru-RU" sz="2000" dirty="0" smtClean="0"/>
              <a:t> </a:t>
            </a:r>
          </a:p>
          <a:p>
            <a:r>
              <a:rPr lang="ru-RU" sz="2000" dirty="0"/>
              <a:t>Автор фотографий – </a:t>
            </a:r>
            <a:r>
              <a:rPr lang="ru-RU" sz="2000" dirty="0" err="1" smtClean="0"/>
              <a:t>Апевалова</a:t>
            </a:r>
            <a:r>
              <a:rPr lang="ru-RU" sz="2000" dirty="0" smtClean="0"/>
              <a:t> М. Н.</a:t>
            </a:r>
            <a:endParaRPr lang="ru-RU" sz="2000" dirty="0"/>
          </a:p>
          <a:p>
            <a:r>
              <a:rPr lang="ru-RU" sz="2000" dirty="0"/>
              <a:t>Для публикации информации о детях получено письменное разрешение родителей (законных представителей)</a:t>
            </a:r>
            <a:endParaRPr lang="ru-RU" sz="2000" i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701460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5688012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Участники Проекта: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dirty="0" smtClean="0"/>
              <a:t>Дети второй младшей группы</a:t>
            </a:r>
            <a:r>
              <a:rPr lang="ru-RU" sz="2400" smtClean="0"/>
              <a:t>, воспитатели, </a:t>
            </a:r>
            <a:r>
              <a:rPr lang="ru-RU" sz="2400" dirty="0" smtClean="0"/>
              <a:t>родители. </a:t>
            </a:r>
            <a:br>
              <a:rPr lang="ru-RU" sz="2400" dirty="0" smtClean="0"/>
            </a:br>
            <a:r>
              <a:rPr lang="ru-RU" sz="2800" b="1" i="1" dirty="0" smtClean="0">
                <a:solidFill>
                  <a:srgbClr val="FF0000"/>
                </a:solidFill>
              </a:rPr>
              <a:t>Тип Проекта: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r>
              <a:rPr lang="ru-RU" sz="2400" b="1" i="1" dirty="0" smtClean="0">
                <a:solidFill>
                  <a:srgbClr val="0070C0"/>
                </a:solidFill>
              </a:rPr>
              <a:t>По содержанию: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обучающий, познавательный, исследовательский.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70C0"/>
                </a:solidFill>
              </a:rPr>
              <a:t>По числу участников: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групповой (дети второй младшей группы).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70C0"/>
                </a:solidFill>
              </a:rPr>
              <a:t>По времени проведения: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краткосрочный (3 недели).</a:t>
            </a:r>
            <a:br>
              <a:rPr lang="ru-RU" sz="2400" dirty="0" smtClean="0"/>
            </a:br>
            <a:r>
              <a:rPr lang="ru-RU" sz="2400" b="1" i="1" dirty="0" smtClean="0">
                <a:solidFill>
                  <a:srgbClr val="0070C0"/>
                </a:solidFill>
              </a:rPr>
              <a:t>По характеру: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dirty="0" smtClean="0"/>
              <a:t>в рамках ДОУ.</a:t>
            </a:r>
            <a:br>
              <a:rPr lang="ru-RU" sz="2400" dirty="0" smtClean="0"/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1087399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840760" cy="3888432"/>
          </a:xfrm>
          <a:solidFill>
            <a:srgbClr val="FFFFCC"/>
          </a:solidFill>
          <a:ln w="38100">
            <a:solidFill>
              <a:srgbClr val="FFCC66"/>
            </a:solidFill>
          </a:ln>
        </p:spPr>
        <p:txBody>
          <a:bodyPr/>
          <a:lstStyle/>
          <a:p>
            <a:pPr eaLnBrk="1" hangingPunct="1"/>
            <a:r>
              <a:rPr lang="ru-RU" sz="2800" b="1" i="1" dirty="0" smtClean="0"/>
              <a:t>Цель Проекта:</a:t>
            </a:r>
            <a:br>
              <a:rPr lang="ru-RU" sz="2800" b="1" i="1" dirty="0" smtClean="0"/>
            </a:b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400" dirty="0" smtClean="0"/>
              <a:t>Создание </a:t>
            </a:r>
            <a:r>
              <a:rPr lang="ru-RU" sz="2400" dirty="0" smtClean="0"/>
              <a:t>условий для познавательного развития детей через проектно-исследовательскую деятельность и самостоятельное познание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(через наблюдения за растениями).</a:t>
            </a:r>
            <a:br>
              <a:rPr lang="ru-RU" sz="2400" dirty="0" smtClean="0"/>
            </a:br>
            <a:r>
              <a:rPr lang="ru-RU" sz="2400" dirty="0" smtClean="0"/>
              <a:t> </a:t>
            </a:r>
            <a:br>
              <a:rPr lang="ru-RU" sz="2400" dirty="0" smtClean="0"/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323409009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865188"/>
          </a:xfrm>
        </p:spPr>
        <p:txBody>
          <a:bodyPr/>
          <a:lstStyle/>
          <a:p>
            <a:pPr eaLnBrk="1" hangingPunct="1"/>
            <a:r>
              <a:rPr lang="ru-RU" sz="2800" b="1" i="1" dirty="0" smtClean="0">
                <a:solidFill>
                  <a:srgbClr val="FF0000"/>
                </a:solidFill>
              </a:rPr>
              <a:t>Задачи Проекта:</a:t>
            </a:r>
            <a:r>
              <a:rPr lang="ru-RU" sz="2800" dirty="0" smtClean="0">
                <a:solidFill>
                  <a:srgbClr val="FF0000"/>
                </a:solidFill>
              </a:rPr>
              <a:t/>
            </a:r>
            <a:br>
              <a:rPr lang="ru-RU" sz="2800" dirty="0" smtClean="0">
                <a:solidFill>
                  <a:srgbClr val="FF0000"/>
                </a:solidFill>
              </a:rPr>
            </a:br>
            <a:endParaRPr lang="ru-RU" sz="2800" dirty="0" smtClean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413"/>
            <a:ext cx="8229600" cy="5184775"/>
          </a:xfrm>
        </p:spPr>
        <p:txBody>
          <a:bodyPr/>
          <a:lstStyle/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Обогащать представления о растениях и поддерживать стремление отражать их в разных продуктах детской деятельности.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Развивать интерес к развитию и росту растений, наблюдательность и любознательность.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Формировать у детей представления о росте и потребности растений. Дать наглядное представление о необходимости света, тепла и влаги  для их роста.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Формировать представления о структуре трудового процесса. Развивать интерес к посадке растений (лук), посеву крупных семян (бобов, гороха).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Развивать умение узнавать и называть части растения.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Создать условия для участия родителей в образовательном процессе. 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Совместно со взрослым устанавливать взаимосвязь «цель — результат» в труде. Формировать чувство ответственности при уходе за растениями: вовремя полить, рыхлить почву.</a:t>
            </a:r>
          </a:p>
          <a:p>
            <a:pPr eaLnBrk="1" hangingPunct="1">
              <a:buFont typeface="Wingdings" pitchFamily="2" charset="2"/>
              <a:buChar char="v"/>
              <a:defRPr/>
            </a:pPr>
            <a:r>
              <a:rPr lang="ru-RU" sz="1800" b="1" dirty="0" smtClean="0"/>
              <a:t>Способствовать развитию самостоятельности, уверенности, положительной самооценки. </a:t>
            </a:r>
          </a:p>
          <a:p>
            <a:pPr marL="0" indent="0" eaLnBrk="1" hangingPunct="1">
              <a:buFontTx/>
              <a:buNone/>
              <a:defRPr/>
            </a:pPr>
            <a:r>
              <a:rPr lang="ru-RU" sz="1800" b="1" dirty="0" smtClean="0"/>
              <a:t> </a:t>
            </a:r>
          </a:p>
          <a:p>
            <a:pPr marL="0" indent="0" eaLnBrk="1" hangingPunct="1">
              <a:buFontTx/>
              <a:buNone/>
              <a:defRPr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5398456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1484313"/>
            <a:ext cx="8229600" cy="1008062"/>
          </a:xfrm>
        </p:spPr>
        <p:txBody>
          <a:bodyPr/>
          <a:lstStyle/>
          <a:p>
            <a:pPr eaLnBrk="1" hangingPunct="1"/>
            <a:r>
              <a:rPr lang="ru-RU" sz="3200" b="1" i="1" dirty="0" smtClean="0">
                <a:solidFill>
                  <a:srgbClr val="FF0000"/>
                </a:solidFill>
              </a:rPr>
              <a:t>Проект включает в себя три этапа:</a:t>
            </a:r>
            <a:br>
              <a:rPr lang="ru-RU" sz="3200" b="1" i="1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endParaRPr lang="ru-RU" sz="2400" b="1" dirty="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550" y="2708275"/>
            <a:ext cx="7416800" cy="3241675"/>
          </a:xfrm>
        </p:spPr>
        <p:txBody>
          <a:bodyPr/>
          <a:lstStyle/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Подготовительный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Основной (исследовательский)</a:t>
            </a:r>
          </a:p>
          <a:p>
            <a:pPr algn="ctr" eaLnBrk="1" hangingPunct="1">
              <a:buFont typeface="Wingdings" pitchFamily="2" charset="2"/>
              <a:buChar char="Ø"/>
              <a:defRPr/>
            </a:pPr>
            <a:r>
              <a:rPr lang="ru-RU" sz="2800" b="1" dirty="0" smtClean="0">
                <a:solidFill>
                  <a:schemeClr val="tx2"/>
                </a:solidFill>
              </a:rPr>
              <a:t>Заключительный</a:t>
            </a:r>
            <a:endParaRPr lang="ru-RU" sz="2800" dirty="0" smtClean="0"/>
          </a:p>
          <a:p>
            <a:pPr marL="0" indent="0" algn="ctr" eaLnBrk="1" hangingPunct="1">
              <a:buFontTx/>
              <a:buNone/>
              <a:defRPr/>
            </a:pP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r>
              <a:rPr lang="ru-RU" sz="2400" b="1" dirty="0" smtClean="0">
                <a:solidFill>
                  <a:schemeClr val="tx2"/>
                </a:solidFill>
              </a:rPr>
              <a:t/>
            </a:r>
            <a:br>
              <a:rPr lang="ru-RU" sz="2400" b="1" dirty="0" smtClean="0">
                <a:solidFill>
                  <a:schemeClr val="tx2"/>
                </a:solidFill>
              </a:rPr>
            </a:br>
            <a:endParaRPr lang="ru-RU" sz="2400" dirty="0" smtClean="0"/>
          </a:p>
        </p:txBody>
      </p:sp>
    </p:spTree>
    <p:extLst>
      <p:ext uri="{BB962C8B-B14F-4D97-AF65-F5344CB8AC3E}">
        <p14:creationId xmlns:p14="http://schemas.microsoft.com/office/powerpoint/2010/main" val="279238081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457200" y="333375"/>
            <a:ext cx="8229600" cy="1366838"/>
          </a:xfrm>
        </p:spPr>
        <p:txBody>
          <a:bodyPr/>
          <a:lstStyle/>
          <a:p>
            <a:r>
              <a:rPr lang="ru-RU" sz="3600" b="1" i="1" smtClean="0"/>
              <a:t>Значимость Проекта </a:t>
            </a:r>
            <a:br>
              <a:rPr lang="ru-RU" sz="3600" b="1" i="1" smtClean="0"/>
            </a:br>
            <a:r>
              <a:rPr lang="ru-RU" sz="3600" b="1" i="1" smtClean="0"/>
              <a:t>для всех его участников:</a:t>
            </a:r>
            <a:endParaRPr lang="ru-RU" sz="36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775"/>
            <a:ext cx="8229600" cy="4824413"/>
          </a:xfrm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FF0000"/>
                </a:solidFill>
              </a:rPr>
              <a:t>Дети</a:t>
            </a:r>
            <a:r>
              <a:rPr lang="ru-RU" sz="2400" i="1" dirty="0"/>
              <a:t> </a:t>
            </a:r>
            <a:r>
              <a:rPr lang="ru-RU" sz="2400" dirty="0"/>
              <a:t>получают знания по уходу за культурными огородными растениями, формируются представления о структуре трудового процесса. Дети узнают  и называют части растения.</a:t>
            </a:r>
          </a:p>
          <a:p>
            <a:pPr>
              <a:defRPr/>
            </a:pPr>
            <a:r>
              <a:rPr lang="ru-RU" sz="2400" b="1" i="1" dirty="0">
                <a:solidFill>
                  <a:srgbClr val="6600FF"/>
                </a:solidFill>
              </a:rPr>
              <a:t>Воспитатель</a:t>
            </a:r>
            <a:r>
              <a:rPr lang="ru-RU" sz="2400" b="1" i="1" dirty="0"/>
              <a:t> </a:t>
            </a:r>
            <a:r>
              <a:rPr lang="ru-RU" sz="2400" dirty="0"/>
              <a:t>продолжает осваивать  метод проектирования, который позволяет  эффективно развивать познавательно-исследовательское и творческое мышление дошкольников.</a:t>
            </a:r>
          </a:p>
          <a:p>
            <a:pPr>
              <a:defRPr/>
            </a:pPr>
            <a:r>
              <a:rPr lang="ru-RU" sz="2400" b="1" i="1" dirty="0">
                <a:solidFill>
                  <a:srgbClr val="009900"/>
                </a:solidFill>
              </a:rPr>
              <a:t>Родители</a:t>
            </a:r>
            <a:r>
              <a:rPr lang="ru-RU" sz="2400" dirty="0"/>
              <a:t> активно участвуют в подготовке материалов (подборка семян для посадки), в оформлении огорода на подоконнике. </a:t>
            </a:r>
          </a:p>
          <a:p>
            <a:pPr>
              <a:defRPr/>
            </a:pPr>
            <a:r>
              <a:rPr lang="ru-RU" sz="2400" dirty="0"/>
              <a:t> </a:t>
            </a:r>
          </a:p>
          <a:p>
            <a:pPr marL="0" indent="0">
              <a:buFontTx/>
              <a:buNone/>
              <a:defRPr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7613976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3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223962"/>
          </a:xfrm>
        </p:spPr>
        <p:txBody>
          <a:bodyPr/>
          <a:lstStyle/>
          <a:p>
            <a:r>
              <a:rPr lang="ru-RU" sz="3600" b="1" i="1" dirty="0" smtClean="0">
                <a:solidFill>
                  <a:srgbClr val="FF0000"/>
                </a:solidFill>
              </a:rPr>
              <a:t>Предполагаемый результат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3600" b="1" i="1" dirty="0" smtClean="0">
                <a:solidFill>
                  <a:srgbClr val="FF0000"/>
                </a:solidFill>
              </a:rPr>
              <a:t> Проекта:</a:t>
            </a:r>
            <a:endParaRPr lang="ru-RU" sz="3600" dirty="0" smtClean="0">
              <a:solidFill>
                <a:srgbClr val="FF0000"/>
              </a:solidFill>
            </a:endParaRPr>
          </a:p>
        </p:txBody>
      </p:sp>
      <p:sp>
        <p:nvSpPr>
          <p:cNvPr id="9219" name="Объект 4"/>
          <p:cNvSpPr>
            <a:spLocks noGrp="1"/>
          </p:cNvSpPr>
          <p:nvPr>
            <p:ph idx="1"/>
          </p:nvPr>
        </p:nvSpPr>
        <p:spPr>
          <a:xfrm>
            <a:off x="755576" y="2204864"/>
            <a:ext cx="7561263" cy="3921125"/>
          </a:xfrm>
        </p:spPr>
        <p:txBody>
          <a:bodyPr/>
          <a:lstStyle/>
          <a:p>
            <a:pPr marL="0" indent="457200">
              <a:spcBef>
                <a:spcPts val="0"/>
              </a:spcBef>
              <a:buFontTx/>
              <a:buNone/>
            </a:pPr>
            <a:r>
              <a:rPr lang="ru-RU" sz="2400" dirty="0" smtClean="0"/>
              <a:t>Дети знают и применяют полученные знания </a:t>
            </a:r>
          </a:p>
          <a:p>
            <a:pPr marL="0" indent="457200">
              <a:spcBef>
                <a:spcPts val="0"/>
              </a:spcBef>
              <a:buFontTx/>
              <a:buNone/>
            </a:pPr>
            <a:r>
              <a:rPr lang="ru-RU" sz="2400" dirty="0" smtClean="0"/>
              <a:t>по уходу за культурными </a:t>
            </a:r>
          </a:p>
          <a:p>
            <a:pPr marL="0" indent="457200">
              <a:spcBef>
                <a:spcPts val="0"/>
              </a:spcBef>
              <a:buFontTx/>
              <a:buNone/>
            </a:pPr>
            <a:r>
              <a:rPr lang="ru-RU" sz="2400" dirty="0" smtClean="0"/>
              <a:t>огородными </a:t>
            </a:r>
          </a:p>
          <a:p>
            <a:pPr marL="0" indent="457200">
              <a:spcBef>
                <a:spcPts val="0"/>
              </a:spcBef>
              <a:buFontTx/>
              <a:buNone/>
            </a:pPr>
            <a:r>
              <a:rPr lang="ru-RU" sz="2400" dirty="0" smtClean="0"/>
              <a:t>растениями.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1840" y="3140968"/>
            <a:ext cx="4608000" cy="28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67342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5"/>
          <p:cNvSpPr>
            <a:spLocks noGrp="1"/>
          </p:cNvSpPr>
          <p:nvPr>
            <p:ph type="title"/>
          </p:nvPr>
        </p:nvSpPr>
        <p:spPr>
          <a:xfrm>
            <a:off x="457200" y="476250"/>
            <a:ext cx="8229600" cy="5905500"/>
          </a:xfrm>
        </p:spPr>
        <p:txBody>
          <a:bodyPr/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Этапы работы над Проектом:</a:t>
            </a:r>
            <a:r>
              <a:rPr lang="ru-RU" sz="2800" i="1" dirty="0" smtClean="0">
                <a:solidFill>
                  <a:srgbClr val="FF0000"/>
                </a:solidFill>
              </a:rPr>
              <a:t/>
            </a:r>
            <a:br>
              <a:rPr lang="ru-RU" sz="2800" i="1" dirty="0" smtClean="0">
                <a:solidFill>
                  <a:srgbClr val="FF0000"/>
                </a:solidFill>
              </a:rPr>
            </a:br>
            <a:r>
              <a:rPr lang="ru-RU" sz="2000" b="1" dirty="0" smtClean="0"/>
              <a:t> 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>
                <a:solidFill>
                  <a:srgbClr val="6600FF"/>
                </a:solidFill>
              </a:rPr>
              <a:t>  1. Подготовительный</a:t>
            </a:r>
            <a:br>
              <a:rPr lang="ru-RU" sz="2400" dirty="0" smtClean="0">
                <a:solidFill>
                  <a:srgbClr val="6600FF"/>
                </a:solidFill>
              </a:rPr>
            </a:br>
            <a:r>
              <a:rPr lang="ru-RU" sz="2400" dirty="0" smtClean="0">
                <a:solidFill>
                  <a:srgbClr val="6600FF"/>
                </a:solidFill>
              </a:rPr>
              <a:t>           </a:t>
            </a:r>
            <a:r>
              <a:rPr lang="ru-RU" sz="2000" b="1" i="1" dirty="0" smtClean="0"/>
              <a:t>Содержание деятельности воспитателя и детей:	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- определение темы Проекта;</a:t>
            </a:r>
            <a:br>
              <a:rPr lang="ru-RU" sz="2000" dirty="0" smtClean="0"/>
            </a:br>
            <a:r>
              <a:rPr lang="ru-RU" sz="2000" dirty="0" smtClean="0"/>
              <a:t>- формулировка цели и определение задач;</a:t>
            </a:r>
            <a:br>
              <a:rPr lang="ru-RU" sz="2000" dirty="0" smtClean="0"/>
            </a:br>
            <a:r>
              <a:rPr lang="ru-RU" sz="2000" dirty="0" smtClean="0"/>
              <a:t>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</a:t>
            </a:r>
            <a:br>
              <a:rPr lang="ru-RU" sz="2000" dirty="0" smtClean="0"/>
            </a:br>
            <a:r>
              <a:rPr lang="ru-RU" sz="2000" dirty="0" smtClean="0"/>
              <a:t>- составление плана основного этапа Проекта.</a:t>
            </a:r>
            <a:br>
              <a:rPr lang="ru-RU" sz="2000" dirty="0" smtClean="0"/>
            </a:br>
            <a:r>
              <a:rPr lang="ru-RU" sz="2000" b="1" i="1" dirty="0" smtClean="0"/>
              <a:t>Работа с родителями: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dirty="0" smtClean="0"/>
              <a:t>- беседа с родителями о предстоящей работе;</a:t>
            </a:r>
            <a:br>
              <a:rPr lang="ru-RU" sz="2000" dirty="0" smtClean="0"/>
            </a:br>
            <a:r>
              <a:rPr lang="ru-RU" sz="2000" dirty="0" smtClean="0"/>
              <a:t>- подготовка семян и луковиц;</a:t>
            </a:r>
            <a:br>
              <a:rPr lang="ru-RU" sz="2000" dirty="0" smtClean="0"/>
            </a:br>
            <a:r>
              <a:rPr lang="ru-RU" sz="2000" b="1" i="1" dirty="0" smtClean="0"/>
              <a:t>Срок реализации:</a:t>
            </a:r>
            <a:r>
              <a:rPr lang="ru-RU" sz="2000" b="1" dirty="0" smtClean="0"/>
              <a:t> </a:t>
            </a:r>
            <a:r>
              <a:rPr lang="ru-RU" sz="2000" dirty="0" smtClean="0"/>
              <a:t>10.03.-05.04</a:t>
            </a:r>
            <a:r>
              <a:rPr lang="ru-RU" sz="2000" dirty="0" smtClean="0"/>
              <a:t>	</a:t>
            </a:r>
            <a:br>
              <a:rPr lang="ru-RU" sz="2000" dirty="0" smtClean="0"/>
            </a:br>
            <a:r>
              <a:rPr lang="ru-RU" sz="2000" b="1" i="1" dirty="0" smtClean="0"/>
              <a:t>Ответственные за выполнение:</a:t>
            </a:r>
            <a:r>
              <a:rPr lang="ru-RU" sz="2000" b="1" dirty="0" smtClean="0"/>
              <a:t> </a:t>
            </a:r>
            <a:r>
              <a:rPr lang="ru-RU" sz="2000" dirty="0" smtClean="0"/>
              <a:t>воспитатель, родители.</a:t>
            </a:r>
            <a:br>
              <a:rPr lang="ru-RU" sz="2000" dirty="0" smtClean="0"/>
            </a:br>
            <a:r>
              <a:rPr lang="ru-RU" sz="2000" dirty="0" smtClean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35783518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6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День Победы_06">
  <a:themeElements>
    <a:clrScheme name="День Победы_06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День Победы_06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День Победы_06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День Победы_06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День Победы_06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395</Words>
  <Application>Microsoft Office PowerPoint</Application>
  <PresentationFormat>Экран (4:3)</PresentationFormat>
  <Paragraphs>59</Paragraphs>
  <Slides>21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15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42" baseType="lpstr">
      <vt:lpstr>Arial</vt:lpstr>
      <vt:lpstr>Calibri</vt:lpstr>
      <vt:lpstr>Monotype Corsiva</vt:lpstr>
      <vt:lpstr>Times New Roman</vt:lpstr>
      <vt:lpstr>Wingdings</vt:lpstr>
      <vt:lpstr>Тема Office</vt:lpstr>
      <vt:lpstr>День Победы_06</vt:lpstr>
      <vt:lpstr>1_День Победы_06</vt:lpstr>
      <vt:lpstr>2_День Победы_06</vt:lpstr>
      <vt:lpstr>3_День Победы_06</vt:lpstr>
      <vt:lpstr>4_День Победы_06</vt:lpstr>
      <vt:lpstr>5_День Победы_06</vt:lpstr>
      <vt:lpstr>6_День Победы_06</vt:lpstr>
      <vt:lpstr>7_День Победы_06</vt:lpstr>
      <vt:lpstr>8_День Победы_06</vt:lpstr>
      <vt:lpstr>9_День Победы_06</vt:lpstr>
      <vt:lpstr>10_День Победы_06</vt:lpstr>
      <vt:lpstr>11_День Победы_06</vt:lpstr>
      <vt:lpstr>12_День Победы_06</vt:lpstr>
      <vt:lpstr>13_День Победы_06</vt:lpstr>
      <vt:lpstr>Документ</vt:lpstr>
      <vt:lpstr>Презентация краткосрочного проекта «Во саду ли, в огороде!» во второй младшей группе  </vt:lpstr>
      <vt:lpstr>Актуальность Проекта: С самого рождения ребенок является первооткрывателем, исследователем того мира, который его окружает. А особенно ребенок – дошкольник.   Китайская пословица гласит: «Расскажи – и я забуду, покажи – и я запомню, дай попробовать и я пойму». Так и ребенок усваивает все прочно и надолго, когда слышит, видит и делает сам.   Дети младшего дошкольного возраста в недостаточной степени имеют представления о растениях, о условиях необходимых для их роста .   Проект направлен на расширение и обобщение знаний о культурных огородных растениях. Научившись понимать состояние растений, ребенок будет видеть в зеленом ростке особое живое существо, жизнь которого целиком зависит от того, получает он уход или нет. Таким образом, решаются задачи познавательно-исследовательского, социально-личностного, эстетического развития ребенка. Маленькие дети любят действовать. Приобщение к посильному труду по уходу за растениями – это развитие таких качеств, как ответственность за выполнение поручения, за полученный результат, обязательность, целеустремленность.  </vt:lpstr>
      <vt:lpstr>Участники Проекта: Дети второй младшей группы, воспитатели, родители.  Тип Проекта: По содержанию: обучающий, познавательный, исследовательский. По числу участников: групповой (дети второй младшей группы). По времени проведения: краткосрочный (3 недели). По характеру: в рамках ДОУ. </vt:lpstr>
      <vt:lpstr>Цель Проекта:  Создание условий для познавательного развития детей через проектно-исследовательскую деятельность и самостоятельное познание  (через наблюдения за растениями).   </vt:lpstr>
      <vt:lpstr>Задачи Проекта: </vt:lpstr>
      <vt:lpstr>Проект включает в себя три этапа:  </vt:lpstr>
      <vt:lpstr>Значимость Проекта  для всех его участников:</vt:lpstr>
      <vt:lpstr>Предполагаемый результат  Проекта:</vt:lpstr>
      <vt:lpstr>Этапы работы над Проектом:     1. Подготовительный            Содержание деятельности воспитателя и детей:  - определение темы Проекта; - формулировка цели и определение задач; - подборка материала по теме Проекта (литература, наглядный материал, дидактические, сюжетные игры, физкультминутки, фото, семена, муляжи овощей, материалы для посадки); - составление плана основного этапа Проекта. Работа с родителями: - беседа с родителями о предстоящей работе; - подготовка семян и луковиц; Срок реализации: 10.03.-05.04  Ответственные за выполнение: воспитатель, родители.  </vt:lpstr>
      <vt:lpstr>    2. Основной  (исследовательский)   </vt:lpstr>
      <vt:lpstr>Исследовательская и практическая деятельность по изучению особенностей выращивания растений: рассматривание веточек сирени-почки </vt:lpstr>
      <vt:lpstr>Исследовательская и практическая деятельность по изучению особенностей выращивания растений: рассматривание и посадка семян фасоли </vt:lpstr>
      <vt:lpstr>Практическая деятельность по изучению особенностей выращивания растений: посадка семян фасоли </vt:lpstr>
      <vt:lpstr>- знакомство с моделью трудового процесса; </vt:lpstr>
      <vt:lpstr> Мы ребята, малыши      Любим мы трудиться.  </vt:lpstr>
      <vt:lpstr>Презентация PowerPoint</vt:lpstr>
      <vt:lpstr>- Оформление огорода на окне; - наблюдение за первыми всходами и дальнейшим развитием.</vt:lpstr>
      <vt:lpstr>- Оформление огорода на окне; - наблюдение за первыми всходами и дальнейшим развитием.</vt:lpstr>
      <vt:lpstr>Были почки, стали листочки!!!</vt:lpstr>
      <vt:lpstr>3. Заключительный этап</vt:lpstr>
      <vt:lpstr>Использованные материалы: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краткосрочного проекта «Огород на окне» во второй младшей группе  «Золотой ключик»</dc:title>
  <dc:creator>Елена</dc:creator>
  <cp:lastModifiedBy>user</cp:lastModifiedBy>
  <cp:revision>41</cp:revision>
  <dcterms:created xsi:type="dcterms:W3CDTF">2015-05-10T03:57:01Z</dcterms:created>
  <dcterms:modified xsi:type="dcterms:W3CDTF">2021-04-07T11:55:36Z</dcterms:modified>
</cp:coreProperties>
</file>